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9" r:id="rId2"/>
    <p:sldId id="273" r:id="rId3"/>
    <p:sldId id="412" r:id="rId4"/>
    <p:sldId id="389" r:id="rId5"/>
    <p:sldId id="413" r:id="rId6"/>
    <p:sldId id="414" r:id="rId7"/>
    <p:sldId id="415" r:id="rId8"/>
    <p:sldId id="416" r:id="rId9"/>
    <p:sldId id="417" r:id="rId10"/>
    <p:sldId id="274" r:id="rId11"/>
    <p:sldId id="418" r:id="rId12"/>
    <p:sldId id="419" r:id="rId13"/>
    <p:sldId id="421" r:id="rId14"/>
    <p:sldId id="420" r:id="rId15"/>
    <p:sldId id="424" r:id="rId16"/>
    <p:sldId id="422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76" y="96"/>
      </p:cViewPr>
      <p:guideLst>
        <p:guide orient="horz" pos="1275"/>
        <p:guide pos="3727"/>
        <p:guide pos="3953"/>
        <p:guide pos="7287"/>
        <p:guide pos="393"/>
        <p:guide orient="horz" pos="3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528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20.09.2024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20.09.2024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7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Karabo goes AMQP: Replacement of the Core Communication Broker</a:t>
            </a:r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Gero Flucke, European XFEL, 13</a:t>
            </a:r>
            <a:r>
              <a:rPr lang="en-US" sz="900" baseline="30000" dirty="0"/>
              <a:t>th</a:t>
            </a:r>
            <a:r>
              <a:rPr lang="en-US" sz="900" dirty="0"/>
              <a:t> NOBUGS, September 25</a:t>
            </a:r>
            <a:r>
              <a:rPr lang="en-US" sz="900" baseline="30000" dirty="0"/>
              <a:t>th</a:t>
            </a:r>
            <a:r>
              <a:rPr lang="en-US" sz="900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999" y="1120776"/>
            <a:ext cx="9013693" cy="1100646"/>
          </a:xfrm>
        </p:spPr>
        <p:txBody>
          <a:bodyPr/>
          <a:lstStyle/>
          <a:p>
            <a:r>
              <a:rPr lang="en-US" dirty="0"/>
              <a:t>Karabo goes AMQP:</a:t>
            </a:r>
            <a:br>
              <a:rPr lang="en-US" dirty="0"/>
            </a:br>
            <a:r>
              <a:rPr lang="en-US" dirty="0"/>
              <a:t>Replacement of the Core Communication Broker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8" y="3217085"/>
            <a:ext cx="9617391" cy="2696353"/>
          </a:xfrm>
        </p:spPr>
        <p:txBody>
          <a:bodyPr/>
          <a:lstStyle/>
          <a:p>
            <a:r>
              <a:rPr lang="en-GB" dirty="0" err="1"/>
              <a:t>Dr.</a:t>
            </a:r>
            <a:r>
              <a:rPr lang="en-GB" dirty="0"/>
              <a:t> Gero </a:t>
            </a:r>
            <a:r>
              <a:rPr lang="en-GB" dirty="0" err="1"/>
              <a:t>Flucke</a:t>
            </a:r>
            <a:endParaRPr lang="en-GB" dirty="0"/>
          </a:p>
          <a:p>
            <a:r>
              <a:rPr lang="en-GB" dirty="0"/>
              <a:t>for the Controls group @ European XFEL GmbH</a:t>
            </a:r>
          </a:p>
          <a:p>
            <a:endParaRPr lang="en-GB" dirty="0"/>
          </a:p>
          <a:p>
            <a:r>
              <a:rPr lang="en-GB" dirty="0"/>
              <a:t>September 25</a:t>
            </a:r>
            <a:r>
              <a:rPr lang="en-GB" baseline="30000" dirty="0"/>
              <a:t>th</a:t>
            </a:r>
            <a:r>
              <a:rPr lang="en-GB" dirty="0"/>
              <a:t>, 2024</a:t>
            </a:r>
          </a:p>
        </p:txBody>
      </p:sp>
      <p:pic>
        <p:nvPicPr>
          <p:cNvPr id="4" name="Grafik 134">
            <a:extLst>
              <a:ext uri="{FF2B5EF4-FFF2-40B4-BE49-F238E27FC236}">
                <a16:creationId xmlns:a16="http://schemas.microsoft.com/office/drawing/2014/main" id="{C813E91D-5119-44C3-B578-351E3F8B2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253168" y="2597021"/>
            <a:ext cx="1218396" cy="1343546"/>
          </a:xfrm>
          <a:prstGeom prst="rect">
            <a:avLst/>
          </a:prstGeom>
          <a:ln w="0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97B4D7-44CA-40BB-9F07-E5A264655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9" y="4691879"/>
            <a:ext cx="9525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424805"/>
          </a:xfrm>
        </p:spPr>
        <p:txBody>
          <a:bodyPr/>
          <a:lstStyle/>
          <a:p>
            <a:r>
              <a:rPr lang="en-GB" dirty="0"/>
              <a:t>Refactoring Strategy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1779763"/>
            <a:ext cx="10944224" cy="4496345"/>
          </a:xfrm>
        </p:spPr>
        <p:txBody>
          <a:bodyPr/>
          <a:lstStyle/>
          <a:p>
            <a:r>
              <a:rPr lang="en-GB" dirty="0">
                <a:sym typeface="Wingdings" panose="05000000000000000000" pitchFamily="2" charset="2"/>
              </a:rPr>
              <a:t>Tests, tests, tests!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Continuous integration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Unit test of communication class </a:t>
            </a:r>
            <a:r>
              <a:rPr lang="en-GB" dirty="0" err="1">
                <a:latin typeface="Liberation Mono" panose="02070409020205020404" pitchFamily="49" charset="0"/>
                <a:cs typeface="Liberation Mono" panose="02070409020205020404" pitchFamily="49" charset="0"/>
                <a:sym typeface="Wingdings" panose="05000000000000000000" pitchFamily="2" charset="2"/>
              </a:rPr>
              <a:t>SignalSlotable</a:t>
            </a:r>
            <a:r>
              <a:rPr lang="en-GB" dirty="0">
                <a:sym typeface="Wingdings" panose="05000000000000000000" pitchFamily="2" charset="2"/>
              </a:rPr>
              <a:t> runs for all supported brokers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Integration tests are repeated for JMS and most promising new broker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Big test suit of our </a:t>
            </a:r>
            <a:r>
              <a:rPr lang="en-GB" dirty="0" err="1">
                <a:sym typeface="Wingdings" panose="05000000000000000000" pitchFamily="2" charset="2"/>
              </a:rPr>
              <a:t>TestPortal</a:t>
            </a:r>
            <a:r>
              <a:rPr lang="en-GB" dirty="0">
                <a:sym typeface="Wingdings" panose="05000000000000000000" pitchFamily="2" charset="2"/>
              </a:rPr>
              <a:t> for each release candidate and intermediate alpha releases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Includes tests beyond Karabo framework (device packages)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Integrated new stress tests</a:t>
            </a:r>
          </a:p>
          <a:p>
            <a:pPr lvl="3"/>
            <a:r>
              <a:rPr lang="en-GB" dirty="0">
                <a:sym typeface="Wingdings" panose="05000000000000000000" pitchFamily="2" charset="2"/>
              </a:rPr>
              <a:t>high data rate</a:t>
            </a:r>
          </a:p>
          <a:p>
            <a:pPr lvl="3"/>
            <a:r>
              <a:rPr lang="en-GB" dirty="0">
                <a:sym typeface="Wingdings" panose="05000000000000000000" pitchFamily="2" charset="2"/>
              </a:rPr>
              <a:t>message order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E58D0-B65A-4B53-9574-208B89C6117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117431" y="3960660"/>
            <a:ext cx="3536280" cy="1291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46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424805"/>
          </a:xfrm>
        </p:spPr>
        <p:txBody>
          <a:bodyPr/>
          <a:lstStyle/>
          <a:p>
            <a:r>
              <a:rPr lang="en-GB" dirty="0"/>
              <a:t>Timeline of Refactoring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205" y="1398706"/>
            <a:ext cx="10621907" cy="4514733"/>
          </a:xfrm>
        </p:spPr>
        <p:txBody>
          <a:bodyPr/>
          <a:lstStyle/>
          <a:p>
            <a:r>
              <a:rPr lang="en-GB" dirty="0"/>
              <a:t>Autumn 2015: Worrying rate tests with message loss (data logging)</a:t>
            </a:r>
          </a:p>
          <a:p>
            <a:r>
              <a:rPr lang="en-GB" dirty="0"/>
              <a:t>Nov. 2016: Karabo 2 released</a:t>
            </a:r>
          </a:p>
          <a:p>
            <a:pPr lvl="1"/>
            <a:r>
              <a:rPr lang="en-GB" dirty="0"/>
              <a:t>To commission the facility</a:t>
            </a:r>
          </a:p>
          <a:p>
            <a:r>
              <a:rPr lang="en-GB" dirty="0"/>
              <a:t>Sept. 2017: First </a:t>
            </a:r>
            <a:r>
              <a:rPr lang="en-GB" dirty="0" err="1"/>
              <a:t>EuXFEL</a:t>
            </a:r>
            <a:r>
              <a:rPr lang="en-GB" dirty="0"/>
              <a:t> instruments go into production</a:t>
            </a:r>
          </a:p>
          <a:p>
            <a:r>
              <a:rPr lang="en-GB" dirty="0"/>
              <a:t>2018: First serious studies of alternative brokers</a:t>
            </a:r>
          </a:p>
          <a:p>
            <a:pPr lvl="1"/>
            <a:r>
              <a:rPr lang="en-GB" dirty="0"/>
              <a:t>Mainly studies concerning MQTT protocol</a:t>
            </a:r>
          </a:p>
          <a:p>
            <a:r>
              <a:rPr lang="en-GB" dirty="0"/>
              <a:t>April 2020: Official start of internal project to investigate broker protocols</a:t>
            </a:r>
          </a:p>
          <a:p>
            <a:pPr lvl="1"/>
            <a:r>
              <a:rPr lang="en-GB" dirty="0"/>
              <a:t>MQTT: Liked for IoT applications</a:t>
            </a:r>
          </a:p>
          <a:p>
            <a:pPr lvl="1"/>
            <a:r>
              <a:rPr lang="en-GB" dirty="0"/>
              <a:t>AMQP: Wall Street proven</a:t>
            </a:r>
          </a:p>
          <a:p>
            <a:r>
              <a:rPr lang="en-GB" dirty="0"/>
              <a:t>Nov. 2020: </a:t>
            </a:r>
            <a:r>
              <a:rPr lang="en-GB" dirty="0">
                <a:latin typeface="Liberation Mono" panose="02070409020205020404" pitchFamily="49" charset="0"/>
                <a:cs typeface="Liberation Mono" panose="02070409020205020404" pitchFamily="49" charset="0"/>
              </a:rPr>
              <a:t>Broker</a:t>
            </a:r>
            <a:r>
              <a:rPr lang="en-GB" dirty="0"/>
              <a:t> base class released in all APIs</a:t>
            </a:r>
          </a:p>
          <a:p>
            <a:pPr lvl="1"/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C0B2A2-73A9-4154-9139-6B69AAC2A84B}"/>
              </a:ext>
            </a:extLst>
          </p:cNvPr>
          <p:cNvCxnSpPr>
            <a:cxnSpLocks/>
          </p:cNvCxnSpPr>
          <p:nvPr/>
        </p:nvCxnSpPr>
        <p:spPr>
          <a:xfrm>
            <a:off x="570348" y="1398706"/>
            <a:ext cx="0" cy="4652237"/>
          </a:xfrm>
          <a:prstGeom prst="straightConnector1">
            <a:avLst/>
          </a:prstGeom>
          <a:ln w="57150">
            <a:solidFill>
              <a:schemeClr val="bg2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03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424805"/>
          </a:xfrm>
        </p:spPr>
        <p:txBody>
          <a:bodyPr/>
          <a:lstStyle/>
          <a:p>
            <a:r>
              <a:rPr lang="en-GB" dirty="0"/>
              <a:t>Timeline of Refactoring (</a:t>
            </a:r>
            <a:r>
              <a:rPr lang="en-GB" dirty="0" err="1"/>
              <a:t>ctd</a:t>
            </a:r>
            <a:r>
              <a:rPr lang="en-GB" dirty="0"/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009" y="1566406"/>
            <a:ext cx="10590103" cy="4347033"/>
          </a:xfrm>
        </p:spPr>
        <p:txBody>
          <a:bodyPr/>
          <a:lstStyle/>
          <a:p>
            <a:r>
              <a:rPr lang="en-GB" dirty="0"/>
              <a:t>May 2021: Experimental MQTT broker support</a:t>
            </a:r>
          </a:p>
          <a:p>
            <a:pPr lvl="1"/>
            <a:r>
              <a:rPr lang="en-GB" b="1" dirty="0">
                <a:solidFill>
                  <a:schemeClr val="bg2"/>
                </a:solidFill>
              </a:rPr>
              <a:t>Caveat</a:t>
            </a:r>
            <a:r>
              <a:rPr lang="en-GB" dirty="0"/>
              <a:t>: MQTT does </a:t>
            </a:r>
            <a:r>
              <a:rPr lang="en-GB" b="1" dirty="0"/>
              <a:t>not</a:t>
            </a:r>
            <a:r>
              <a:rPr lang="en-GB" dirty="0"/>
              <a:t> keep messages in order if sent from A to B via different routes</a:t>
            </a:r>
          </a:p>
          <a:p>
            <a:pPr lvl="1"/>
            <a:r>
              <a:rPr lang="en-GB" dirty="0"/>
              <a:t>Karabo operation requires order, but signals and direct slots cannot use the same route</a:t>
            </a:r>
          </a:p>
          <a:p>
            <a:pPr lvl="2"/>
            <a:r>
              <a:rPr lang="en-GB" dirty="0"/>
              <a:t>complicated and fragile custom code needed to keep order</a:t>
            </a:r>
          </a:p>
          <a:p>
            <a:r>
              <a:rPr lang="en-GB" dirty="0"/>
              <a:t>Oct. 2021: Experimental AMQP and Redis broker support</a:t>
            </a:r>
          </a:p>
          <a:p>
            <a:pPr lvl="1"/>
            <a:r>
              <a:rPr lang="en-GB" dirty="0"/>
              <a:t>Message order integration test on CI</a:t>
            </a:r>
          </a:p>
          <a:p>
            <a:r>
              <a:rPr lang="en-GB" dirty="0"/>
              <a:t>2022: Work on </a:t>
            </a:r>
          </a:p>
          <a:p>
            <a:pPr lvl="1"/>
            <a:r>
              <a:rPr lang="en-GB" dirty="0"/>
              <a:t>Robustness</a:t>
            </a:r>
          </a:p>
          <a:p>
            <a:pPr lvl="1"/>
            <a:r>
              <a:rPr lang="en-GB" dirty="0"/>
              <a:t>“Fail-over” for cases of lost broker connection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656652F-02C4-435F-B6CB-02C9CB844DBD}"/>
              </a:ext>
            </a:extLst>
          </p:cNvPr>
          <p:cNvCxnSpPr>
            <a:cxnSpLocks/>
          </p:cNvCxnSpPr>
          <p:nvPr/>
        </p:nvCxnSpPr>
        <p:spPr>
          <a:xfrm>
            <a:off x="570348" y="1390755"/>
            <a:ext cx="0" cy="4652237"/>
          </a:xfrm>
          <a:prstGeom prst="straightConnector1">
            <a:avLst/>
          </a:prstGeom>
          <a:ln w="57150">
            <a:solidFill>
              <a:schemeClr val="bg2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46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FDC9475-51EB-4027-A1D9-9A26658E6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4863" y="3839410"/>
            <a:ext cx="59817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424805"/>
          </a:xfrm>
        </p:spPr>
        <p:txBody>
          <a:bodyPr/>
          <a:lstStyle/>
          <a:p>
            <a:r>
              <a:rPr lang="en-GB" dirty="0"/>
              <a:t>Timeline of 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1272210"/>
            <a:ext cx="11112674" cy="5008731"/>
          </a:xfrm>
        </p:spPr>
        <p:txBody>
          <a:bodyPr/>
          <a:lstStyle/>
          <a:p>
            <a:r>
              <a:rPr lang="en-GB" dirty="0"/>
              <a:t>March 2023: Deploy use of AMQP at first instrument SXP</a:t>
            </a:r>
          </a:p>
          <a:p>
            <a:pPr lvl="1"/>
            <a:r>
              <a:rPr lang="en-GB" dirty="0"/>
              <a:t>RabbitMQ broker provides ready-to-use monitoring</a:t>
            </a:r>
          </a:p>
          <a:p>
            <a:pPr lvl="1"/>
            <a:r>
              <a:rPr lang="en-GB" dirty="0"/>
              <a:t>Smooth start:</a:t>
            </a:r>
          </a:p>
          <a:p>
            <a:pPr lvl="2"/>
            <a:r>
              <a:rPr lang="en-GB" dirty="0"/>
              <a:t>Just like a normal Karabo deployment!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357187" lvl="1" indent="0">
              <a:buNone/>
            </a:pPr>
            <a:endParaRPr lang="en-GB" dirty="0"/>
          </a:p>
          <a:p>
            <a:pPr marL="357187" lvl="1" indent="0">
              <a:buNone/>
            </a:pPr>
            <a:endParaRPr lang="en-GB" dirty="0"/>
          </a:p>
          <a:p>
            <a:r>
              <a:rPr lang="en-GB" dirty="0"/>
              <a:t>July 2023: Instrument with biggest control installation follows</a:t>
            </a:r>
          </a:p>
          <a:p>
            <a:r>
              <a:rPr lang="en-GB" dirty="0"/>
              <a:t>Oct. 2023: Fix of a race condition in Karabo’s AMQP code</a:t>
            </a:r>
          </a:p>
          <a:p>
            <a:pPr lvl="1"/>
            <a:r>
              <a:rPr lang="en-GB" dirty="0"/>
              <a:t>Lead occasionally to crashes</a:t>
            </a:r>
          </a:p>
          <a:p>
            <a:r>
              <a:rPr lang="en-GB" dirty="0"/>
              <a:t>Dec. 2023: Deploy AMQP facility wide (JMS @ </a:t>
            </a:r>
            <a:r>
              <a:rPr lang="en-GB" dirty="0" err="1"/>
              <a:t>EuXFEL</a:t>
            </a:r>
            <a:r>
              <a:rPr lang="en-GB" dirty="0"/>
              <a:t> is history!)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3315B-1910-46A3-9602-C4D805472A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6" t="36219" r="2099" b="3942"/>
          <a:stretch/>
        </p:blipFill>
        <p:spPr>
          <a:xfrm>
            <a:off x="7111024" y="772592"/>
            <a:ext cx="4625539" cy="253515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A2F2AD-C935-4D4A-892E-86D28786601D}"/>
              </a:ext>
            </a:extLst>
          </p:cNvPr>
          <p:cNvSpPr/>
          <p:nvPr/>
        </p:nvSpPr>
        <p:spPr>
          <a:xfrm>
            <a:off x="9423793" y="577059"/>
            <a:ext cx="2627642" cy="448659"/>
          </a:xfrm>
          <a:prstGeom prst="roundRect">
            <a:avLst/>
          </a:prstGeom>
          <a:solidFill>
            <a:schemeClr val="accent6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400" dirty="0"/>
              <a:t>SXP, CTRL and DAQ staff March 2023</a:t>
            </a:r>
            <a:endParaRPr lang="de-DE" sz="1400" dirty="0" err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06F372-0ADD-4F58-9708-EB4F5F85D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9" y="2636359"/>
            <a:ext cx="5997855" cy="76348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679EE4C-806E-424A-9E89-2E58BA305E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1338" y="4038512"/>
            <a:ext cx="24479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0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424805"/>
          </a:xfrm>
        </p:spPr>
        <p:txBody>
          <a:bodyPr/>
          <a:lstStyle/>
          <a:p>
            <a:r>
              <a:rPr lang="en-GB" dirty="0"/>
              <a:t>Issues and Actions after Full AMQP 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1272209"/>
            <a:ext cx="11112674" cy="5208104"/>
          </a:xfrm>
        </p:spPr>
        <p:txBody>
          <a:bodyPr/>
          <a:lstStyle/>
          <a:p>
            <a:r>
              <a:rPr lang="en-GB" dirty="0"/>
              <a:t>Jan. and April 2024: Crash of one RabbitMQ broker process (not Karabo)</a:t>
            </a:r>
          </a:p>
          <a:p>
            <a:pPr lvl="1"/>
            <a:r>
              <a:rPr lang="en-GB" dirty="0"/>
              <a:t>Fixed with hardware replacement and RabbitMQ upgrade</a:t>
            </a:r>
          </a:p>
          <a:p>
            <a:pPr lvl="1"/>
            <a:r>
              <a:rPr lang="en-GB" dirty="0"/>
              <a:t>“Fail-over” did not work</a:t>
            </a:r>
          </a:p>
          <a:p>
            <a:r>
              <a:rPr lang="en-GB" dirty="0"/>
              <a:t>Spurious missing broker subscriptions</a:t>
            </a:r>
          </a:p>
          <a:p>
            <a:pPr lvl="1"/>
            <a:r>
              <a:rPr lang="en-GB" dirty="0"/>
              <a:t>If many subscriptions are run concurrently (e.g. if a data logger starts)</a:t>
            </a:r>
          </a:p>
          <a:p>
            <a:r>
              <a:rPr lang="en-GB" dirty="0"/>
              <a:t>Repeated crashes when many devices in a single process start concurrently</a:t>
            </a:r>
          </a:p>
          <a:p>
            <a:r>
              <a:rPr lang="en-GB" dirty="0">
                <a:sym typeface="Wingdings" panose="05000000000000000000" pitchFamily="2" charset="2"/>
              </a:rPr>
              <a:t> Spring 2024: Decision to rewrite the Karabo C++ interface to AMQP from scratch 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Incl. unit tests with concurrency situations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Released June 2024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Deployed for Karabo “backbone” and DAQ in July 2024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“Fail-over” postponed to November release</a:t>
            </a:r>
          </a:p>
        </p:txBody>
      </p:sp>
    </p:spTree>
    <p:extLst>
      <p:ext uri="{BB962C8B-B14F-4D97-AF65-F5344CB8AC3E}">
        <p14:creationId xmlns:p14="http://schemas.microsoft.com/office/powerpoint/2010/main" val="3425824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4ED0C7-B201-4077-91B3-284C637BA6D1}"/>
              </a:ext>
            </a:extLst>
          </p:cNvPr>
          <p:cNvCxnSpPr>
            <a:cxnSpLocks/>
          </p:cNvCxnSpPr>
          <p:nvPr/>
        </p:nvCxnSpPr>
        <p:spPr>
          <a:xfrm flipV="1">
            <a:off x="6419088" y="4253949"/>
            <a:ext cx="548640" cy="1039840"/>
          </a:xfrm>
          <a:prstGeom prst="straightConnector1">
            <a:avLst/>
          </a:prstGeom>
          <a:ln w="412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28C47F5-0B25-46CD-81DC-1E28F9B670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1" r="1237"/>
          <a:stretch/>
        </p:blipFill>
        <p:spPr>
          <a:xfrm>
            <a:off x="6267170" y="1564212"/>
            <a:ext cx="4032000" cy="2505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424805"/>
          </a:xfrm>
        </p:spPr>
        <p:txBody>
          <a:bodyPr/>
          <a:lstStyle/>
          <a:p>
            <a:r>
              <a:rPr lang="en-GB" dirty="0"/>
              <a:t>Issues and Actions after Full AMQP Deployment (</a:t>
            </a:r>
            <a:r>
              <a:rPr lang="en-GB" dirty="0" err="1"/>
              <a:t>ctd</a:t>
            </a:r>
            <a:r>
              <a:rPr lang="en-GB" dirty="0"/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1272209"/>
            <a:ext cx="10824399" cy="5201743"/>
          </a:xfrm>
        </p:spPr>
        <p:txBody>
          <a:bodyPr/>
          <a:lstStyle/>
          <a:p>
            <a:r>
              <a:rPr lang="en-GB" dirty="0">
                <a:sym typeface="Wingdings" panose="05000000000000000000" pitchFamily="2" charset="2"/>
              </a:rPr>
              <a:t>Apr./Sept. 2024: AMQP Broker monitoring shows message </a:t>
            </a:r>
            <a:r>
              <a:rPr lang="en-GB" b="1" dirty="0">
                <a:solidFill>
                  <a:schemeClr val="bg2"/>
                </a:solidFill>
                <a:sym typeface="Wingdings" panose="05000000000000000000" pitchFamily="2" charset="2"/>
              </a:rPr>
              <a:t>queues</a:t>
            </a:r>
            <a:r>
              <a:rPr lang="en-GB" dirty="0">
                <a:sym typeface="Wingdings" panose="05000000000000000000" pitchFamily="2" charset="2"/>
              </a:rPr>
              <a:t> for devices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pPr lvl="1"/>
            <a:r>
              <a:rPr lang="en-GB" dirty="0">
                <a:sym typeface="Wingdings" panose="05000000000000000000" pitchFamily="2" charset="2"/>
              </a:rPr>
              <a:t>Identified as a CPU problem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Overloaded host or Python (MDL) process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No danger for communication in full installation (as the backlog of the JMS broker was)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Each message queue on the broker has a </a:t>
            </a:r>
            <a:r>
              <a:rPr lang="en-GB" b="1" dirty="0">
                <a:solidFill>
                  <a:schemeClr val="bg2"/>
                </a:solidFill>
                <a:sym typeface="Wingdings" panose="05000000000000000000" pitchFamily="2" charset="2"/>
              </a:rPr>
              <a:t>limit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Problem stays local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3E6D7-8AAA-47FD-94BD-907C4C366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3"/>
          <a:stretch/>
        </p:blipFill>
        <p:spPr>
          <a:xfrm>
            <a:off x="1443170" y="1564212"/>
            <a:ext cx="4824000" cy="25050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C885968-1D44-4C43-8B59-84388975D441}"/>
              </a:ext>
            </a:extLst>
          </p:cNvPr>
          <p:cNvSpPr/>
          <p:nvPr/>
        </p:nvSpPr>
        <p:spPr>
          <a:xfrm>
            <a:off x="8316695" y="1564212"/>
            <a:ext cx="787180" cy="2789302"/>
          </a:xfrm>
          <a:prstGeom prst="ellipse">
            <a:avLst/>
          </a:prstGeom>
          <a:noFill/>
          <a:ln w="31750"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7A3371-425A-4481-B7D1-A987F997E183}"/>
              </a:ext>
            </a:extLst>
          </p:cNvPr>
          <p:cNvSpPr/>
          <p:nvPr/>
        </p:nvSpPr>
        <p:spPr>
          <a:xfrm>
            <a:off x="6871470" y="1799927"/>
            <a:ext cx="381663" cy="2454022"/>
          </a:xfrm>
          <a:prstGeom prst="ellipse">
            <a:avLst/>
          </a:prstGeom>
          <a:noFill/>
          <a:ln w="31750"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CF500F-5151-4E88-9E04-011C40987E43}"/>
              </a:ext>
            </a:extLst>
          </p:cNvPr>
          <p:cNvCxnSpPr>
            <a:cxnSpLocks/>
          </p:cNvCxnSpPr>
          <p:nvPr/>
        </p:nvCxnSpPr>
        <p:spPr>
          <a:xfrm>
            <a:off x="7466325" y="1564212"/>
            <a:ext cx="918723" cy="557196"/>
          </a:xfrm>
          <a:prstGeom prst="straightConnector1">
            <a:avLst/>
          </a:prstGeom>
          <a:ln w="412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672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E099FA-3220-4CA5-BE0D-74D0398DF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90" r="466"/>
          <a:stretch/>
        </p:blipFill>
        <p:spPr>
          <a:xfrm>
            <a:off x="7755404" y="557150"/>
            <a:ext cx="4104000" cy="268642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C7ACE5-BE46-4366-9425-C669897F283E}"/>
              </a:ext>
            </a:extLst>
          </p:cNvPr>
          <p:cNvCxnSpPr>
            <a:cxnSpLocks/>
          </p:cNvCxnSpPr>
          <p:nvPr/>
        </p:nvCxnSpPr>
        <p:spPr>
          <a:xfrm flipV="1">
            <a:off x="5184250" y="2170986"/>
            <a:ext cx="3156668" cy="1038283"/>
          </a:xfrm>
          <a:prstGeom prst="straightConnector1">
            <a:avLst/>
          </a:prstGeom>
          <a:ln w="412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424805"/>
          </a:xfrm>
        </p:spPr>
        <p:txBody>
          <a:bodyPr/>
          <a:lstStyle/>
          <a:p>
            <a:r>
              <a:rPr lang="en-GB" dirty="0"/>
              <a:t>Performance Reached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273" y="1272209"/>
            <a:ext cx="7555727" cy="5161248"/>
          </a:xfrm>
        </p:spPr>
        <p:txBody>
          <a:bodyPr/>
          <a:lstStyle/>
          <a:p>
            <a:r>
              <a:rPr lang="en-GB" dirty="0"/>
              <a:t>C++</a:t>
            </a:r>
          </a:p>
          <a:p>
            <a:pPr lvl="1"/>
            <a:r>
              <a:rPr lang="en-GB" dirty="0"/>
              <a:t>Single device on a server</a:t>
            </a:r>
          </a:p>
          <a:p>
            <a:pPr lvl="2"/>
            <a:r>
              <a:rPr lang="en-GB" dirty="0"/>
              <a:t>Withstands receiving small messages: 20 kHz</a:t>
            </a:r>
          </a:p>
          <a:p>
            <a:pPr lvl="2"/>
            <a:r>
              <a:rPr lang="en-GB" dirty="0"/>
              <a:t>Can send small messages at 17 kHz</a:t>
            </a:r>
            <a:endParaRPr lang="en-GB" b="1" dirty="0">
              <a:solidFill>
                <a:srgbClr val="FF0000"/>
              </a:solidFill>
            </a:endParaRPr>
          </a:p>
          <a:p>
            <a:pPr lvl="1"/>
            <a:r>
              <a:rPr lang="en-GB" dirty="0"/>
              <a:t>Server withstands simultaneous high sending and receiving rates</a:t>
            </a:r>
          </a:p>
          <a:p>
            <a:pPr lvl="2"/>
            <a:r>
              <a:rPr lang="en-GB" dirty="0"/>
              <a:t>Single receiver device 9.0-9.5 kHz</a:t>
            </a:r>
          </a:p>
          <a:p>
            <a:pPr lvl="2"/>
            <a:r>
              <a:rPr lang="en-GB" dirty="0"/>
              <a:t>20 kHz sending rate (latencies &lt; 100 </a:t>
            </a:r>
            <a:r>
              <a:rPr lang="en-GB" dirty="0" err="1"/>
              <a:t>ms</a:t>
            </a:r>
            <a:r>
              <a:rPr lang="en-GB" dirty="0"/>
              <a:t>)</a:t>
            </a:r>
          </a:p>
          <a:p>
            <a:pPr lvl="3"/>
            <a:r>
              <a:rPr lang="en-GB" dirty="0"/>
              <a:t>200 senders at 100 Hz each</a:t>
            </a:r>
          </a:p>
          <a:p>
            <a:pPr lvl="3"/>
            <a:r>
              <a:rPr lang="en-GB" dirty="0"/>
              <a:t>1000 senders at 20 Hz</a:t>
            </a:r>
          </a:p>
          <a:p>
            <a:pPr lvl="1"/>
            <a:r>
              <a:rPr lang="en-GB" dirty="0"/>
              <a:t>Note: Much contingency</a:t>
            </a:r>
          </a:p>
          <a:p>
            <a:pPr lvl="2"/>
            <a:r>
              <a:rPr lang="en-GB" dirty="0"/>
              <a:t>Even GUI servers and data loggers receive less than 1 kHz </a:t>
            </a:r>
          </a:p>
          <a:p>
            <a:r>
              <a:rPr lang="en-GB" dirty="0"/>
              <a:t>MDL (i.e. single threaded Python)</a:t>
            </a:r>
          </a:p>
          <a:p>
            <a:pPr lvl="1"/>
            <a:r>
              <a:rPr lang="en-GB" dirty="0"/>
              <a:t>Can send and receive in total ≥ 2 kHz</a:t>
            </a:r>
          </a:p>
          <a:p>
            <a:pPr lvl="1"/>
            <a:r>
              <a:rPr lang="en-GB" dirty="0"/>
              <a:t>Side effect: now pure Python broker client library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 simplifies distribution</a:t>
            </a:r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3EC74B-4405-482C-8E05-82ED8103D7EB}"/>
              </a:ext>
            </a:extLst>
          </p:cNvPr>
          <p:cNvCxnSpPr>
            <a:cxnSpLocks/>
            <a:stCxn id="14" idx="1"/>
          </p:cNvCxnSpPr>
          <p:nvPr/>
        </p:nvCxnSpPr>
        <p:spPr>
          <a:xfrm>
            <a:off x="4707172" y="3784821"/>
            <a:ext cx="3048232" cy="38643"/>
          </a:xfrm>
          <a:prstGeom prst="straightConnector1">
            <a:avLst/>
          </a:prstGeom>
          <a:ln w="412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D2AAAAA9-97DE-431B-A4BB-1B5A8C1617DD}"/>
              </a:ext>
            </a:extLst>
          </p:cNvPr>
          <p:cNvSpPr/>
          <p:nvPr/>
        </p:nvSpPr>
        <p:spPr>
          <a:xfrm>
            <a:off x="4492487" y="3490623"/>
            <a:ext cx="214685" cy="588396"/>
          </a:xfrm>
          <a:prstGeom prst="rightBrac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BDD1D-69CF-4BDC-8DF1-19C78CDAE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04" y="3209269"/>
            <a:ext cx="4065903" cy="225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92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602218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1624693"/>
            <a:ext cx="10944224" cy="4521075"/>
          </a:xfrm>
        </p:spPr>
        <p:txBody>
          <a:bodyPr/>
          <a:lstStyle/>
          <a:p>
            <a:r>
              <a:rPr lang="en-GB" dirty="0"/>
              <a:t>Karabo control system communicates via a message broker</a:t>
            </a:r>
          </a:p>
          <a:p>
            <a:pPr lvl="1"/>
            <a:r>
              <a:rPr lang="en-GB" dirty="0"/>
              <a:t>Some deficiencies of the originally used JMS broker and </a:t>
            </a:r>
            <a:r>
              <a:rPr lang="en-GB" dirty="0" err="1"/>
              <a:t>OpenMQc</a:t>
            </a:r>
            <a:r>
              <a:rPr lang="en-GB" dirty="0"/>
              <a:t> client library spotted early</a:t>
            </a:r>
          </a:p>
          <a:p>
            <a:r>
              <a:rPr lang="en-GB" dirty="0"/>
              <a:t>Replacing core technology in a used system is delicate</a:t>
            </a:r>
          </a:p>
          <a:p>
            <a:pPr lvl="1"/>
            <a:r>
              <a:rPr lang="en-GB" dirty="0"/>
              <a:t>Always need to be able to switch back</a:t>
            </a:r>
          </a:p>
          <a:p>
            <a:pPr lvl="1"/>
            <a:r>
              <a:rPr lang="en-GB" dirty="0"/>
              <a:t>Requires confidence in test coverage</a:t>
            </a:r>
          </a:p>
          <a:p>
            <a:pPr lvl="1"/>
            <a:r>
              <a:rPr lang="en-GB" dirty="0"/>
              <a:t>About five years from first serious studies to </a:t>
            </a:r>
            <a:r>
              <a:rPr lang="en-GB"/>
              <a:t>full AMQP deployment</a:t>
            </a:r>
            <a:endParaRPr lang="en-GB" dirty="0"/>
          </a:p>
          <a:p>
            <a:pPr lvl="2"/>
            <a:r>
              <a:rPr lang="en-GB" dirty="0"/>
              <a:t>There are always short term goals that prevent more rapid progress</a:t>
            </a:r>
          </a:p>
          <a:p>
            <a:pPr lvl="2"/>
            <a:r>
              <a:rPr lang="en-GB" dirty="0"/>
              <a:t>Some things need to be iterated</a:t>
            </a:r>
          </a:p>
          <a:p>
            <a:r>
              <a:rPr lang="en-GB" dirty="0"/>
              <a:t>The effort was worth it:</a:t>
            </a:r>
          </a:p>
          <a:p>
            <a:pPr lvl="1"/>
            <a:r>
              <a:rPr lang="en-GB" dirty="0"/>
              <a:t>No global danger for communication in a Karabo installation (less emergency call)</a:t>
            </a:r>
          </a:p>
          <a:p>
            <a:pPr lvl="1"/>
            <a:r>
              <a:rPr lang="en-GB" dirty="0"/>
              <a:t>Higher performance</a:t>
            </a:r>
          </a:p>
          <a:p>
            <a:pPr lvl="1"/>
            <a:r>
              <a:rPr lang="en-GB" dirty="0"/>
              <a:t>RabbitMQ broker ready for encryption</a:t>
            </a:r>
          </a:p>
        </p:txBody>
      </p:sp>
    </p:spTree>
    <p:extLst>
      <p:ext uri="{BB962C8B-B14F-4D97-AF65-F5344CB8AC3E}">
        <p14:creationId xmlns:p14="http://schemas.microsoft.com/office/powerpoint/2010/main" val="297656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637076"/>
            <a:ext cx="10956924" cy="723638"/>
          </a:xfrm>
        </p:spPr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1621971"/>
            <a:ext cx="10944224" cy="4590939"/>
          </a:xfrm>
        </p:spPr>
        <p:txBody>
          <a:bodyPr/>
          <a:lstStyle/>
          <a:p>
            <a:r>
              <a:rPr lang="en-GB" dirty="0"/>
              <a:t>Karabo Communication Basics</a:t>
            </a:r>
          </a:p>
          <a:p>
            <a:r>
              <a:rPr lang="en-GB" dirty="0"/>
              <a:t>Struggles with the original</a:t>
            </a:r>
            <a:br>
              <a:rPr lang="en-GB" dirty="0"/>
            </a:br>
            <a:r>
              <a:rPr lang="en-GB" dirty="0"/>
              <a:t>JMS broker implementation</a:t>
            </a:r>
          </a:p>
          <a:p>
            <a:r>
              <a:rPr lang="en-GB" dirty="0"/>
              <a:t>Refactoring Strategy</a:t>
            </a:r>
          </a:p>
          <a:p>
            <a:r>
              <a:rPr lang="en-GB" dirty="0"/>
              <a:t>Timeline </a:t>
            </a:r>
          </a:p>
          <a:p>
            <a:pPr lvl="1"/>
            <a:r>
              <a:rPr lang="en-GB" dirty="0"/>
              <a:t>Refactoring</a:t>
            </a:r>
          </a:p>
          <a:p>
            <a:pPr lvl="1"/>
            <a:r>
              <a:rPr lang="en-GB" dirty="0"/>
              <a:t>Deployment</a:t>
            </a:r>
          </a:p>
          <a:p>
            <a:pPr lvl="1"/>
            <a:r>
              <a:rPr lang="en-GB" dirty="0"/>
              <a:t>Issues on the way</a:t>
            </a:r>
          </a:p>
          <a:p>
            <a:r>
              <a:rPr lang="en-GB" dirty="0"/>
              <a:t>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CC4DD-945C-4160-8BF0-C43D2B1AE1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4"/>
          <a:stretch/>
        </p:blipFill>
        <p:spPr>
          <a:xfrm>
            <a:off x="6089650" y="3055074"/>
            <a:ext cx="4926279" cy="30427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19524B-F289-4E5A-82D3-DB07C05B2C0A}"/>
              </a:ext>
            </a:extLst>
          </p:cNvPr>
          <p:cNvSpPr txBox="1"/>
          <p:nvPr/>
        </p:nvSpPr>
        <p:spPr>
          <a:xfrm>
            <a:off x="6089650" y="1262803"/>
            <a:ext cx="4904920" cy="14388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b="1" dirty="0"/>
              <a:t>Karabo:</a:t>
            </a:r>
            <a:br>
              <a:rPr lang="en-US" b="1" dirty="0"/>
            </a:br>
            <a:r>
              <a:rPr lang="en-US" b="1" dirty="0"/>
              <a:t>S</a:t>
            </a:r>
            <a:r>
              <a:rPr lang="en-US" dirty="0"/>
              <a:t>upervisory </a:t>
            </a:r>
            <a:r>
              <a:rPr lang="en-US" b="1" dirty="0"/>
              <a:t>C</a:t>
            </a:r>
            <a:r>
              <a:rPr lang="en-US" dirty="0"/>
              <a:t>ontrol and </a:t>
            </a:r>
            <a:r>
              <a:rPr lang="en-US" b="1" dirty="0"/>
              <a:t>D</a:t>
            </a:r>
            <a:r>
              <a:rPr lang="en-US" dirty="0"/>
              <a:t>ata </a:t>
            </a:r>
            <a:r>
              <a:rPr lang="en-US" b="1" dirty="0"/>
              <a:t>A</a:t>
            </a:r>
            <a:r>
              <a:rPr lang="en-US" dirty="0"/>
              <a:t>cquisition</a:t>
            </a:r>
            <a:br>
              <a:rPr lang="en-US" dirty="0"/>
            </a:br>
            <a:r>
              <a:rPr lang="en-US" dirty="0"/>
              <a:t>at the beamlines and instruments of the</a:t>
            </a:r>
          </a:p>
          <a:p>
            <a:pPr>
              <a:lnSpc>
                <a:spcPct val="112000"/>
              </a:lnSpc>
            </a:pPr>
            <a:r>
              <a:rPr lang="de-DE" dirty="0"/>
              <a:t>European XFEL (Hamburg Metropolitan Area)</a:t>
            </a:r>
            <a:br>
              <a:rPr lang="de-DE" dirty="0"/>
            </a:br>
            <a:endParaRPr lang="de-DE" b="1" dirty="0"/>
          </a:p>
        </p:txBody>
      </p:sp>
      <p:pic>
        <p:nvPicPr>
          <p:cNvPr id="6" name="Grafik 134">
            <a:extLst>
              <a:ext uri="{FF2B5EF4-FFF2-40B4-BE49-F238E27FC236}">
                <a16:creationId xmlns:a16="http://schemas.microsoft.com/office/drawing/2014/main" id="{7343AA88-926A-44F4-83E6-0A1AF216B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646815" y="1262803"/>
            <a:ext cx="1305098" cy="1439154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08848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60" y="504906"/>
            <a:ext cx="10956924" cy="780540"/>
          </a:xfrm>
        </p:spPr>
        <p:txBody>
          <a:bodyPr/>
          <a:lstStyle/>
          <a:p>
            <a:r>
              <a:rPr lang="en-US" dirty="0"/>
              <a:t>Karabo: Device Based Communication via a </a:t>
            </a:r>
            <a:r>
              <a:rPr lang="en-US" dirty="0">
                <a:solidFill>
                  <a:schemeClr val="bg2"/>
                </a:solidFill>
              </a:rPr>
              <a:t>Message Broker</a:t>
            </a:r>
            <a:br>
              <a:rPr lang="en-US" dirty="0"/>
            </a:br>
            <a:r>
              <a:rPr lang="en-US" dirty="0"/>
              <a:t>	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243" name="Content Placeholder 2"/>
          <p:cNvSpPr>
            <a:spLocks noGrp="1"/>
          </p:cNvSpPr>
          <p:nvPr>
            <p:ph idx="1"/>
          </p:nvPr>
        </p:nvSpPr>
        <p:spPr>
          <a:xfrm>
            <a:off x="449717" y="1379750"/>
            <a:ext cx="3108433" cy="4973344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Self-describing</a:t>
            </a:r>
            <a:br>
              <a:rPr lang="en-US" b="1" dirty="0"/>
            </a:br>
            <a:r>
              <a:rPr lang="en-US" b="1" dirty="0"/>
              <a:t>Karabo Devices</a:t>
            </a:r>
            <a:endParaRPr lang="en-US" dirty="0"/>
          </a:p>
          <a:p>
            <a:r>
              <a:rPr lang="en-US" dirty="0"/>
              <a:t>Equipment control,</a:t>
            </a:r>
            <a:br>
              <a:rPr lang="en-US" dirty="0"/>
            </a:br>
            <a:r>
              <a:rPr lang="en-US" dirty="0"/>
              <a:t>e.g. motors, valves,…</a:t>
            </a:r>
          </a:p>
          <a:p>
            <a:r>
              <a:rPr lang="en-US" dirty="0"/>
              <a:t>Detectors </a:t>
            </a:r>
          </a:p>
          <a:p>
            <a:pPr lvl="1"/>
            <a:r>
              <a:rPr lang="en-US" dirty="0"/>
              <a:t>e.g. cameras</a:t>
            </a:r>
          </a:p>
          <a:p>
            <a:r>
              <a:rPr lang="en-US" dirty="0"/>
              <a:t>Online data analysis</a:t>
            </a:r>
          </a:p>
          <a:p>
            <a:r>
              <a:rPr lang="en-US" dirty="0"/>
              <a:t>Data Logging</a:t>
            </a:r>
          </a:p>
          <a:p>
            <a:r>
              <a:rPr lang="en-US" dirty="0"/>
              <a:t>Other system services</a:t>
            </a:r>
          </a:p>
          <a:p>
            <a:pPr lvl="1"/>
            <a:r>
              <a:rPr lang="en-US" dirty="0"/>
              <a:t>GUI entry point</a:t>
            </a:r>
          </a:p>
          <a:p>
            <a:pPr lvl="1"/>
            <a:r>
              <a:rPr lang="en-US" dirty="0"/>
              <a:t>DAQ for big/scientific data (not shown)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97D2563-82C0-4266-8C47-7222CFCF652F}"/>
              </a:ext>
            </a:extLst>
          </p:cNvPr>
          <p:cNvGrpSpPr/>
          <p:nvPr/>
        </p:nvGrpSpPr>
        <p:grpSpPr>
          <a:xfrm>
            <a:off x="4586533" y="2011172"/>
            <a:ext cx="5254363" cy="3311221"/>
            <a:chOff x="1747216" y="2031765"/>
            <a:chExt cx="5254363" cy="3311221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53BC336-B085-4E71-9359-0AE442AAD504}"/>
                </a:ext>
              </a:extLst>
            </p:cNvPr>
            <p:cNvGrpSpPr/>
            <p:nvPr/>
          </p:nvGrpSpPr>
          <p:grpSpPr>
            <a:xfrm>
              <a:off x="4104125" y="2784972"/>
              <a:ext cx="1258439" cy="1637790"/>
              <a:chOff x="4137549" y="2651295"/>
              <a:chExt cx="1258439" cy="1637790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C19BEBC9-FBCC-4ED6-8140-F94FDCB93B01}"/>
                  </a:ext>
                </a:extLst>
              </p:cNvPr>
              <p:cNvGrpSpPr/>
              <p:nvPr/>
            </p:nvGrpSpPr>
            <p:grpSpPr>
              <a:xfrm>
                <a:off x="4137549" y="3037332"/>
                <a:ext cx="1258439" cy="1251753"/>
                <a:chOff x="250521" y="4473958"/>
                <a:chExt cx="1201336" cy="1194951"/>
              </a:xfrm>
              <a:scene3d>
                <a:camera prst="isometricTopUp"/>
                <a:lightRig rig="threePt" dir="t"/>
              </a:scene3d>
            </p:grpSpPr>
            <p:pic>
              <p:nvPicPr>
                <p:cNvPr id="136" name="Picture 135" descr="justPuzzle.jpg">
                  <a:extLst>
                    <a:ext uri="{FF2B5EF4-FFF2-40B4-BE49-F238E27FC236}">
                      <a16:creationId xmlns:a16="http://schemas.microsoft.com/office/drawing/2014/main" id="{6888F72D-9FBA-478D-8F7E-5F2856F4DD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72530" y="4483375"/>
                  <a:ext cx="1179327" cy="1185534"/>
                </a:xfrm>
                <a:prstGeom prst="rect">
                  <a:avLst/>
                </a:prstGeom>
              </p:spPr>
            </p:pic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48B2E75D-55D7-406B-A3D2-E2175B6E9EBE}"/>
                    </a:ext>
                  </a:extLst>
                </p:cNvPr>
                <p:cNvSpPr txBox="1"/>
                <p:nvPr/>
              </p:nvSpPr>
              <p:spPr>
                <a:xfrm>
                  <a:off x="378904" y="5367295"/>
                  <a:ext cx="176347" cy="2350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endParaRPr lang="de-DE" sz="1000" b="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CAAA1EC6-3161-4BEC-9252-CAAB09BF6CC2}"/>
                    </a:ext>
                  </a:extLst>
                </p:cNvPr>
                <p:cNvSpPr txBox="1"/>
                <p:nvPr/>
              </p:nvSpPr>
              <p:spPr>
                <a:xfrm>
                  <a:off x="1251199" y="5395368"/>
                  <a:ext cx="176347" cy="2350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endParaRPr lang="en-US" sz="1000" b="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5B09391-5E03-4AE7-9567-A09A20E3507C}"/>
                    </a:ext>
                  </a:extLst>
                </p:cNvPr>
                <p:cNvSpPr txBox="1"/>
                <p:nvPr/>
              </p:nvSpPr>
              <p:spPr>
                <a:xfrm>
                  <a:off x="1073223" y="4473958"/>
                  <a:ext cx="176348" cy="2350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endParaRPr lang="en-US" sz="1000" b="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534BDF26-20F2-4DC2-B80A-17A02A88526E}"/>
                    </a:ext>
                  </a:extLst>
                </p:cNvPr>
                <p:cNvSpPr txBox="1"/>
                <p:nvPr/>
              </p:nvSpPr>
              <p:spPr>
                <a:xfrm>
                  <a:off x="250521" y="4476685"/>
                  <a:ext cx="176349" cy="2350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endParaRPr lang="en-US" sz="1000" b="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35" name="Can 15">
                <a:extLst>
                  <a:ext uri="{FF2B5EF4-FFF2-40B4-BE49-F238E27FC236}">
                    <a16:creationId xmlns:a16="http://schemas.microsoft.com/office/drawing/2014/main" id="{D8E36DAA-B00A-4F70-B1C8-2E1045065A9B}"/>
                  </a:ext>
                </a:extLst>
              </p:cNvPr>
              <p:cNvSpPr/>
              <p:nvPr/>
            </p:nvSpPr>
            <p:spPr bwMode="auto">
              <a:xfrm>
                <a:off x="4668604" y="2651295"/>
                <a:ext cx="244590" cy="1125129"/>
              </a:xfrm>
              <a:prstGeom prst="can">
                <a:avLst>
                  <a:gd name="adj" fmla="val 54120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0CE0155-90F2-47AA-B4BB-0B6FCB01EC0B}"/>
                </a:ext>
              </a:extLst>
            </p:cNvPr>
            <p:cNvGrpSpPr/>
            <p:nvPr/>
          </p:nvGrpSpPr>
          <p:grpSpPr>
            <a:xfrm>
              <a:off x="1747216" y="2031765"/>
              <a:ext cx="5254363" cy="3311221"/>
              <a:chOff x="1747216" y="2031765"/>
              <a:chExt cx="5254363" cy="3311221"/>
            </a:xfrm>
          </p:grpSpPr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41322BBE-AEB3-4592-82CD-8789D761A499}"/>
                  </a:ext>
                </a:extLst>
              </p:cNvPr>
              <p:cNvCxnSpPr>
                <a:cxnSpLocks/>
                <a:stCxn id="135" idx="4"/>
                <a:endCxn id="202" idx="5"/>
              </p:cNvCxnSpPr>
              <p:nvPr/>
            </p:nvCxnSpPr>
            <p:spPr bwMode="auto">
              <a:xfrm>
                <a:off x="4879770" y="3347537"/>
                <a:ext cx="2121809" cy="1975709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236367D0-2662-41AF-9022-812F81CB2586}"/>
                  </a:ext>
                </a:extLst>
              </p:cNvPr>
              <p:cNvCxnSpPr>
                <a:stCxn id="164" idx="2"/>
                <a:endCxn id="135" idx="4"/>
              </p:cNvCxnSpPr>
              <p:nvPr/>
            </p:nvCxnSpPr>
            <p:spPr bwMode="auto">
              <a:xfrm flipH="1">
                <a:off x="4879770" y="3286146"/>
                <a:ext cx="1738665" cy="6139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54DAA482-E44C-43FC-AD68-7123D10C4C93}"/>
                  </a:ext>
                </a:extLst>
              </p:cNvPr>
              <p:cNvCxnSpPr>
                <a:cxnSpLocks/>
                <a:stCxn id="161" idx="7"/>
                <a:endCxn id="135" idx="2"/>
              </p:cNvCxnSpPr>
              <p:nvPr/>
            </p:nvCxnSpPr>
            <p:spPr bwMode="auto">
              <a:xfrm flipV="1">
                <a:off x="1747216" y="3347537"/>
                <a:ext cx="2887964" cy="435799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DFCEFF4-4481-4FB5-B05F-6843AA7B3CB1}"/>
                  </a:ext>
                </a:extLst>
              </p:cNvPr>
              <p:cNvCxnSpPr>
                <a:cxnSpLocks/>
                <a:stCxn id="145" idx="5"/>
                <a:endCxn id="135" idx="1"/>
              </p:cNvCxnSpPr>
              <p:nvPr/>
            </p:nvCxnSpPr>
            <p:spPr bwMode="auto">
              <a:xfrm>
                <a:off x="3978423" y="2031765"/>
                <a:ext cx="779052" cy="75320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0EAABAC2-744A-483A-BACB-20F815842653}"/>
                  </a:ext>
                </a:extLst>
              </p:cNvPr>
              <p:cNvCxnSpPr>
                <a:cxnSpLocks/>
                <a:stCxn id="135" idx="2"/>
                <a:endCxn id="181" idx="1"/>
              </p:cNvCxnSpPr>
              <p:nvPr/>
            </p:nvCxnSpPr>
            <p:spPr bwMode="auto">
              <a:xfrm flipH="1">
                <a:off x="4229928" y="3347537"/>
                <a:ext cx="405252" cy="1995449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DC2720D-79A0-4A11-B58A-6C35BF69C60A}"/>
                </a:ext>
              </a:extLst>
            </p:cNvPr>
            <p:cNvSpPr txBox="1"/>
            <p:nvPr/>
          </p:nvSpPr>
          <p:spPr>
            <a:xfrm>
              <a:off x="4315630" y="3947208"/>
              <a:ext cx="1126066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>
              <a:softEdge rad="50800"/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i="1" dirty="0"/>
                <a:t>Message</a:t>
              </a:r>
              <a:br>
                <a:rPr lang="en-US" sz="1400" i="1" dirty="0"/>
              </a:br>
              <a:r>
                <a:rPr lang="en-US" sz="1400" i="1" dirty="0"/>
                <a:t>Broker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5A33365-F352-4682-A66C-695342B2D153}"/>
              </a:ext>
            </a:extLst>
          </p:cNvPr>
          <p:cNvGrpSpPr/>
          <p:nvPr/>
        </p:nvGrpSpPr>
        <p:grpSpPr>
          <a:xfrm>
            <a:off x="5732395" y="1080563"/>
            <a:ext cx="1447800" cy="2340902"/>
            <a:chOff x="558800" y="1238284"/>
            <a:chExt cx="1447800" cy="2340902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761D69A4-E66E-4EE7-A762-1DF253C43AF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3175" y="1238284"/>
              <a:ext cx="1171188" cy="1836329"/>
              <a:chOff x="2868674" y="1581185"/>
              <a:chExt cx="900914" cy="1412517"/>
            </a:xfrm>
          </p:grpSpPr>
          <p:sp>
            <p:nvSpPr>
              <p:cNvPr id="144" name="Rounded Rectangle 24">
                <a:extLst>
                  <a:ext uri="{FF2B5EF4-FFF2-40B4-BE49-F238E27FC236}">
                    <a16:creationId xmlns:a16="http://schemas.microsoft.com/office/drawing/2014/main" id="{8F3BF980-8460-4070-8BAD-026FF35151DB}"/>
                  </a:ext>
                </a:extLst>
              </p:cNvPr>
              <p:cNvSpPr/>
              <p:nvPr/>
            </p:nvSpPr>
            <p:spPr bwMode="auto">
              <a:xfrm>
                <a:off x="3429722" y="1581185"/>
                <a:ext cx="339866" cy="339866"/>
              </a:xfrm>
              <a:prstGeom prst="roundRect">
                <a:avLst/>
              </a:prstGeom>
              <a:solidFill>
                <a:srgbClr val="83BEA7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A84DA136-D1FA-4855-AA01-6017C49D7B8C}"/>
                  </a:ext>
                </a:extLst>
              </p:cNvPr>
              <p:cNvSpPr/>
              <p:nvPr/>
            </p:nvSpPr>
            <p:spPr bwMode="auto">
              <a:xfrm>
                <a:off x="2868674" y="1627039"/>
                <a:ext cx="784927" cy="784927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kumimoji="0" 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Equipment</a:t>
                </a:r>
                <a:r>
                  <a:rPr kumimoji="0" lang="en-US" sz="12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</a:t>
                </a:r>
              </a:p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kumimoji="0" lang="en-US" sz="12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Control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endParaRPr>
              </a:p>
            </p:txBody>
          </p:sp>
          <p:pic>
            <p:nvPicPr>
              <p:cNvPr id="146" name="Picture 145">
                <a:extLst>
                  <a:ext uri="{FF2B5EF4-FFF2-40B4-BE49-F238E27FC236}">
                    <a16:creationId xmlns:a16="http://schemas.microsoft.com/office/drawing/2014/main" id="{E8EDD589-022D-41C6-9F43-0627D02E1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9007" y="2580530"/>
                <a:ext cx="413172" cy="413172"/>
              </a:xfrm>
              <a:prstGeom prst="rect">
                <a:avLst/>
              </a:prstGeom>
            </p:spPr>
          </p:pic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236D262B-486D-4441-AAA6-77AC149AC4C7}"/>
                  </a:ext>
                </a:extLst>
              </p:cNvPr>
              <p:cNvCxnSpPr>
                <a:stCxn id="145" idx="4"/>
                <a:endCxn id="146" idx="0"/>
              </p:cNvCxnSpPr>
              <p:nvPr/>
            </p:nvCxnSpPr>
            <p:spPr bwMode="auto">
              <a:xfrm flipH="1">
                <a:off x="3255593" y="2411966"/>
                <a:ext cx="5545" cy="168564"/>
              </a:xfrm>
              <a:prstGeom prst="line">
                <a:avLst/>
              </a:prstGeom>
              <a:noFill/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4DE3149-0F72-4043-8A34-F4EB16095723}"/>
                </a:ext>
              </a:extLst>
            </p:cNvPr>
            <p:cNvSpPr txBox="1"/>
            <p:nvPr/>
          </p:nvSpPr>
          <p:spPr>
            <a:xfrm>
              <a:off x="558800" y="3117521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e.g. motor, pump, valve, sensor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CE55DB0-3637-4116-8AE8-242DB1E6B48D}"/>
              </a:ext>
            </a:extLst>
          </p:cNvPr>
          <p:cNvGrpSpPr/>
          <p:nvPr/>
        </p:nvGrpSpPr>
        <p:grpSpPr>
          <a:xfrm>
            <a:off x="3237335" y="3518196"/>
            <a:ext cx="2035787" cy="2117499"/>
            <a:chOff x="2193713" y="1211730"/>
            <a:chExt cx="2035787" cy="2117499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BFA04422-29F4-42E1-BE29-B6FD6B3906A6}"/>
                </a:ext>
              </a:extLst>
            </p:cNvPr>
            <p:cNvGrpSpPr/>
            <p:nvPr/>
          </p:nvGrpSpPr>
          <p:grpSpPr>
            <a:xfrm>
              <a:off x="2535408" y="1211730"/>
              <a:ext cx="1694092" cy="1910469"/>
              <a:chOff x="2535408" y="1211730"/>
              <a:chExt cx="1694092" cy="1910469"/>
            </a:xfrm>
          </p:grpSpPr>
          <p:grpSp>
            <p:nvGrpSpPr>
              <p:cNvPr id="151" name="Group 33">
                <a:extLst>
                  <a:ext uri="{FF2B5EF4-FFF2-40B4-BE49-F238E27FC236}">
                    <a16:creationId xmlns:a16="http://schemas.microsoft.com/office/drawing/2014/main" id="{6674A05D-7BB7-4CF7-BA0C-3EC3AC697C67}"/>
                  </a:ext>
                </a:extLst>
              </p:cNvPr>
              <p:cNvGrpSpPr/>
              <p:nvPr/>
            </p:nvGrpSpPr>
            <p:grpSpPr>
              <a:xfrm>
                <a:off x="2535408" y="1211730"/>
                <a:ext cx="1156936" cy="1115547"/>
                <a:chOff x="3931539" y="2021332"/>
                <a:chExt cx="889965" cy="858084"/>
              </a:xfrm>
            </p:grpSpPr>
            <p:sp>
              <p:nvSpPr>
                <p:cNvPr id="160" name="Isosceles Triangle 159">
                  <a:extLst>
                    <a:ext uri="{FF2B5EF4-FFF2-40B4-BE49-F238E27FC236}">
                      <a16:creationId xmlns:a16="http://schemas.microsoft.com/office/drawing/2014/main" id="{9B21D2E5-75E2-4F43-AF8B-B707BBC24484}"/>
                    </a:ext>
                  </a:extLst>
                </p:cNvPr>
                <p:cNvSpPr/>
                <p:nvPr/>
              </p:nvSpPr>
              <p:spPr bwMode="auto">
                <a:xfrm>
                  <a:off x="3931539" y="2021332"/>
                  <a:ext cx="403630" cy="347957"/>
                </a:xfrm>
                <a:prstGeom prst="triangle">
                  <a:avLst/>
                </a:prstGeom>
                <a:solidFill>
                  <a:srgbClr val="EBE7AD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270000" tIns="0" rIns="91440" bIns="45720" numCol="1" rtlCol="0" anchor="ctr" anchorCtr="0" compatLnSpc="1">
                  <a:prstTxWarp prst="textNoShape">
                    <a:avLst/>
                  </a:prstTxWarp>
                  <a:normAutofit fontScale="70000" lnSpcReduction="20000"/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637C086F-5722-4198-8403-89966431B439}"/>
                    </a:ext>
                  </a:extLst>
                </p:cNvPr>
                <p:cNvSpPr/>
                <p:nvPr/>
              </p:nvSpPr>
              <p:spPr bwMode="auto">
                <a:xfrm>
                  <a:off x="4036577" y="2094489"/>
                  <a:ext cx="784927" cy="784927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36000" tIns="0" rIns="0" bIns="0" numCol="1" rtlCol="0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>
                      <a:solidFill>
                        <a:srgbClr val="000000"/>
                      </a:solidFill>
                    </a:rPr>
                    <a:t>DAQ</a:t>
                  </a:r>
                </a:p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>
                      <a:solidFill>
                        <a:srgbClr val="000000"/>
                      </a:solidFill>
                    </a:rPr>
                    <a:t>Equipment</a:t>
                  </a:r>
                </a:p>
              </p:txBody>
            </p:sp>
          </p:grpSp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8DE9B15F-843B-4054-8C62-2297D62575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1"/>
              <a:stretch/>
            </p:blipFill>
            <p:spPr>
              <a:xfrm>
                <a:off x="2934078" y="2548040"/>
                <a:ext cx="486325" cy="574159"/>
              </a:xfrm>
              <a:prstGeom prst="rect">
                <a:avLst/>
              </a:prstGeom>
            </p:spPr>
          </p:pic>
          <p:grpSp>
            <p:nvGrpSpPr>
              <p:cNvPr id="153" name="Group 129">
                <a:extLst>
                  <a:ext uri="{FF2B5EF4-FFF2-40B4-BE49-F238E27FC236}">
                    <a16:creationId xmlns:a16="http://schemas.microsoft.com/office/drawing/2014/main" id="{043BC01D-BB35-41FA-A732-D2D8F1D7C73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04724" y="1736435"/>
                <a:ext cx="524776" cy="191691"/>
                <a:chOff x="1722064" y="2499496"/>
                <a:chExt cx="527688" cy="192744"/>
              </a:xfrm>
            </p:grpSpPr>
            <p:grpSp>
              <p:nvGrpSpPr>
                <p:cNvPr id="155" name="Group 120">
                  <a:extLst>
                    <a:ext uri="{FF2B5EF4-FFF2-40B4-BE49-F238E27FC236}">
                      <a16:creationId xmlns:a16="http://schemas.microsoft.com/office/drawing/2014/main" id="{A7B502F1-88AF-4E67-B316-C2819B3A82D1}"/>
                    </a:ext>
                  </a:extLst>
                </p:cNvPr>
                <p:cNvGrpSpPr/>
                <p:nvPr/>
              </p:nvGrpSpPr>
              <p:grpSpPr>
                <a:xfrm>
                  <a:off x="2013911" y="2499496"/>
                  <a:ext cx="235841" cy="192744"/>
                  <a:chOff x="4485111" y="4313055"/>
                  <a:chExt cx="235841" cy="192744"/>
                </a:xfrm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1C395310-6878-4997-974D-E0ACC4D76BA4}"/>
                      </a:ext>
                    </a:extLst>
                  </p:cNvPr>
                  <p:cNvSpPr/>
                  <p:nvPr/>
                </p:nvSpPr>
                <p:spPr>
                  <a:xfrm>
                    <a:off x="4485111" y="4313055"/>
                    <a:ext cx="135441" cy="192744"/>
                  </a:xfrm>
                  <a:prstGeom prst="rect">
                    <a:avLst/>
                  </a:prstGeom>
                  <a:solidFill>
                    <a:srgbClr val="ECE7AE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40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99D189D1-1140-4E15-89F4-396A543475EB}"/>
                      </a:ext>
                    </a:extLst>
                  </p:cNvPr>
                  <p:cNvSpPr/>
                  <p:nvPr/>
                </p:nvSpPr>
                <p:spPr>
                  <a:xfrm>
                    <a:off x="4622425" y="4354818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5B5ED698-B8C0-4B79-AEB7-99F4B981166C}"/>
                      </a:ext>
                    </a:extLst>
                  </p:cNvPr>
                  <p:cNvSpPr/>
                  <p:nvPr/>
                </p:nvSpPr>
                <p:spPr>
                  <a:xfrm>
                    <a:off x="4622425" y="4421017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64D57A86-9F03-4B09-B510-55DC23561E6A}"/>
                    </a:ext>
                  </a:extLst>
                </p:cNvPr>
                <p:cNvSpPr/>
                <p:nvPr/>
              </p:nvSpPr>
              <p:spPr>
                <a:xfrm>
                  <a:off x="1722064" y="2580586"/>
                  <a:ext cx="288000" cy="28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08685CC3-0A4D-4A82-8274-DF0E71A24A25}"/>
                  </a:ext>
                </a:extLst>
              </p:cNvPr>
              <p:cNvCxnSpPr>
                <a:cxnSpLocks/>
                <a:stCxn id="161" idx="4"/>
                <a:endCxn id="152" idx="0"/>
              </p:cNvCxnSpPr>
              <p:nvPr/>
            </p:nvCxnSpPr>
            <p:spPr bwMode="auto">
              <a:xfrm flipH="1">
                <a:off x="3177242" y="2327277"/>
                <a:ext cx="4898" cy="220763"/>
              </a:xfrm>
              <a:prstGeom prst="line">
                <a:avLst/>
              </a:prstGeom>
              <a:noFill/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336CBE2-6FE0-4625-AB45-343B7D4E749A}"/>
                </a:ext>
              </a:extLst>
            </p:cNvPr>
            <p:cNvSpPr txBox="1"/>
            <p:nvPr/>
          </p:nvSpPr>
          <p:spPr>
            <a:xfrm>
              <a:off x="2193713" y="3052230"/>
              <a:ext cx="18229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e.g. commercial camera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12BEFEA-F90A-4BF6-A3EA-E0E71EFB543F}"/>
              </a:ext>
            </a:extLst>
          </p:cNvPr>
          <p:cNvGrpSpPr/>
          <p:nvPr/>
        </p:nvGrpSpPr>
        <p:grpSpPr>
          <a:xfrm>
            <a:off x="9457752" y="2601732"/>
            <a:ext cx="1209668" cy="1193263"/>
            <a:chOff x="3912323" y="4819317"/>
            <a:chExt cx="930453" cy="917890"/>
          </a:xfrm>
        </p:grpSpPr>
        <p:sp>
          <p:nvSpPr>
            <p:cNvPr id="163" name="Diamond 162">
              <a:extLst>
                <a:ext uri="{FF2B5EF4-FFF2-40B4-BE49-F238E27FC236}">
                  <a16:creationId xmlns:a16="http://schemas.microsoft.com/office/drawing/2014/main" id="{F0DEC3A7-A35D-4358-BB72-E807CFF3C84A}"/>
                </a:ext>
              </a:extLst>
            </p:cNvPr>
            <p:cNvSpPr/>
            <p:nvPr/>
          </p:nvSpPr>
          <p:spPr>
            <a:xfrm>
              <a:off x="4379860" y="4819317"/>
              <a:ext cx="462916" cy="462916"/>
            </a:xfrm>
            <a:prstGeom prst="diamond">
              <a:avLst/>
            </a:prstGeom>
            <a:solidFill>
              <a:schemeClr val="accent5">
                <a:alpha val="63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 anchor="ctr" anchorCtr="0">
              <a:normAutofit fontScale="92500" lnSpcReduction="20000"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EB7796FB-F6AD-402D-856F-7426117D5EF1}"/>
                </a:ext>
              </a:extLst>
            </p:cNvPr>
            <p:cNvSpPr/>
            <p:nvPr/>
          </p:nvSpPr>
          <p:spPr bwMode="auto">
            <a:xfrm>
              <a:off x="3912323" y="4922685"/>
              <a:ext cx="814522" cy="81452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36000" tIns="0" rIns="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298450" marR="0" indent="-2984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>
                  <a:solidFill>
                    <a:srgbClr val="000000"/>
                  </a:solidFill>
                </a:rPr>
                <a:t>GUI Server</a:t>
              </a:r>
            </a:p>
          </p:txBody>
        </p: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705EF7EE-EFC5-4BAB-9B5A-189736814DF7}"/>
              </a:ext>
            </a:extLst>
          </p:cNvPr>
          <p:cNvSpPr txBox="1"/>
          <p:nvPr/>
        </p:nvSpPr>
        <p:spPr>
          <a:xfrm>
            <a:off x="8833350" y="375185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200" dirty="0">
                <a:solidFill>
                  <a:srgbClr val="000000"/>
                </a:solidFill>
              </a:rPr>
              <a:t>and other service devices like configuration manager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1D1F51-5009-4B13-9C86-908C2E120524}"/>
              </a:ext>
            </a:extLst>
          </p:cNvPr>
          <p:cNvGrpSpPr/>
          <p:nvPr/>
        </p:nvGrpSpPr>
        <p:grpSpPr>
          <a:xfrm>
            <a:off x="6364379" y="5067208"/>
            <a:ext cx="2171700" cy="1617457"/>
            <a:chOff x="5818279" y="5067208"/>
            <a:chExt cx="2171700" cy="1617457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6A25BAF1-3289-41E2-81AD-9B3AA4C94DB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86839" y="5067208"/>
              <a:ext cx="1852489" cy="1109762"/>
              <a:chOff x="3003678" y="4123615"/>
              <a:chExt cx="1583276" cy="948468"/>
            </a:xfrm>
          </p:grpSpPr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F7D8D85D-0127-4688-A617-7F93B422F1F8}"/>
                  </a:ext>
                </a:extLst>
              </p:cNvPr>
              <p:cNvGrpSpPr/>
              <p:nvPr/>
            </p:nvGrpSpPr>
            <p:grpSpPr>
              <a:xfrm>
                <a:off x="3338235" y="4123615"/>
                <a:ext cx="902881" cy="948468"/>
                <a:chOff x="4482710" y="3526380"/>
                <a:chExt cx="731713" cy="759443"/>
              </a:xfrm>
            </p:grpSpPr>
            <p:sp>
              <p:nvSpPr>
                <p:cNvPr id="180" name="Octagon 179">
                  <a:extLst>
                    <a:ext uri="{FF2B5EF4-FFF2-40B4-BE49-F238E27FC236}">
                      <a16:creationId xmlns:a16="http://schemas.microsoft.com/office/drawing/2014/main" id="{D8018B43-7552-40B0-9FC1-746582215A60}"/>
                    </a:ext>
                  </a:extLst>
                </p:cNvPr>
                <p:cNvSpPr/>
                <p:nvPr/>
              </p:nvSpPr>
              <p:spPr bwMode="auto">
                <a:xfrm>
                  <a:off x="4858373" y="3526380"/>
                  <a:ext cx="356050" cy="356050"/>
                </a:xfrm>
                <a:prstGeom prst="octagon">
                  <a:avLst/>
                </a:prstGeom>
                <a:solidFill>
                  <a:srgbClr val="BE9283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270000" tIns="0" rIns="91440" bIns="45720" numCol="1" rtlCol="0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C5D99059-A194-4DF1-8540-DCDA07FF148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482710" y="3600673"/>
                  <a:ext cx="685149" cy="68515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36000" tIns="0" rIns="0" bIns="0" numCol="1" rtlCol="0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>
                      <a:solidFill>
                        <a:srgbClr val="000000"/>
                      </a:solidFill>
                    </a:rPr>
                    <a:t>Analysis </a:t>
                  </a:r>
                </a:p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>
                      <a:solidFill>
                        <a:srgbClr val="000000"/>
                      </a:solidFill>
                    </a:rPr>
                    <a:t>Node</a:t>
                  </a:r>
                </a:p>
              </p:txBody>
            </p:sp>
          </p:grpSp>
          <p:grpSp>
            <p:nvGrpSpPr>
              <p:cNvPr id="168" name="Group 129">
                <a:extLst>
                  <a:ext uri="{FF2B5EF4-FFF2-40B4-BE49-F238E27FC236}">
                    <a16:creationId xmlns:a16="http://schemas.microsoft.com/office/drawing/2014/main" id="{3AEA1C42-61EB-40C4-A010-B02BB81DD0A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183273" y="4575784"/>
                <a:ext cx="403681" cy="147450"/>
                <a:chOff x="1722064" y="2499496"/>
                <a:chExt cx="527688" cy="192744"/>
              </a:xfrm>
            </p:grpSpPr>
            <p:grpSp>
              <p:nvGrpSpPr>
                <p:cNvPr id="175" name="Group 120">
                  <a:extLst>
                    <a:ext uri="{FF2B5EF4-FFF2-40B4-BE49-F238E27FC236}">
                      <a16:creationId xmlns:a16="http://schemas.microsoft.com/office/drawing/2014/main" id="{6B4DE41E-1B23-4435-8ED0-9D0113F3382B}"/>
                    </a:ext>
                  </a:extLst>
                </p:cNvPr>
                <p:cNvGrpSpPr/>
                <p:nvPr/>
              </p:nvGrpSpPr>
              <p:grpSpPr>
                <a:xfrm>
                  <a:off x="2013911" y="2499496"/>
                  <a:ext cx="235841" cy="192744"/>
                  <a:chOff x="4485111" y="4313055"/>
                  <a:chExt cx="235841" cy="192744"/>
                </a:xfrm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CA034282-69EA-4FD9-B835-28411D9AA2D8}"/>
                      </a:ext>
                    </a:extLst>
                  </p:cNvPr>
                  <p:cNvSpPr/>
                  <p:nvPr/>
                </p:nvSpPr>
                <p:spPr>
                  <a:xfrm>
                    <a:off x="4485111" y="4313055"/>
                    <a:ext cx="135441" cy="192744"/>
                  </a:xfrm>
                  <a:prstGeom prst="rect">
                    <a:avLst/>
                  </a:prstGeom>
                  <a:solidFill>
                    <a:srgbClr val="BF9283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325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0EF3D1B2-2B44-4EE5-97B1-EC4732C3CE8D}"/>
                      </a:ext>
                    </a:extLst>
                  </p:cNvPr>
                  <p:cNvSpPr/>
                  <p:nvPr/>
                </p:nvSpPr>
                <p:spPr>
                  <a:xfrm>
                    <a:off x="4622425" y="4354818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67FE5081-7531-4860-89AD-98D1EFF1424F}"/>
                      </a:ext>
                    </a:extLst>
                  </p:cNvPr>
                  <p:cNvSpPr/>
                  <p:nvPr/>
                </p:nvSpPr>
                <p:spPr>
                  <a:xfrm>
                    <a:off x="4622425" y="4421017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DC497A8E-A08F-40A6-97CC-24DD7D202C9C}"/>
                    </a:ext>
                  </a:extLst>
                </p:cNvPr>
                <p:cNvSpPr/>
                <p:nvPr/>
              </p:nvSpPr>
              <p:spPr>
                <a:xfrm>
                  <a:off x="1722064" y="2580586"/>
                  <a:ext cx="288000" cy="28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9" name="Group 128">
                <a:extLst>
                  <a:ext uri="{FF2B5EF4-FFF2-40B4-BE49-F238E27FC236}">
                    <a16:creationId xmlns:a16="http://schemas.microsoft.com/office/drawing/2014/main" id="{FE9AD00A-3D1C-407B-BAB0-CA84E8A4F99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003678" y="4566574"/>
                <a:ext cx="323464" cy="147450"/>
                <a:chOff x="2019046" y="3238291"/>
                <a:chExt cx="422827" cy="192744"/>
              </a:xfrm>
            </p:grpSpPr>
            <p:grpSp>
              <p:nvGrpSpPr>
                <p:cNvPr id="170" name="Group 121">
                  <a:extLst>
                    <a:ext uri="{FF2B5EF4-FFF2-40B4-BE49-F238E27FC236}">
                      <a16:creationId xmlns:a16="http://schemas.microsoft.com/office/drawing/2014/main" id="{9FDB624A-A340-4781-966C-2B462DBD9311}"/>
                    </a:ext>
                  </a:extLst>
                </p:cNvPr>
                <p:cNvGrpSpPr/>
                <p:nvPr/>
              </p:nvGrpSpPr>
              <p:grpSpPr>
                <a:xfrm>
                  <a:off x="2019046" y="3238291"/>
                  <a:ext cx="135442" cy="192744"/>
                  <a:chOff x="5183665" y="4295815"/>
                  <a:chExt cx="135442" cy="192744"/>
                </a:xfrm>
              </p:grpSpPr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43819BD9-7488-4153-BE11-8B352209C43A}"/>
                      </a:ext>
                    </a:extLst>
                  </p:cNvPr>
                  <p:cNvSpPr/>
                  <p:nvPr/>
                </p:nvSpPr>
                <p:spPr>
                  <a:xfrm>
                    <a:off x="5183665" y="4295815"/>
                    <a:ext cx="135442" cy="192744"/>
                  </a:xfrm>
                  <a:prstGeom prst="rect">
                    <a:avLst/>
                  </a:prstGeom>
                  <a:solidFill>
                    <a:srgbClr val="BF9283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325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3" name="Oval 172">
                    <a:extLst>
                      <a:ext uri="{FF2B5EF4-FFF2-40B4-BE49-F238E27FC236}">
                        <a16:creationId xmlns:a16="http://schemas.microsoft.com/office/drawing/2014/main" id="{64FF40EF-12CA-43B5-9667-E5925303D124}"/>
                      </a:ext>
                    </a:extLst>
                  </p:cNvPr>
                  <p:cNvSpPr/>
                  <p:nvPr/>
                </p:nvSpPr>
                <p:spPr>
                  <a:xfrm>
                    <a:off x="5184359" y="4315470"/>
                    <a:ext cx="36000" cy="7200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149FC79-CE90-46BA-B2C3-CFC6A22C5D2D}"/>
                      </a:ext>
                    </a:extLst>
                  </p:cNvPr>
                  <p:cNvSpPr/>
                  <p:nvPr/>
                </p:nvSpPr>
                <p:spPr>
                  <a:xfrm>
                    <a:off x="5184359" y="4398221"/>
                    <a:ext cx="36000" cy="7200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CC8D273D-2EAC-420D-AE96-44A793F63B64}"/>
                    </a:ext>
                  </a:extLst>
                </p:cNvPr>
                <p:cNvSpPr/>
                <p:nvPr/>
              </p:nvSpPr>
              <p:spPr>
                <a:xfrm>
                  <a:off x="2153874" y="3318250"/>
                  <a:ext cx="287999" cy="28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D3100DE1-A32A-411B-8CE1-748F3690CB08}"/>
                </a:ext>
              </a:extLst>
            </p:cNvPr>
            <p:cNvSpPr txBox="1"/>
            <p:nvPr/>
          </p:nvSpPr>
          <p:spPr>
            <a:xfrm>
              <a:off x="5818279" y="6223000"/>
              <a:ext cx="2171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e.g. calibration,</a:t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00"/>
                  </a:solidFill>
                </a:rPr>
                <a:t>image processing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2C2EA8CC-B2A3-4FCA-BBE0-DD5AF94FC148}"/>
              </a:ext>
            </a:extLst>
          </p:cNvPr>
          <p:cNvGrpSpPr/>
          <p:nvPr/>
        </p:nvGrpSpPr>
        <p:grpSpPr>
          <a:xfrm>
            <a:off x="8385455" y="4265358"/>
            <a:ext cx="2171700" cy="2373337"/>
            <a:chOff x="604912" y="3934905"/>
            <a:chExt cx="2171700" cy="237333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C4D25007-F8D2-4201-8455-D02C7A1FC042}"/>
                </a:ext>
              </a:extLst>
            </p:cNvPr>
            <p:cNvGrpSpPr/>
            <p:nvPr/>
          </p:nvGrpSpPr>
          <p:grpSpPr>
            <a:xfrm>
              <a:off x="1189382" y="3934905"/>
              <a:ext cx="1218491" cy="1829258"/>
              <a:chOff x="3740677" y="4012885"/>
              <a:chExt cx="1218491" cy="1829258"/>
            </a:xfrm>
          </p:grpSpPr>
          <p:grpSp>
            <p:nvGrpSpPr>
              <p:cNvPr id="186" name="Group 36">
                <a:extLst>
                  <a:ext uri="{FF2B5EF4-FFF2-40B4-BE49-F238E27FC236}">
                    <a16:creationId xmlns:a16="http://schemas.microsoft.com/office/drawing/2014/main" id="{860BA0A9-69DF-4544-BD52-33825256861D}"/>
                  </a:ext>
                </a:extLst>
              </p:cNvPr>
              <p:cNvGrpSpPr/>
              <p:nvPr/>
            </p:nvGrpSpPr>
            <p:grpSpPr>
              <a:xfrm>
                <a:off x="3740677" y="4012885"/>
                <a:ext cx="1218491" cy="1186728"/>
                <a:chOff x="1909721" y="2874193"/>
                <a:chExt cx="937300" cy="912879"/>
              </a:xfrm>
            </p:grpSpPr>
            <p:sp>
              <p:nvSpPr>
                <p:cNvPr id="201" name="5-Point Star 81">
                  <a:extLst>
                    <a:ext uri="{FF2B5EF4-FFF2-40B4-BE49-F238E27FC236}">
                      <a16:creationId xmlns:a16="http://schemas.microsoft.com/office/drawing/2014/main" id="{1A73A0E9-3C94-4267-913C-C4E76007B2E0}"/>
                    </a:ext>
                  </a:extLst>
                </p:cNvPr>
                <p:cNvSpPr/>
                <p:nvPr/>
              </p:nvSpPr>
              <p:spPr bwMode="auto">
                <a:xfrm>
                  <a:off x="2401959" y="2874193"/>
                  <a:ext cx="445062" cy="420786"/>
                </a:xfrm>
                <a:prstGeom prst="star5">
                  <a:avLst/>
                </a:prstGeom>
                <a:solidFill>
                  <a:srgbClr val="839BBE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270000" tIns="0" rIns="91440" bIns="45720" numCol="1" rtlCol="0" anchor="ctr" anchorCtr="0" compatLnSpc="1">
                  <a:prstTxWarp prst="textNoShape">
                    <a:avLst/>
                  </a:prstTxWarp>
                  <a:normAutofit fontScale="62500" lnSpcReduction="20000"/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2DB6F2BA-9135-48D5-B79F-34CCD84C1E38}"/>
                    </a:ext>
                  </a:extLst>
                </p:cNvPr>
                <p:cNvSpPr/>
                <p:nvPr/>
              </p:nvSpPr>
              <p:spPr bwMode="auto">
                <a:xfrm>
                  <a:off x="1909721" y="3002145"/>
                  <a:ext cx="784927" cy="784927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36000" tIns="0" rIns="0" bIns="0" numCol="1" rtlCol="0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>
                      <a:solidFill>
                        <a:srgbClr val="000000"/>
                      </a:solidFill>
                    </a:rPr>
                    <a:t>Data Logging</a:t>
                  </a:r>
                </a:p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ＭＳ Ｐゴシック" pitchFamily="112" charset="-128"/>
                    </a:rPr>
                    <a:t>Node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</p:grp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3391A2A-F16E-4A0B-AB2B-C82184E078B5}"/>
                  </a:ext>
                </a:extLst>
              </p:cNvPr>
              <p:cNvCxnSpPr>
                <a:cxnSpLocks/>
                <a:stCxn id="202" idx="4"/>
              </p:cNvCxnSpPr>
              <p:nvPr/>
            </p:nvCxnSpPr>
            <p:spPr bwMode="auto">
              <a:xfrm>
                <a:off x="4250881" y="5199613"/>
                <a:ext cx="1199" cy="327414"/>
              </a:xfrm>
              <a:prstGeom prst="line">
                <a:avLst/>
              </a:prstGeom>
              <a:noFill/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90" name="Can 70">
                <a:extLst>
                  <a:ext uri="{FF2B5EF4-FFF2-40B4-BE49-F238E27FC236}">
                    <a16:creationId xmlns:a16="http://schemas.microsoft.com/office/drawing/2014/main" id="{EDCF1074-77FA-4EEC-A0B8-27CB7485AF69}"/>
                  </a:ext>
                </a:extLst>
              </p:cNvPr>
              <p:cNvSpPr/>
              <p:nvPr/>
            </p:nvSpPr>
            <p:spPr>
              <a:xfrm>
                <a:off x="3977246" y="5476477"/>
                <a:ext cx="556525" cy="365666"/>
              </a:xfrm>
              <a:prstGeom prst="can">
                <a:avLst/>
              </a:prstGeom>
              <a:solidFill>
                <a:srgbClr val="839BBE"/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62500" lnSpcReduction="20000"/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B3D037BC-C3E5-4950-83D9-F079384CAEEE}"/>
                </a:ext>
              </a:extLst>
            </p:cNvPr>
            <p:cNvSpPr txBox="1"/>
            <p:nvPr/>
          </p:nvSpPr>
          <p:spPr>
            <a:xfrm>
              <a:off x="604912" y="5846577"/>
              <a:ext cx="2171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storage of control data</a:t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00"/>
                  </a:solidFill>
                </a:rPr>
                <a:t>and configurations</a:t>
              </a:r>
            </a:p>
          </p:txBody>
        </p:sp>
      </p:grpSp>
      <p:cxnSp>
        <p:nvCxnSpPr>
          <p:cNvPr id="204" name="Elbow Connector 108">
            <a:extLst>
              <a:ext uri="{FF2B5EF4-FFF2-40B4-BE49-F238E27FC236}">
                <a16:creationId xmlns:a16="http://schemas.microsoft.com/office/drawing/2014/main" id="{7E16AEA4-BD0E-4CE9-918D-0C8B871898CF}"/>
              </a:ext>
            </a:extLst>
          </p:cNvPr>
          <p:cNvCxnSpPr>
            <a:cxnSpLocks/>
            <a:stCxn id="159" idx="3"/>
            <a:endCxn id="172" idx="1"/>
          </p:cNvCxnSpPr>
          <p:nvPr/>
        </p:nvCxnSpPr>
        <p:spPr bwMode="auto">
          <a:xfrm>
            <a:off x="5273122" y="4168175"/>
            <a:ext cx="1259817" cy="1503583"/>
          </a:xfrm>
          <a:prstGeom prst="bentConnector3">
            <a:avLst>
              <a:gd name="adj1" fmla="val 23790"/>
            </a:avLst>
          </a:prstGeom>
          <a:noFill/>
          <a:ln w="19050" cap="sq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800150B-0382-4239-8695-ADAB0B365A8F}"/>
              </a:ext>
            </a:extLst>
          </p:cNvPr>
          <p:cNvGrpSpPr/>
          <p:nvPr/>
        </p:nvGrpSpPr>
        <p:grpSpPr>
          <a:xfrm>
            <a:off x="8222389" y="1158343"/>
            <a:ext cx="1398140" cy="1167488"/>
            <a:chOff x="4047337" y="1242236"/>
            <a:chExt cx="1398140" cy="1167488"/>
          </a:xfrm>
        </p:grpSpPr>
        <p:pic>
          <p:nvPicPr>
            <p:cNvPr id="206" name="Picture 4">
              <a:extLst>
                <a:ext uri="{FF2B5EF4-FFF2-40B4-BE49-F238E27FC236}">
                  <a16:creationId xmlns:a16="http://schemas.microsoft.com/office/drawing/2014/main" id="{B8646D86-C8FF-4970-A05F-BAF173D75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57982" y="1242236"/>
              <a:ext cx="1003514" cy="684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4E3A68B6-7DF3-4292-AF50-6341BC4A620C}"/>
                </a:ext>
              </a:extLst>
            </p:cNvPr>
            <p:cNvSpPr txBox="1"/>
            <p:nvPr/>
          </p:nvSpPr>
          <p:spPr>
            <a:xfrm>
              <a:off x="4047337" y="1886504"/>
              <a:ext cx="13981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i="1" dirty="0"/>
                <a:t>Command Line</a:t>
              </a:r>
            </a:p>
            <a:p>
              <a:pPr algn="ctr">
                <a:buNone/>
              </a:pPr>
              <a:r>
                <a:rPr lang="en-US" sz="1400" i="1" dirty="0"/>
                <a:t>Interface</a:t>
              </a:r>
            </a:p>
          </p:txBody>
        </p:sp>
      </p:grp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99E42BED-0908-40AD-A890-CE695C7090EA}"/>
              </a:ext>
            </a:extLst>
          </p:cNvPr>
          <p:cNvCxnSpPr>
            <a:cxnSpLocks/>
            <a:stCxn id="206" idx="1"/>
            <a:endCxn id="135" idx="1"/>
          </p:cNvCxnSpPr>
          <p:nvPr/>
        </p:nvCxnSpPr>
        <p:spPr bwMode="auto">
          <a:xfrm flipH="1">
            <a:off x="7596792" y="1500343"/>
            <a:ext cx="836242" cy="1264036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A89C8AB-E337-4251-B25C-C8B3069D0375}"/>
              </a:ext>
            </a:extLst>
          </p:cNvPr>
          <p:cNvGrpSpPr/>
          <p:nvPr/>
        </p:nvGrpSpPr>
        <p:grpSpPr>
          <a:xfrm>
            <a:off x="10830720" y="1821178"/>
            <a:ext cx="1348446" cy="1290077"/>
            <a:chOff x="3994019" y="754357"/>
            <a:chExt cx="1591872" cy="1290077"/>
          </a:xfrm>
        </p:grpSpPr>
        <p:pic>
          <p:nvPicPr>
            <p:cNvPr id="211" name="Picture 4">
              <a:extLst>
                <a:ext uri="{FF2B5EF4-FFF2-40B4-BE49-F238E27FC236}">
                  <a16:creationId xmlns:a16="http://schemas.microsoft.com/office/drawing/2014/main" id="{A3E16BEB-61E5-4012-95BD-B633A0E44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72159" y="754357"/>
              <a:ext cx="1221720" cy="6795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679932EE-02A4-43AE-861F-1238C2C28A6A}"/>
                </a:ext>
              </a:extLst>
            </p:cNvPr>
            <p:cNvSpPr txBox="1"/>
            <p:nvPr/>
          </p:nvSpPr>
          <p:spPr>
            <a:xfrm>
              <a:off x="3994019" y="1521214"/>
              <a:ext cx="1591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i="1" dirty="0"/>
                <a:t>Graphical</a:t>
              </a:r>
            </a:p>
            <a:p>
              <a:pPr algn="ctr">
                <a:buNone/>
              </a:pPr>
              <a:r>
                <a:rPr lang="en-US" sz="1400" i="1" dirty="0"/>
                <a:t>User Interface</a:t>
              </a:r>
            </a:p>
          </p:txBody>
        </p:sp>
      </p:grp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00353D77-DBEF-4A8A-9476-CDAFCBD6CE43}"/>
              </a:ext>
            </a:extLst>
          </p:cNvPr>
          <p:cNvCxnSpPr>
            <a:stCxn id="211" idx="1"/>
            <a:endCxn id="164" idx="0"/>
          </p:cNvCxnSpPr>
          <p:nvPr/>
        </p:nvCxnSpPr>
        <p:spPr bwMode="auto">
          <a:xfrm flipH="1">
            <a:off x="9987226" y="2160964"/>
            <a:ext cx="909685" cy="57514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A246218F-2DA0-4065-89A1-C6B571E0B8EE}"/>
              </a:ext>
            </a:extLst>
          </p:cNvPr>
          <p:cNvCxnSpPr/>
          <p:nvPr/>
        </p:nvCxnSpPr>
        <p:spPr>
          <a:xfrm>
            <a:off x="9557490" y="821966"/>
            <a:ext cx="1766323" cy="309606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4A3537BA-446B-44AA-9B47-BDBA706C3445}"/>
              </a:ext>
            </a:extLst>
          </p:cNvPr>
          <p:cNvSpPr txBox="1"/>
          <p:nvPr/>
        </p:nvSpPr>
        <p:spPr>
          <a:xfrm rot="3637593">
            <a:off x="9837232" y="979898"/>
            <a:ext cx="1341620" cy="762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dirty="0">
                <a:solidFill>
                  <a:schemeClr val="bg2"/>
                </a:solidFill>
              </a:rPr>
              <a:t>Interface for Users and Operators</a:t>
            </a:r>
            <a:endParaRPr lang="de-DE" sz="1600" dirty="0" err="1">
              <a:solidFill>
                <a:schemeClr val="bg2"/>
              </a:solidFill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AA6C3A6A-0FA2-499A-94A2-DA7FD7D14358}"/>
              </a:ext>
            </a:extLst>
          </p:cNvPr>
          <p:cNvSpPr txBox="1"/>
          <p:nvPr/>
        </p:nvSpPr>
        <p:spPr>
          <a:xfrm>
            <a:off x="5077380" y="5768797"/>
            <a:ext cx="1324872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i="1" dirty="0"/>
              <a:t>TCP/IP data</a:t>
            </a:r>
            <a:br>
              <a:rPr lang="en-US" sz="1400" i="1" dirty="0"/>
            </a:br>
            <a:r>
              <a:rPr lang="en-US" sz="1400" i="1" dirty="0"/>
              <a:t>pipelines for</a:t>
            </a:r>
          </a:p>
          <a:p>
            <a:pPr algn="ctr">
              <a:buNone/>
            </a:pPr>
            <a:r>
              <a:rPr lang="en-US" sz="1400" i="1" dirty="0"/>
              <a:t>big/fast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5DEC7-E091-4891-973E-FB0EB41AD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90" y="1215912"/>
            <a:ext cx="955466" cy="96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3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Diamond 69">
            <a:extLst>
              <a:ext uri="{FF2B5EF4-FFF2-40B4-BE49-F238E27FC236}">
                <a16:creationId xmlns:a16="http://schemas.microsoft.com/office/drawing/2014/main" id="{65EE5720-7546-40EB-84F6-10219365EA40}"/>
              </a:ext>
            </a:extLst>
          </p:cNvPr>
          <p:cNvSpPr>
            <a:spLocks noChangeAspect="1"/>
          </p:cNvSpPr>
          <p:nvPr/>
        </p:nvSpPr>
        <p:spPr>
          <a:xfrm>
            <a:off x="9778839" y="5905205"/>
            <a:ext cx="396024" cy="396000"/>
          </a:xfrm>
          <a:prstGeom prst="diamond">
            <a:avLst/>
          </a:prstGeom>
          <a:solidFill>
            <a:schemeClr val="accent5">
              <a:alpha val="63000"/>
            </a:schemeClr>
          </a:solidFill>
          <a:ln>
            <a:solidFill>
              <a:schemeClr val="tx2"/>
            </a:solidFill>
          </a:ln>
        </p:spPr>
        <p:txBody>
          <a:bodyPr wrap="none" rtlCol="0" anchor="ctr" anchorCtr="0">
            <a:normAutofit fontScale="40000" lnSpcReduction="20000"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96901"/>
          </a:xfrm>
        </p:spPr>
        <p:txBody>
          <a:bodyPr/>
          <a:lstStyle/>
          <a:p>
            <a:r>
              <a:rPr lang="en-US" dirty="0"/>
              <a:t>Karabo Communication Patterns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1402812"/>
            <a:ext cx="6120418" cy="4510627"/>
          </a:xfrm>
        </p:spPr>
        <p:txBody>
          <a:bodyPr/>
          <a:lstStyle/>
          <a:p>
            <a:r>
              <a:rPr lang="en-US" dirty="0"/>
              <a:t>1-to-1: Request and reply</a:t>
            </a:r>
          </a:p>
          <a:p>
            <a:pPr lvl="1"/>
            <a:r>
              <a:rPr lang="en-US" dirty="0"/>
              <a:t>Device registers methods as “slots”.</a:t>
            </a:r>
          </a:p>
          <a:p>
            <a:pPr lvl="1"/>
            <a:r>
              <a:rPr lang="en-US" dirty="0"/>
              <a:t>Request from remote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with up to four arguments</a:t>
            </a:r>
          </a:p>
          <a:p>
            <a:pPr lvl="2"/>
            <a:r>
              <a:rPr lang="en-US" dirty="0"/>
              <a:t>Reply if done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with up to four values</a:t>
            </a:r>
            <a:r>
              <a:rPr lang="en-US" dirty="0"/>
              <a:t>.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Requester can suppress reply (fire-and-forget)</a:t>
            </a:r>
          </a:p>
          <a:p>
            <a:pPr marL="714375" lvl="2" indent="0">
              <a:buNone/>
            </a:pPr>
            <a:endParaRPr lang="en-US" dirty="0"/>
          </a:p>
          <a:p>
            <a:r>
              <a:rPr lang="en-US" dirty="0"/>
              <a:t>1-to-all: Broadcast (for system purpose only)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Always fire-and-forget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Still costly, so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used rarely: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System topology: instance new and gone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Problematic device states (UNKNOWN, ERROR)</a:t>
            </a:r>
          </a:p>
        </p:txBody>
      </p:sp>
      <p:sp>
        <p:nvSpPr>
          <p:cNvPr id="4" name="Can 3"/>
          <p:cNvSpPr/>
          <p:nvPr/>
        </p:nvSpPr>
        <p:spPr bwMode="auto">
          <a:xfrm>
            <a:off x="8792075" y="1476840"/>
            <a:ext cx="269411" cy="1026215"/>
          </a:xfrm>
          <a:prstGeom prst="can">
            <a:avLst>
              <a:gd name="adj" fmla="val 5412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7000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8450" marR="0" indent="-298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8258868" y="1920472"/>
            <a:ext cx="485945" cy="13179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6" name="Group 33"/>
          <p:cNvGrpSpPr>
            <a:grpSpLocks noChangeAspect="1"/>
          </p:cNvGrpSpPr>
          <p:nvPr/>
        </p:nvGrpSpPr>
        <p:grpSpPr>
          <a:xfrm>
            <a:off x="9708214" y="1524525"/>
            <a:ext cx="970032" cy="890733"/>
            <a:chOff x="4036578" y="2031101"/>
            <a:chExt cx="923840" cy="848315"/>
          </a:xfrm>
        </p:grpSpPr>
        <p:sp>
          <p:nvSpPr>
            <p:cNvPr id="7" name="Isosceles Triangle 6"/>
            <p:cNvSpPr/>
            <p:nvPr/>
          </p:nvSpPr>
          <p:spPr bwMode="auto">
            <a:xfrm>
              <a:off x="4556788" y="2031101"/>
              <a:ext cx="403630" cy="347957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036578" y="2094489"/>
              <a:ext cx="784927" cy="78492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/>
                <a:t>Device2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 bwMode="auto">
          <a:xfrm flipV="1">
            <a:off x="9061486" y="1910932"/>
            <a:ext cx="630916" cy="9743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0" name="Group 36"/>
          <p:cNvGrpSpPr>
            <a:grpSpLocks noChangeAspect="1"/>
          </p:cNvGrpSpPr>
          <p:nvPr/>
        </p:nvGrpSpPr>
        <p:grpSpPr>
          <a:xfrm>
            <a:off x="7225099" y="1548875"/>
            <a:ext cx="1011100" cy="909139"/>
            <a:chOff x="1731696" y="2921225"/>
            <a:chExt cx="962952" cy="865847"/>
          </a:xfrm>
        </p:grpSpPr>
        <p:sp>
          <p:nvSpPr>
            <p:cNvPr id="11" name="5-Point Star 10"/>
            <p:cNvSpPr/>
            <p:nvPr/>
          </p:nvSpPr>
          <p:spPr bwMode="auto">
            <a:xfrm>
              <a:off x="1731696" y="2921225"/>
              <a:ext cx="445062" cy="420786"/>
            </a:xfrm>
            <a:prstGeom prst="star5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909721" y="3002145"/>
              <a:ext cx="784927" cy="78492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/>
                <a:t>Device1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 bwMode="auto">
          <a:xfrm flipV="1">
            <a:off x="9067643" y="2055849"/>
            <a:ext cx="617062" cy="9529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8249631" y="2057436"/>
            <a:ext cx="487485" cy="13221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8087309" y="1523658"/>
            <a:ext cx="7104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/>
              <a:t>Request</a:t>
            </a:r>
          </a:p>
          <a:p>
            <a:pPr algn="ctr">
              <a:buNone/>
            </a:pPr>
            <a:r>
              <a:rPr lang="en-US" sz="1100" i="1" dirty="0"/>
              <a:t>slot</a:t>
            </a:r>
            <a:endParaRPr lang="de-DE" sz="11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8249979" y="2123331"/>
            <a:ext cx="5806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/>
              <a:t>Notify</a:t>
            </a:r>
            <a:endParaRPr lang="de-DE" sz="11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9102803" y="1598397"/>
            <a:ext cx="5806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/>
              <a:t>Notify</a:t>
            </a:r>
            <a:endParaRPr lang="de-DE" sz="11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9133592" y="2114094"/>
            <a:ext cx="580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/>
              <a:t>Reply</a:t>
            </a:r>
            <a:endParaRPr lang="de-DE" sz="1100" i="1" dirty="0"/>
          </a:p>
        </p:txBody>
      </p:sp>
      <p:sp>
        <p:nvSpPr>
          <p:cNvPr id="46" name="Can 23">
            <a:extLst>
              <a:ext uri="{FF2B5EF4-FFF2-40B4-BE49-F238E27FC236}">
                <a16:creationId xmlns:a16="http://schemas.microsoft.com/office/drawing/2014/main" id="{6B249A40-2ABE-4EFA-A184-730F7FF460B7}"/>
              </a:ext>
            </a:extLst>
          </p:cNvPr>
          <p:cNvSpPr/>
          <p:nvPr/>
        </p:nvSpPr>
        <p:spPr bwMode="auto">
          <a:xfrm>
            <a:off x="8778489" y="3708188"/>
            <a:ext cx="273791" cy="1909720"/>
          </a:xfrm>
          <a:prstGeom prst="can">
            <a:avLst>
              <a:gd name="adj" fmla="val 5412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7000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8450" marR="0" indent="-298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47" name="Group 36">
            <a:extLst>
              <a:ext uri="{FF2B5EF4-FFF2-40B4-BE49-F238E27FC236}">
                <a16:creationId xmlns:a16="http://schemas.microsoft.com/office/drawing/2014/main" id="{B2C01829-CA24-4BE4-A22F-9C8C556C4811}"/>
              </a:ext>
            </a:extLst>
          </p:cNvPr>
          <p:cNvGrpSpPr/>
          <p:nvPr/>
        </p:nvGrpSpPr>
        <p:grpSpPr>
          <a:xfrm>
            <a:off x="7269532" y="4331275"/>
            <a:ext cx="1002196" cy="905091"/>
            <a:chOff x="1731696" y="2921225"/>
            <a:chExt cx="1002196" cy="905091"/>
          </a:xfrm>
        </p:grpSpPr>
        <p:sp>
          <p:nvSpPr>
            <p:cNvPr id="65" name="5-Point Star 42">
              <a:extLst>
                <a:ext uri="{FF2B5EF4-FFF2-40B4-BE49-F238E27FC236}">
                  <a16:creationId xmlns:a16="http://schemas.microsoft.com/office/drawing/2014/main" id="{1F561854-BF72-4315-902C-2E859F9E2121}"/>
                </a:ext>
              </a:extLst>
            </p:cNvPr>
            <p:cNvSpPr/>
            <p:nvPr/>
          </p:nvSpPr>
          <p:spPr bwMode="auto">
            <a:xfrm>
              <a:off x="1731696" y="2921225"/>
              <a:ext cx="445062" cy="420786"/>
            </a:xfrm>
            <a:prstGeom prst="star5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27000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D00DE53-8CFD-461D-90FD-D14ED061DA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9719" y="3002143"/>
              <a:ext cx="824173" cy="82417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/>
                <a:t>Device</a:t>
              </a:r>
              <a:r>
                <a:rPr lang="en-US" sz="1200" dirty="0">
                  <a:ea typeface="ＭＳ Ｐゴシック" pitchFamily="112" charset="-128"/>
                </a:rPr>
                <a:t>1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2C8165C-D688-4861-8136-A4EE32F8CBFB}"/>
              </a:ext>
            </a:extLst>
          </p:cNvPr>
          <p:cNvCxnSpPr>
            <a:cxnSpLocks/>
            <a:stCxn id="66" idx="6"/>
          </p:cNvCxnSpPr>
          <p:nvPr/>
        </p:nvCxnSpPr>
        <p:spPr bwMode="auto">
          <a:xfrm flipV="1">
            <a:off x="8271728" y="4824279"/>
            <a:ext cx="512559" cy="1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49" name="Group 33">
            <a:extLst>
              <a:ext uri="{FF2B5EF4-FFF2-40B4-BE49-F238E27FC236}">
                <a16:creationId xmlns:a16="http://schemas.microsoft.com/office/drawing/2014/main" id="{A4DB346E-18DD-4717-9998-0540690D2DDD}"/>
              </a:ext>
            </a:extLst>
          </p:cNvPr>
          <p:cNvGrpSpPr/>
          <p:nvPr/>
        </p:nvGrpSpPr>
        <p:grpSpPr>
          <a:xfrm>
            <a:off x="9574412" y="3024772"/>
            <a:ext cx="923842" cy="887559"/>
            <a:chOff x="4036576" y="2031101"/>
            <a:chExt cx="923842" cy="887559"/>
          </a:xfrm>
        </p:grpSpPr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B8C3293A-FE7B-4056-81BC-76D2D3490217}"/>
                </a:ext>
              </a:extLst>
            </p:cNvPr>
            <p:cNvSpPr/>
            <p:nvPr/>
          </p:nvSpPr>
          <p:spPr bwMode="auto">
            <a:xfrm>
              <a:off x="4556788" y="2031101"/>
              <a:ext cx="403630" cy="347957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27000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36C12EE-3153-4D6B-8F21-338E5568A4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36576" y="2094487"/>
              <a:ext cx="824173" cy="82417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/>
                <a:t>Device2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50" name="Group 34">
            <a:extLst>
              <a:ext uri="{FF2B5EF4-FFF2-40B4-BE49-F238E27FC236}">
                <a16:creationId xmlns:a16="http://schemas.microsoft.com/office/drawing/2014/main" id="{2D1D6C03-FE05-4467-9281-4751D62B802D}"/>
              </a:ext>
            </a:extLst>
          </p:cNvPr>
          <p:cNvGrpSpPr/>
          <p:nvPr/>
        </p:nvGrpSpPr>
        <p:grpSpPr>
          <a:xfrm>
            <a:off x="10394236" y="3508296"/>
            <a:ext cx="900916" cy="870025"/>
            <a:chOff x="5103375" y="2678464"/>
            <a:chExt cx="900916" cy="870025"/>
          </a:xfrm>
        </p:grpSpPr>
        <p:sp>
          <p:nvSpPr>
            <p:cNvPr id="61" name="Rounded Rectangle 38">
              <a:extLst>
                <a:ext uri="{FF2B5EF4-FFF2-40B4-BE49-F238E27FC236}">
                  <a16:creationId xmlns:a16="http://schemas.microsoft.com/office/drawing/2014/main" id="{56CFD064-511C-45DF-B2A7-0C1C2C452323}"/>
                </a:ext>
              </a:extLst>
            </p:cNvPr>
            <p:cNvSpPr/>
            <p:nvPr/>
          </p:nvSpPr>
          <p:spPr bwMode="auto">
            <a:xfrm>
              <a:off x="5664425" y="2678464"/>
              <a:ext cx="339866" cy="339866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27000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FF83A95-5752-4586-978C-E131053491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03375" y="2724316"/>
              <a:ext cx="824173" cy="82417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/>
                <a:t>Device</a:t>
              </a:r>
              <a:r>
                <a:rPr lang="en-US" sz="1200" dirty="0">
                  <a:ea typeface="ＭＳ Ｐゴシック" pitchFamily="112" charset="-128"/>
                </a:rPr>
                <a:t>3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51" name="Group 35">
            <a:extLst>
              <a:ext uri="{FF2B5EF4-FFF2-40B4-BE49-F238E27FC236}">
                <a16:creationId xmlns:a16="http://schemas.microsoft.com/office/drawing/2014/main" id="{8F23865A-ACC7-4BC1-A0F1-7FCC9B9F4469}"/>
              </a:ext>
            </a:extLst>
          </p:cNvPr>
          <p:cNvGrpSpPr/>
          <p:nvPr/>
        </p:nvGrpSpPr>
        <p:grpSpPr>
          <a:xfrm>
            <a:off x="10315097" y="4543400"/>
            <a:ext cx="885647" cy="856248"/>
            <a:chOff x="4438480" y="3524372"/>
            <a:chExt cx="885647" cy="856248"/>
          </a:xfrm>
        </p:grpSpPr>
        <p:sp>
          <p:nvSpPr>
            <p:cNvPr id="59" name="Octagon 58">
              <a:extLst>
                <a:ext uri="{FF2B5EF4-FFF2-40B4-BE49-F238E27FC236}">
                  <a16:creationId xmlns:a16="http://schemas.microsoft.com/office/drawing/2014/main" id="{B484D99F-EA97-413D-9FF6-AC7377CEB417}"/>
                </a:ext>
              </a:extLst>
            </p:cNvPr>
            <p:cNvSpPr/>
            <p:nvPr/>
          </p:nvSpPr>
          <p:spPr bwMode="auto">
            <a:xfrm>
              <a:off x="4968077" y="3524372"/>
              <a:ext cx="356050" cy="356050"/>
            </a:xfrm>
            <a:prstGeom prst="octagon">
              <a:avLst/>
            </a:prstGeom>
            <a:solidFill>
              <a:srgbClr val="FF3737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27000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522B0FF-760C-460E-A87E-EA3CDBFEFD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8480" y="3556447"/>
              <a:ext cx="824173" cy="82417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/>
                <a:t>Device4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069D74C-3D81-45FA-93F7-3EB42DD4A2E8}"/>
              </a:ext>
            </a:extLst>
          </p:cNvPr>
          <p:cNvSpPr txBox="1"/>
          <p:nvPr/>
        </p:nvSpPr>
        <p:spPr>
          <a:xfrm>
            <a:off x="8328463" y="4412788"/>
            <a:ext cx="429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/>
              <a:t>Call</a:t>
            </a:r>
            <a:br>
              <a:rPr lang="en-US" sz="1100" i="1" dirty="0"/>
            </a:br>
            <a:r>
              <a:rPr lang="en-US" sz="1100" i="1" dirty="0"/>
              <a:t>slot</a:t>
            </a:r>
            <a:endParaRPr lang="de-DE" sz="1100" i="1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0B1BED1-8BEA-46DE-B151-4B645BEDF677}"/>
              </a:ext>
            </a:extLst>
          </p:cNvPr>
          <p:cNvCxnSpPr>
            <a:cxnSpLocks/>
            <a:endCxn id="64" idx="3"/>
          </p:cNvCxnSpPr>
          <p:nvPr/>
        </p:nvCxnSpPr>
        <p:spPr bwMode="auto">
          <a:xfrm flipV="1">
            <a:off x="9061486" y="3791634"/>
            <a:ext cx="633623" cy="33174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17D3280-9ADE-4146-BBB3-34404FCBE8AB}"/>
              </a:ext>
            </a:extLst>
          </p:cNvPr>
          <p:cNvCxnSpPr>
            <a:cxnSpLocks/>
            <a:endCxn id="62" idx="3"/>
          </p:cNvCxnSpPr>
          <p:nvPr/>
        </p:nvCxnSpPr>
        <p:spPr bwMode="auto">
          <a:xfrm flipV="1">
            <a:off x="9045841" y="4257624"/>
            <a:ext cx="1469092" cy="981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D5034DD-9EFF-4A23-B366-CCEE3E2015D7}"/>
              </a:ext>
            </a:extLst>
          </p:cNvPr>
          <p:cNvCxnSpPr>
            <a:cxnSpLocks/>
            <a:stCxn id="46" idx="4"/>
            <a:endCxn id="60" idx="1"/>
          </p:cNvCxnSpPr>
          <p:nvPr/>
        </p:nvCxnSpPr>
        <p:spPr bwMode="auto">
          <a:xfrm>
            <a:off x="9052280" y="4663048"/>
            <a:ext cx="1383514" cy="3312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EEA85C2-EDA4-4661-A691-E0D244AAEDA7}"/>
              </a:ext>
            </a:extLst>
          </p:cNvPr>
          <p:cNvSpPr txBox="1"/>
          <p:nvPr/>
        </p:nvSpPr>
        <p:spPr>
          <a:xfrm rot="19661947">
            <a:off x="9079984" y="3721606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/>
              <a:t>Notify</a:t>
            </a:r>
            <a:endParaRPr lang="de-DE" sz="1100" i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31AEED-1C0E-4E94-9072-D6E25A8D90B7}"/>
              </a:ext>
            </a:extLst>
          </p:cNvPr>
          <p:cNvSpPr txBox="1"/>
          <p:nvPr/>
        </p:nvSpPr>
        <p:spPr>
          <a:xfrm>
            <a:off x="9455621" y="4046827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/>
              <a:t>Notify</a:t>
            </a:r>
            <a:endParaRPr lang="de-DE" sz="1100" i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45E4614-F8A3-4176-8B7C-C9ED8BA145BD}"/>
              </a:ext>
            </a:extLst>
          </p:cNvPr>
          <p:cNvSpPr txBox="1"/>
          <p:nvPr/>
        </p:nvSpPr>
        <p:spPr>
          <a:xfrm>
            <a:off x="9410743" y="4454891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/>
              <a:t>Notify</a:t>
            </a:r>
            <a:endParaRPr lang="de-DE" sz="1100" i="1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3DB8DC7-4F65-43FA-B1F2-087C5A5FB42F}"/>
              </a:ext>
            </a:extLst>
          </p:cNvPr>
          <p:cNvSpPr/>
          <p:nvPr/>
        </p:nvSpPr>
        <p:spPr bwMode="auto">
          <a:xfrm>
            <a:off x="9246277" y="5940947"/>
            <a:ext cx="824173" cy="824175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98450" marR="0" indent="-298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200" dirty="0" err="1"/>
              <a:t>DeviceN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7F1B3AA-8F3C-446E-9FA2-B59AF15B5C36}"/>
              </a:ext>
            </a:extLst>
          </p:cNvPr>
          <p:cNvSpPr txBox="1"/>
          <p:nvPr/>
        </p:nvSpPr>
        <p:spPr>
          <a:xfrm rot="3429020">
            <a:off x="9037405" y="5628881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/>
              <a:t>Notify</a:t>
            </a:r>
            <a:endParaRPr lang="de-DE" sz="1100" i="1" dirty="0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B433450-ED94-4D26-8718-68C64FF23604}"/>
              </a:ext>
            </a:extLst>
          </p:cNvPr>
          <p:cNvCxnSpPr>
            <a:cxnSpLocks/>
            <a:endCxn id="69" idx="1"/>
          </p:cNvCxnSpPr>
          <p:nvPr/>
        </p:nvCxnSpPr>
        <p:spPr bwMode="auto">
          <a:xfrm>
            <a:off x="8974863" y="5403555"/>
            <a:ext cx="392111" cy="65809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20C6C06-8C7E-4A19-9C3D-33E340BD189D}"/>
              </a:ext>
            </a:extLst>
          </p:cNvPr>
          <p:cNvCxnSpPr>
            <a:cxnSpLocks/>
          </p:cNvCxnSpPr>
          <p:nvPr/>
        </p:nvCxnSpPr>
        <p:spPr bwMode="auto">
          <a:xfrm>
            <a:off x="9068370" y="4816637"/>
            <a:ext cx="1058747" cy="53651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F12773B-4A21-4B47-88D8-D49AAA955DAA}"/>
              </a:ext>
            </a:extLst>
          </p:cNvPr>
          <p:cNvCxnSpPr>
            <a:cxnSpLocks/>
          </p:cNvCxnSpPr>
          <p:nvPr/>
        </p:nvCxnSpPr>
        <p:spPr bwMode="auto">
          <a:xfrm>
            <a:off x="9061486" y="4965676"/>
            <a:ext cx="1008964" cy="53063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56019E6-0736-467E-B3F5-8FC33891F1A8}"/>
              </a:ext>
            </a:extLst>
          </p:cNvPr>
          <p:cNvCxnSpPr>
            <a:cxnSpLocks/>
          </p:cNvCxnSpPr>
          <p:nvPr/>
        </p:nvCxnSpPr>
        <p:spPr bwMode="auto">
          <a:xfrm>
            <a:off x="9067643" y="5124907"/>
            <a:ext cx="903049" cy="491703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4696FE99-BA71-410C-9056-F6F13D165C16}"/>
              </a:ext>
            </a:extLst>
          </p:cNvPr>
          <p:cNvSpPr txBox="1"/>
          <p:nvPr/>
        </p:nvSpPr>
        <p:spPr>
          <a:xfrm rot="18332405">
            <a:off x="9952752" y="5192838"/>
            <a:ext cx="670613" cy="7947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3200" b="1" dirty="0"/>
              <a:t>…</a:t>
            </a:r>
            <a:endParaRPr lang="de-DE" sz="3200" b="1" dirty="0" err="1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2CCCBEA-BE44-4C0E-B2B8-22CBC642CA13}"/>
              </a:ext>
            </a:extLst>
          </p:cNvPr>
          <p:cNvSpPr txBox="1"/>
          <p:nvPr/>
        </p:nvSpPr>
        <p:spPr>
          <a:xfrm rot="1631916">
            <a:off x="9354838" y="4880861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/>
              <a:t>Notify</a:t>
            </a:r>
            <a:endParaRPr lang="de-DE" sz="1100" i="1" dirty="0"/>
          </a:p>
        </p:txBody>
      </p:sp>
    </p:spTree>
    <p:extLst>
      <p:ext uri="{BB962C8B-B14F-4D97-AF65-F5344CB8AC3E}">
        <p14:creationId xmlns:p14="http://schemas.microsoft.com/office/powerpoint/2010/main" val="354723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96901"/>
          </a:xfrm>
        </p:spPr>
        <p:txBody>
          <a:bodyPr/>
          <a:lstStyle/>
          <a:p>
            <a:r>
              <a:rPr lang="en-US" dirty="0"/>
              <a:t>Karabo Communication Patterns (</a:t>
            </a:r>
            <a:r>
              <a:rPr lang="en-US" dirty="0" err="1"/>
              <a:t>ctd</a:t>
            </a:r>
            <a:r>
              <a:rPr lang="en-US" dirty="0"/>
              <a:t>.)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1193800"/>
            <a:ext cx="6120418" cy="471963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Publish/subscribe</a:t>
            </a:r>
          </a:p>
          <a:p>
            <a:pPr lvl="1"/>
            <a:r>
              <a:rPr lang="en-US" dirty="0"/>
              <a:t>Devices (2 &amp; 5) subscribe slots to a remote “signal”.</a:t>
            </a:r>
          </a:p>
          <a:p>
            <a:pPr lvl="1"/>
            <a:r>
              <a:rPr lang="en-US" dirty="0"/>
              <a:t>When signal is “emitted”, </a:t>
            </a:r>
            <a:br>
              <a:rPr lang="en-US" dirty="0"/>
            </a:br>
            <a:r>
              <a:rPr lang="en-US" dirty="0"/>
              <a:t>all </a:t>
            </a:r>
            <a:r>
              <a:rPr lang="en-US" i="1" dirty="0"/>
              <a:t>subscribed</a:t>
            </a:r>
            <a:r>
              <a:rPr lang="en-US" dirty="0"/>
              <a:t> slots are called.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No publishing overhead for “popular” devices</a:t>
            </a:r>
          </a:p>
          <a:p>
            <a:pPr lvl="2"/>
            <a:r>
              <a:rPr lang="en-US" b="1" dirty="0">
                <a:solidFill>
                  <a:schemeClr val="bg2"/>
                </a:solidFill>
                <a:sym typeface="Wingdings" panose="05000000000000000000" pitchFamily="2" charset="2"/>
              </a:rPr>
              <a:t>Karabo framework is completely event-driven</a:t>
            </a:r>
            <a:r>
              <a:rPr lang="en-US" dirty="0">
                <a:sym typeface="Wingdings" panose="05000000000000000000" pitchFamily="2" charset="2"/>
              </a:rPr>
              <a:t>: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regular </a:t>
            </a:r>
            <a:r>
              <a:rPr lang="en-US" b="1" dirty="0">
                <a:sym typeface="Wingdings" panose="05000000000000000000" pitchFamily="2" charset="2"/>
              </a:rPr>
              <a:t>polling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obsolete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FD9661-D986-4182-841C-F564B30B3BCD}"/>
              </a:ext>
            </a:extLst>
          </p:cNvPr>
          <p:cNvGrpSpPr/>
          <p:nvPr/>
        </p:nvGrpSpPr>
        <p:grpSpPr>
          <a:xfrm>
            <a:off x="6979226" y="1724890"/>
            <a:ext cx="4272595" cy="3476608"/>
            <a:chOff x="6979226" y="1724890"/>
            <a:chExt cx="4272595" cy="347660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8141023-F9BB-45A3-8E3D-8652B4916083}"/>
                </a:ext>
              </a:extLst>
            </p:cNvPr>
            <p:cNvGrpSpPr/>
            <p:nvPr/>
          </p:nvGrpSpPr>
          <p:grpSpPr>
            <a:xfrm>
              <a:off x="6979226" y="1724890"/>
              <a:ext cx="4272595" cy="2773131"/>
              <a:chOff x="2088156" y="3806740"/>
              <a:chExt cx="4272595" cy="2773131"/>
            </a:xfrm>
          </p:grpSpPr>
          <p:sp>
            <p:nvSpPr>
              <p:cNvPr id="46" name="Can 23">
                <a:extLst>
                  <a:ext uri="{FF2B5EF4-FFF2-40B4-BE49-F238E27FC236}">
                    <a16:creationId xmlns:a16="http://schemas.microsoft.com/office/drawing/2014/main" id="{6B249A40-2ABE-4EFA-A184-730F7FF460B7}"/>
                  </a:ext>
                </a:extLst>
              </p:cNvPr>
              <p:cNvSpPr/>
              <p:nvPr/>
            </p:nvSpPr>
            <p:spPr bwMode="auto">
              <a:xfrm>
                <a:off x="3788821" y="4073777"/>
                <a:ext cx="273791" cy="1909720"/>
              </a:xfrm>
              <a:prstGeom prst="can">
                <a:avLst>
                  <a:gd name="adj" fmla="val 54120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47" name="Group 36">
                <a:extLst>
                  <a:ext uri="{FF2B5EF4-FFF2-40B4-BE49-F238E27FC236}">
                    <a16:creationId xmlns:a16="http://schemas.microsoft.com/office/drawing/2014/main" id="{B2C01829-CA24-4BE4-A22F-9C8C556C4811}"/>
                  </a:ext>
                </a:extLst>
              </p:cNvPr>
              <p:cNvGrpSpPr/>
              <p:nvPr/>
            </p:nvGrpSpPr>
            <p:grpSpPr>
              <a:xfrm>
                <a:off x="2088156" y="4696864"/>
                <a:ext cx="1002196" cy="905091"/>
                <a:chOff x="1731696" y="2921225"/>
                <a:chExt cx="1002196" cy="905091"/>
              </a:xfrm>
            </p:grpSpPr>
            <p:sp>
              <p:nvSpPr>
                <p:cNvPr id="65" name="5-Point Star 42">
                  <a:extLst>
                    <a:ext uri="{FF2B5EF4-FFF2-40B4-BE49-F238E27FC236}">
                      <a16:creationId xmlns:a16="http://schemas.microsoft.com/office/drawing/2014/main" id="{1F561854-BF72-4315-902C-2E859F9E2121}"/>
                    </a:ext>
                  </a:extLst>
                </p:cNvPr>
                <p:cNvSpPr/>
                <p:nvPr/>
              </p:nvSpPr>
              <p:spPr bwMode="auto">
                <a:xfrm>
                  <a:off x="1731696" y="2921225"/>
                  <a:ext cx="445062" cy="420786"/>
                </a:xfrm>
                <a:prstGeom prst="star5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270000" tIns="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D00DE53-8CFD-461D-90FD-D14ED061DA5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09719" y="3002143"/>
                  <a:ext cx="824173" cy="824173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/>
                    <a:t>Device</a:t>
                  </a:r>
                  <a:r>
                    <a:rPr lang="en-US" sz="1200" dirty="0">
                      <a:ea typeface="ＭＳ Ｐゴシック" pitchFamily="112" charset="-128"/>
                    </a:rPr>
                    <a:t>1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</p:grp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2C8165C-D688-4861-8136-A4EE32F8CBFB}"/>
                  </a:ext>
                </a:extLst>
              </p:cNvPr>
              <p:cNvCxnSpPr>
                <a:stCxn id="66" idx="6"/>
              </p:cNvCxnSpPr>
              <p:nvPr/>
            </p:nvCxnSpPr>
            <p:spPr bwMode="auto">
              <a:xfrm>
                <a:off x="3090352" y="5189869"/>
                <a:ext cx="698469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49" name="Group 33">
                <a:extLst>
                  <a:ext uri="{FF2B5EF4-FFF2-40B4-BE49-F238E27FC236}">
                    <a16:creationId xmlns:a16="http://schemas.microsoft.com/office/drawing/2014/main" id="{A4DB346E-18DD-4717-9998-0540690D2DDD}"/>
                  </a:ext>
                </a:extLst>
              </p:cNvPr>
              <p:cNvGrpSpPr/>
              <p:nvPr/>
            </p:nvGrpSpPr>
            <p:grpSpPr>
              <a:xfrm>
                <a:off x="4393036" y="3806740"/>
                <a:ext cx="923842" cy="887559"/>
                <a:chOff x="4036576" y="2031101"/>
                <a:chExt cx="923842" cy="887559"/>
              </a:xfrm>
            </p:grpSpPr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B8C3293A-FE7B-4056-81BC-76D2D3490217}"/>
                    </a:ext>
                  </a:extLst>
                </p:cNvPr>
                <p:cNvSpPr/>
                <p:nvPr/>
              </p:nvSpPr>
              <p:spPr bwMode="auto">
                <a:xfrm>
                  <a:off x="4556788" y="2031101"/>
                  <a:ext cx="403630" cy="347957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270000" tIns="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136C12EE-3153-4D6B-8F21-338E5568A42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36576" y="2094487"/>
                  <a:ext cx="824173" cy="824173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/>
                    <a:t>Device2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50" name="Group 34">
                <a:extLst>
                  <a:ext uri="{FF2B5EF4-FFF2-40B4-BE49-F238E27FC236}">
                    <a16:creationId xmlns:a16="http://schemas.microsoft.com/office/drawing/2014/main" id="{2D1D6C03-FE05-4467-9281-4751D62B802D}"/>
                  </a:ext>
                </a:extLst>
              </p:cNvPr>
              <p:cNvGrpSpPr/>
              <p:nvPr/>
            </p:nvGrpSpPr>
            <p:grpSpPr>
              <a:xfrm>
                <a:off x="5459835" y="4454103"/>
                <a:ext cx="900916" cy="870025"/>
                <a:chOff x="5103375" y="2678464"/>
                <a:chExt cx="900916" cy="870025"/>
              </a:xfrm>
            </p:grpSpPr>
            <p:sp>
              <p:nvSpPr>
                <p:cNvPr id="61" name="Rounded Rectangle 38">
                  <a:extLst>
                    <a:ext uri="{FF2B5EF4-FFF2-40B4-BE49-F238E27FC236}">
                      <a16:creationId xmlns:a16="http://schemas.microsoft.com/office/drawing/2014/main" id="{56CFD064-511C-45DF-B2A7-0C1C2C452323}"/>
                    </a:ext>
                  </a:extLst>
                </p:cNvPr>
                <p:cNvSpPr/>
                <p:nvPr/>
              </p:nvSpPr>
              <p:spPr bwMode="auto">
                <a:xfrm>
                  <a:off x="5664425" y="2678464"/>
                  <a:ext cx="339866" cy="339866"/>
                </a:xfrm>
                <a:prstGeom prst="roundRect">
                  <a:avLst/>
                </a:prstGeom>
                <a:solidFill>
                  <a:srgbClr val="92D050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270000" tIns="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1FF83A95-5752-4586-978C-E131053491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03375" y="2724316"/>
                  <a:ext cx="824173" cy="824173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/>
                    <a:t>Device</a:t>
                  </a:r>
                  <a:r>
                    <a:rPr lang="en-US" sz="1200" dirty="0">
                      <a:ea typeface="ＭＳ Ｐゴシック" pitchFamily="112" charset="-128"/>
                    </a:rPr>
                    <a:t>3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51" name="Group 35">
                <a:extLst>
                  <a:ext uri="{FF2B5EF4-FFF2-40B4-BE49-F238E27FC236}">
                    <a16:creationId xmlns:a16="http://schemas.microsoft.com/office/drawing/2014/main" id="{8F23865A-ACC7-4BC1-A0F1-7FCC9B9F4469}"/>
                  </a:ext>
                </a:extLst>
              </p:cNvPr>
              <p:cNvGrpSpPr/>
              <p:nvPr/>
            </p:nvGrpSpPr>
            <p:grpSpPr>
              <a:xfrm>
                <a:off x="4794940" y="5332086"/>
                <a:ext cx="934631" cy="824173"/>
                <a:chOff x="4438480" y="3556447"/>
                <a:chExt cx="934631" cy="824173"/>
              </a:xfrm>
            </p:grpSpPr>
            <p:sp>
              <p:nvSpPr>
                <p:cNvPr id="59" name="Octagon 58">
                  <a:extLst>
                    <a:ext uri="{FF2B5EF4-FFF2-40B4-BE49-F238E27FC236}">
                      <a16:creationId xmlns:a16="http://schemas.microsoft.com/office/drawing/2014/main" id="{B484D99F-EA97-413D-9FF6-AC7377CEB417}"/>
                    </a:ext>
                  </a:extLst>
                </p:cNvPr>
                <p:cNvSpPr/>
                <p:nvPr/>
              </p:nvSpPr>
              <p:spPr bwMode="auto">
                <a:xfrm>
                  <a:off x="5017061" y="3948914"/>
                  <a:ext cx="356050" cy="356050"/>
                </a:xfrm>
                <a:prstGeom prst="octagon">
                  <a:avLst/>
                </a:prstGeom>
                <a:solidFill>
                  <a:srgbClr val="FF3737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270000" tIns="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4522B0FF-760C-460E-A87E-EA3CDBFEFDF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438480" y="3556447"/>
                  <a:ext cx="824173" cy="824173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/>
                    <a:t>Device4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69D74C-3D81-45FA-93F7-3EB42DD4A2E8}"/>
                  </a:ext>
                </a:extLst>
              </p:cNvPr>
              <p:cNvSpPr txBox="1"/>
              <p:nvPr/>
            </p:nvSpPr>
            <p:spPr>
              <a:xfrm>
                <a:off x="3147087" y="4778377"/>
                <a:ext cx="5549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100" i="1" dirty="0"/>
                  <a:t>Emit</a:t>
                </a:r>
              </a:p>
              <a:p>
                <a:pPr algn="ctr">
                  <a:buNone/>
                </a:pPr>
                <a:r>
                  <a:rPr lang="en-US" sz="1100" i="1" dirty="0"/>
                  <a:t>signal</a:t>
                </a:r>
                <a:endParaRPr lang="de-DE" sz="1100" i="1" dirty="0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0B1BED1-8BEA-46DE-B151-4B645BEDF677}"/>
                  </a:ext>
                </a:extLst>
              </p:cNvPr>
              <p:cNvCxnSpPr/>
              <p:nvPr/>
            </p:nvCxnSpPr>
            <p:spPr bwMode="auto">
              <a:xfrm flipV="1">
                <a:off x="4069356" y="4421735"/>
                <a:ext cx="341214" cy="28591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17D3280-9ADE-4146-BBB3-34404FCBE8AB}"/>
                  </a:ext>
                </a:extLst>
              </p:cNvPr>
              <p:cNvCxnSpPr>
                <a:cxnSpLocks/>
                <a:endCxn id="68" idx="1"/>
              </p:cNvCxnSpPr>
              <p:nvPr/>
            </p:nvCxnSpPr>
            <p:spPr bwMode="auto">
              <a:xfrm>
                <a:off x="4069356" y="5168899"/>
                <a:ext cx="607716" cy="141097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EEA85C2-EDA4-4661-A691-E0D244AAEDA7}"/>
                  </a:ext>
                </a:extLst>
              </p:cNvPr>
              <p:cNvSpPr txBox="1"/>
              <p:nvPr/>
            </p:nvSpPr>
            <p:spPr>
              <a:xfrm rot="19186631">
                <a:off x="4005921" y="4539329"/>
                <a:ext cx="54534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100" i="1" dirty="0"/>
                  <a:t>Notify</a:t>
                </a:r>
                <a:endParaRPr lang="de-DE" sz="1100" i="1" dirty="0"/>
              </a:p>
            </p:txBody>
          </p:sp>
        </p:grpSp>
        <p:sp>
          <p:nvSpPr>
            <p:cNvPr id="67" name="Diamond 66">
              <a:extLst>
                <a:ext uri="{FF2B5EF4-FFF2-40B4-BE49-F238E27FC236}">
                  <a16:creationId xmlns:a16="http://schemas.microsoft.com/office/drawing/2014/main" id="{90EC8008-3581-40B0-9CFB-334C5662D2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80007" y="4341581"/>
              <a:ext cx="396024" cy="396000"/>
            </a:xfrm>
            <a:prstGeom prst="diamond">
              <a:avLst/>
            </a:prstGeom>
            <a:solidFill>
              <a:schemeClr val="accent5">
                <a:alpha val="63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 anchor="ctr" anchorCtr="0">
              <a:normAutofit fontScale="40000" lnSpcReduction="20000"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20A52C5-D054-41E0-B7A5-0FA1C596ACF2}"/>
                </a:ext>
              </a:extLst>
            </p:cNvPr>
            <p:cNvSpPr/>
            <p:nvPr/>
          </p:nvSpPr>
          <p:spPr bwMode="auto">
            <a:xfrm>
              <a:off x="9447445" y="4377323"/>
              <a:ext cx="824173" cy="82417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/>
                <a:t>Device5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0B1F8CE-F914-4BEA-9BA3-5D05EB1688C5}"/>
                </a:ext>
              </a:extLst>
            </p:cNvPr>
            <p:cNvSpPr txBox="1"/>
            <p:nvPr/>
          </p:nvSpPr>
          <p:spPr>
            <a:xfrm rot="4012152">
              <a:off x="9043922" y="3531516"/>
              <a:ext cx="5453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i="1" dirty="0"/>
                <a:t>Notify</a:t>
              </a:r>
              <a:endParaRPr lang="de-DE" sz="11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2520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96901"/>
          </a:xfrm>
        </p:spPr>
        <p:txBody>
          <a:bodyPr/>
          <a:lstStyle/>
          <a:p>
            <a:r>
              <a:rPr lang="en-US" dirty="0"/>
              <a:t>Karabo APIs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1546167"/>
            <a:ext cx="7356330" cy="4367272"/>
          </a:xfrm>
        </p:spPr>
        <p:txBody>
          <a:bodyPr/>
          <a:lstStyle/>
          <a:p>
            <a:r>
              <a:rPr lang="en-US" b="1" dirty="0"/>
              <a:t>C++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“First language” of Karabo</a:t>
            </a:r>
          </a:p>
          <a:p>
            <a:pPr lvl="1"/>
            <a:r>
              <a:rPr lang="en-US" dirty="0"/>
              <a:t>High performance framework devices (GUI server, data logging) and digitizers, some cameras </a:t>
            </a:r>
          </a:p>
          <a:p>
            <a:r>
              <a:rPr lang="en-US" dirty="0"/>
              <a:t>Python </a:t>
            </a:r>
            <a:r>
              <a:rPr lang="en-US" b="1" dirty="0"/>
              <a:t>“Bound”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Python bindings on top of C++ (now using </a:t>
            </a:r>
            <a:r>
              <a:rPr lang="en-US" dirty="0">
                <a:latin typeface="Liberation Mono" panose="02070409020205020404" pitchFamily="49" charset="0"/>
                <a:cs typeface="Liberation Mono" panose="02070409020205020404" pitchFamily="49" charset="0"/>
              </a:rPr>
              <a:t>pybind11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Communication completely covered by C++</a:t>
            </a:r>
          </a:p>
          <a:p>
            <a:pPr lvl="1"/>
            <a:r>
              <a:rPr lang="en-US" dirty="0"/>
              <a:t>Many similarities with C++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not very Pythonic</a:t>
            </a:r>
          </a:p>
          <a:p>
            <a:r>
              <a:rPr lang="en-US" dirty="0"/>
              <a:t>Python </a:t>
            </a:r>
            <a:r>
              <a:rPr lang="en-US" b="1" dirty="0"/>
              <a:t>“</a:t>
            </a:r>
            <a:r>
              <a:rPr lang="en-US" b="1" dirty="0" err="1"/>
              <a:t>Middlelayer</a:t>
            </a:r>
            <a:r>
              <a:rPr lang="en-US" b="1" dirty="0"/>
              <a:t>” (MDL)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Pure Python (early use of </a:t>
            </a:r>
            <a:r>
              <a:rPr lang="en-US" dirty="0" err="1">
                <a:latin typeface="Liberation Mono" panose="02070409020205020404" pitchFamily="49" charset="0"/>
                <a:cs typeface="Liberation Mono" panose="02070409020205020404" pitchFamily="49" charset="0"/>
              </a:rPr>
              <a:t>asyncio</a:t>
            </a:r>
            <a:r>
              <a:rPr lang="en-US" dirty="0"/>
              <a:t> library, single thread)</a:t>
            </a:r>
          </a:p>
          <a:p>
            <a:pPr lvl="1"/>
            <a:r>
              <a:rPr lang="en-US" dirty="0"/>
              <a:t>Nowadays most popular API, not only for </a:t>
            </a:r>
            <a:r>
              <a:rPr lang="en-US" dirty="0" err="1"/>
              <a:t>middlelayer</a:t>
            </a:r>
            <a:r>
              <a:rPr lang="en-US" dirty="0"/>
              <a:t> devices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DB6732-F433-46C5-AA6C-AED87C8CB167}"/>
              </a:ext>
            </a:extLst>
          </p:cNvPr>
          <p:cNvSpPr/>
          <p:nvPr/>
        </p:nvSpPr>
        <p:spPr>
          <a:xfrm>
            <a:off x="7722524" y="2552220"/>
            <a:ext cx="4272741" cy="2501917"/>
          </a:xfrm>
          <a:prstGeom prst="roundRect">
            <a:avLst/>
          </a:prstGeom>
          <a:solidFill>
            <a:schemeClr val="accent6"/>
          </a:solidFill>
        </p:spPr>
        <p:txBody>
          <a:bodyPr rtlCol="0" anchor="ctr">
            <a:noAutofit/>
          </a:bodyPr>
          <a:lstStyle/>
          <a:p>
            <a:pPr>
              <a:lnSpc>
                <a:spcPct val="113000"/>
              </a:lnSpc>
            </a:pPr>
            <a:r>
              <a:rPr lang="en-US" b="1" dirty="0"/>
              <a:t>Karabo installation size e.g. about:</a:t>
            </a:r>
          </a:p>
          <a:p>
            <a:pPr marL="285750" indent="-285750">
              <a:lnSpc>
                <a:spcPct val="113000"/>
              </a:lnSpc>
              <a:buFont typeface="Arial" panose="020B0604020202020204" pitchFamily="34" charset="0"/>
              <a:buChar char="•"/>
            </a:pPr>
            <a:r>
              <a:rPr lang="en-US" dirty="0"/>
              <a:t>2700 devices</a:t>
            </a:r>
          </a:p>
          <a:p>
            <a:pPr marL="285750" indent="-285750">
              <a:lnSpc>
                <a:spcPct val="113000"/>
              </a:lnSpc>
              <a:buFont typeface="Arial" panose="020B0604020202020204" pitchFamily="34" charset="0"/>
              <a:buChar char="•"/>
            </a:pPr>
            <a:r>
              <a:rPr lang="en-US" dirty="0"/>
              <a:t>400 k properties</a:t>
            </a:r>
          </a:p>
          <a:p>
            <a:pPr marL="285750" indent="-285750">
              <a:lnSpc>
                <a:spcPct val="113000"/>
              </a:lnSpc>
              <a:buFont typeface="Arial" panose="020B0604020202020204" pitchFamily="34" charset="0"/>
              <a:buChar char="•"/>
            </a:pPr>
            <a:r>
              <a:rPr lang="en-US" dirty="0"/>
              <a:t>1.2 kHz message rate </a:t>
            </a:r>
            <a:r>
              <a:rPr lang="en-US" i="1" dirty="0"/>
              <a:t>to</a:t>
            </a:r>
            <a:r>
              <a:rPr lang="en-US" dirty="0"/>
              <a:t> broker</a:t>
            </a:r>
          </a:p>
          <a:p>
            <a:pPr marL="285750" indent="-285750">
              <a:lnSpc>
                <a:spcPct val="113000"/>
              </a:lnSpc>
              <a:buFont typeface="Arial" panose="020B0604020202020204" pitchFamily="34" charset="0"/>
              <a:buChar char="•"/>
            </a:pPr>
            <a:r>
              <a:rPr lang="en-US" dirty="0"/>
              <a:t>4.3 kHz message rate </a:t>
            </a:r>
            <a:r>
              <a:rPr lang="en-US" i="1" dirty="0"/>
              <a:t>from</a:t>
            </a:r>
            <a:r>
              <a:rPr lang="en-US" dirty="0"/>
              <a:t> broker</a:t>
            </a:r>
          </a:p>
          <a:p>
            <a:pPr>
              <a:lnSpc>
                <a:spcPct val="113000"/>
              </a:lnSpc>
            </a:pPr>
            <a:endParaRPr lang="en-US" dirty="0"/>
          </a:p>
          <a:p>
            <a:pPr algn="ctr">
              <a:lnSpc>
                <a:spcPct val="113000"/>
              </a:lnSpc>
            </a:pPr>
            <a:r>
              <a:rPr lang="en-US" dirty="0"/>
              <a:t>(13 such installations at </a:t>
            </a:r>
            <a:r>
              <a:rPr lang="en-US" dirty="0" err="1"/>
              <a:t>EuXFEL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311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96901"/>
          </a:xfrm>
        </p:spPr>
        <p:txBody>
          <a:bodyPr/>
          <a:lstStyle/>
          <a:p>
            <a:r>
              <a:rPr lang="en-US" dirty="0"/>
              <a:t>Original Karabo Broker Implementation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002" y="1848642"/>
            <a:ext cx="9233065" cy="4432399"/>
          </a:xfrm>
        </p:spPr>
        <p:txBody>
          <a:bodyPr/>
          <a:lstStyle/>
          <a:p>
            <a:r>
              <a:rPr lang="en-US" dirty="0"/>
              <a:t>Broker: Java Messaging System (JMS) – </a:t>
            </a:r>
            <a:r>
              <a:rPr lang="en-US" dirty="0" err="1"/>
              <a:t>OpenMQ</a:t>
            </a:r>
            <a:endParaRPr lang="en-US" dirty="0"/>
          </a:p>
          <a:p>
            <a:r>
              <a:rPr lang="en-US" dirty="0"/>
              <a:t>Client library: </a:t>
            </a:r>
            <a:r>
              <a:rPr lang="en-US" dirty="0" err="1"/>
              <a:t>OpenMQc</a:t>
            </a:r>
            <a:endParaRPr lang="en-US" dirty="0"/>
          </a:p>
          <a:p>
            <a:pPr lvl="1"/>
            <a:r>
              <a:rPr lang="en-US" dirty="0"/>
              <a:t>C/C++ library also directly called from pure Python API (MDL)</a:t>
            </a:r>
          </a:p>
          <a:p>
            <a:r>
              <a:rPr lang="en-US" dirty="0"/>
              <a:t>Each device subscribes once to a Karabo “topic”</a:t>
            </a:r>
            <a:br>
              <a:rPr lang="en-US" dirty="0"/>
            </a:br>
            <a:r>
              <a:rPr lang="en-US" dirty="0"/>
              <a:t>(e.g. for one of the </a:t>
            </a:r>
            <a:r>
              <a:rPr lang="en-US" dirty="0" err="1"/>
              <a:t>EuXFEL</a:t>
            </a:r>
            <a:r>
              <a:rPr lang="en-US" dirty="0"/>
              <a:t> instruments)</a:t>
            </a:r>
          </a:p>
          <a:p>
            <a:pPr lvl="1"/>
            <a:r>
              <a:rPr lang="en-US" dirty="0"/>
              <a:t>Broker filters messages according to target device ids in message header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message header carries target information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signal subscription not on the broker, but on Karabo device emitting the signal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DCEAB8-5BE9-4AA8-88DE-4AD1AB7711D5}"/>
              </a:ext>
            </a:extLst>
          </p:cNvPr>
          <p:cNvGrpSpPr>
            <a:grpSpLocks noChangeAspect="1"/>
          </p:cNvGrpSpPr>
          <p:nvPr/>
        </p:nvGrpSpPr>
        <p:grpSpPr>
          <a:xfrm>
            <a:off x="7421526" y="822785"/>
            <a:ext cx="4057123" cy="3301279"/>
            <a:chOff x="6979226" y="1724890"/>
            <a:chExt cx="4272595" cy="34766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E5C2AAE-FED5-46A4-A014-DDCD5F9AE052}"/>
                </a:ext>
              </a:extLst>
            </p:cNvPr>
            <p:cNvGrpSpPr/>
            <p:nvPr/>
          </p:nvGrpSpPr>
          <p:grpSpPr>
            <a:xfrm>
              <a:off x="6979226" y="1724890"/>
              <a:ext cx="4272595" cy="2773131"/>
              <a:chOff x="2088156" y="3806740"/>
              <a:chExt cx="4272595" cy="2773131"/>
            </a:xfrm>
          </p:grpSpPr>
          <p:sp>
            <p:nvSpPr>
              <p:cNvPr id="9" name="Can 23">
                <a:extLst>
                  <a:ext uri="{FF2B5EF4-FFF2-40B4-BE49-F238E27FC236}">
                    <a16:creationId xmlns:a16="http://schemas.microsoft.com/office/drawing/2014/main" id="{B7A0D201-B5D5-4958-9DA7-1F19A385CBA8}"/>
                  </a:ext>
                </a:extLst>
              </p:cNvPr>
              <p:cNvSpPr/>
              <p:nvPr/>
            </p:nvSpPr>
            <p:spPr bwMode="auto">
              <a:xfrm>
                <a:off x="3788821" y="4073777"/>
                <a:ext cx="273791" cy="1909720"/>
              </a:xfrm>
              <a:prstGeom prst="can">
                <a:avLst>
                  <a:gd name="adj" fmla="val 54120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10" name="Group 36">
                <a:extLst>
                  <a:ext uri="{FF2B5EF4-FFF2-40B4-BE49-F238E27FC236}">
                    <a16:creationId xmlns:a16="http://schemas.microsoft.com/office/drawing/2014/main" id="{37922203-3392-4A4B-A9C3-B6184B01E2AB}"/>
                  </a:ext>
                </a:extLst>
              </p:cNvPr>
              <p:cNvGrpSpPr/>
              <p:nvPr/>
            </p:nvGrpSpPr>
            <p:grpSpPr>
              <a:xfrm>
                <a:off x="2088156" y="4696864"/>
                <a:ext cx="1002196" cy="905091"/>
                <a:chOff x="1731696" y="2921225"/>
                <a:chExt cx="1002196" cy="905091"/>
              </a:xfrm>
            </p:grpSpPr>
            <p:sp>
              <p:nvSpPr>
                <p:cNvPr id="25" name="5-Point Star 42">
                  <a:extLst>
                    <a:ext uri="{FF2B5EF4-FFF2-40B4-BE49-F238E27FC236}">
                      <a16:creationId xmlns:a16="http://schemas.microsoft.com/office/drawing/2014/main" id="{E3A5732D-6057-4212-8BC8-027406CDEAD0}"/>
                    </a:ext>
                  </a:extLst>
                </p:cNvPr>
                <p:cNvSpPr/>
                <p:nvPr/>
              </p:nvSpPr>
              <p:spPr bwMode="auto">
                <a:xfrm>
                  <a:off x="1731696" y="2921225"/>
                  <a:ext cx="445062" cy="420786"/>
                </a:xfrm>
                <a:prstGeom prst="star5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270000" tIns="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85553A04-7026-41F3-B30B-43820DD49DF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09719" y="3002143"/>
                  <a:ext cx="824173" cy="824173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/>
                    <a:t>Device</a:t>
                  </a:r>
                  <a:r>
                    <a:rPr lang="en-US" sz="1200" dirty="0">
                      <a:ea typeface="ＭＳ Ｐゴシック" pitchFamily="112" charset="-128"/>
                    </a:rPr>
                    <a:t>1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066B4C8-7C7C-4F8F-B198-5EEC51C9F5A5}"/>
                  </a:ext>
                </a:extLst>
              </p:cNvPr>
              <p:cNvCxnSpPr>
                <a:stCxn id="26" idx="6"/>
              </p:cNvCxnSpPr>
              <p:nvPr/>
            </p:nvCxnSpPr>
            <p:spPr bwMode="auto">
              <a:xfrm>
                <a:off x="3090352" y="5189869"/>
                <a:ext cx="698469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2" name="Group 33">
                <a:extLst>
                  <a:ext uri="{FF2B5EF4-FFF2-40B4-BE49-F238E27FC236}">
                    <a16:creationId xmlns:a16="http://schemas.microsoft.com/office/drawing/2014/main" id="{E3FCAEE7-17EF-40B6-A0C7-74D8A4941EBE}"/>
                  </a:ext>
                </a:extLst>
              </p:cNvPr>
              <p:cNvGrpSpPr/>
              <p:nvPr/>
            </p:nvGrpSpPr>
            <p:grpSpPr>
              <a:xfrm>
                <a:off x="4393036" y="3806740"/>
                <a:ext cx="923842" cy="887559"/>
                <a:chOff x="4036576" y="2031101"/>
                <a:chExt cx="923842" cy="887559"/>
              </a:xfrm>
            </p:grpSpPr>
            <p:sp>
              <p:nvSpPr>
                <p:cNvPr id="23" name="Isosceles Triangle 22">
                  <a:extLst>
                    <a:ext uri="{FF2B5EF4-FFF2-40B4-BE49-F238E27FC236}">
                      <a16:creationId xmlns:a16="http://schemas.microsoft.com/office/drawing/2014/main" id="{7961167B-8453-466A-887A-5496E41F62E6}"/>
                    </a:ext>
                  </a:extLst>
                </p:cNvPr>
                <p:cNvSpPr/>
                <p:nvPr/>
              </p:nvSpPr>
              <p:spPr bwMode="auto">
                <a:xfrm>
                  <a:off x="4556788" y="2031101"/>
                  <a:ext cx="403630" cy="347957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270000" tIns="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8AD0EE6C-1743-4161-A7AE-FAB3E891FFC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36576" y="2094487"/>
                  <a:ext cx="824173" cy="824173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/>
                    <a:t>Device2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13" name="Group 34">
                <a:extLst>
                  <a:ext uri="{FF2B5EF4-FFF2-40B4-BE49-F238E27FC236}">
                    <a16:creationId xmlns:a16="http://schemas.microsoft.com/office/drawing/2014/main" id="{333037D6-04E0-425F-8008-1D6FC6562560}"/>
                  </a:ext>
                </a:extLst>
              </p:cNvPr>
              <p:cNvGrpSpPr/>
              <p:nvPr/>
            </p:nvGrpSpPr>
            <p:grpSpPr>
              <a:xfrm>
                <a:off x="5459835" y="4454103"/>
                <a:ext cx="900916" cy="870025"/>
                <a:chOff x="5103375" y="2678464"/>
                <a:chExt cx="900916" cy="870025"/>
              </a:xfrm>
            </p:grpSpPr>
            <p:sp>
              <p:nvSpPr>
                <p:cNvPr id="21" name="Rounded Rectangle 38">
                  <a:extLst>
                    <a:ext uri="{FF2B5EF4-FFF2-40B4-BE49-F238E27FC236}">
                      <a16:creationId xmlns:a16="http://schemas.microsoft.com/office/drawing/2014/main" id="{6F75DF97-D99C-4C02-A027-93D3BE9A04FE}"/>
                    </a:ext>
                  </a:extLst>
                </p:cNvPr>
                <p:cNvSpPr/>
                <p:nvPr/>
              </p:nvSpPr>
              <p:spPr bwMode="auto">
                <a:xfrm>
                  <a:off x="5664425" y="2678464"/>
                  <a:ext cx="339866" cy="339866"/>
                </a:xfrm>
                <a:prstGeom prst="roundRect">
                  <a:avLst/>
                </a:prstGeom>
                <a:solidFill>
                  <a:srgbClr val="92D050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270000" tIns="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6BD907C-9EBE-4798-9DAB-941F8B51568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03375" y="2724316"/>
                  <a:ext cx="824173" cy="824173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/>
                    <a:t>Device</a:t>
                  </a:r>
                  <a:r>
                    <a:rPr lang="en-US" sz="1200" dirty="0">
                      <a:ea typeface="ＭＳ Ｐゴシック" pitchFamily="112" charset="-128"/>
                    </a:rPr>
                    <a:t>3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14" name="Group 35">
                <a:extLst>
                  <a:ext uri="{FF2B5EF4-FFF2-40B4-BE49-F238E27FC236}">
                    <a16:creationId xmlns:a16="http://schemas.microsoft.com/office/drawing/2014/main" id="{EF60B167-F3BB-4E0D-90C8-768E3AA74C9A}"/>
                  </a:ext>
                </a:extLst>
              </p:cNvPr>
              <p:cNvGrpSpPr/>
              <p:nvPr/>
            </p:nvGrpSpPr>
            <p:grpSpPr>
              <a:xfrm>
                <a:off x="4794940" y="5332086"/>
                <a:ext cx="934631" cy="824173"/>
                <a:chOff x="4438480" y="3556447"/>
                <a:chExt cx="934631" cy="824173"/>
              </a:xfrm>
            </p:grpSpPr>
            <p:sp>
              <p:nvSpPr>
                <p:cNvPr id="19" name="Octagon 18">
                  <a:extLst>
                    <a:ext uri="{FF2B5EF4-FFF2-40B4-BE49-F238E27FC236}">
                      <a16:creationId xmlns:a16="http://schemas.microsoft.com/office/drawing/2014/main" id="{70E77FAC-5A63-4093-8F82-DC10E27D5374}"/>
                    </a:ext>
                  </a:extLst>
                </p:cNvPr>
                <p:cNvSpPr/>
                <p:nvPr/>
              </p:nvSpPr>
              <p:spPr bwMode="auto">
                <a:xfrm>
                  <a:off x="5017061" y="3948914"/>
                  <a:ext cx="356050" cy="356050"/>
                </a:xfrm>
                <a:prstGeom prst="octagon">
                  <a:avLst/>
                </a:prstGeom>
                <a:solidFill>
                  <a:srgbClr val="FF3737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270000" tIns="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0D8CE2D6-E43A-4AE3-BAB6-D7D675A2A28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438480" y="3556447"/>
                  <a:ext cx="824173" cy="824173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/>
                    <a:t>Device4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87C2CB-9CD3-41E3-BEE8-F66353738AC8}"/>
                  </a:ext>
                </a:extLst>
              </p:cNvPr>
              <p:cNvSpPr txBox="1"/>
              <p:nvPr/>
            </p:nvSpPr>
            <p:spPr>
              <a:xfrm>
                <a:off x="3147087" y="4778377"/>
                <a:ext cx="5549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100" i="1" dirty="0"/>
                  <a:t>Emit</a:t>
                </a:r>
              </a:p>
              <a:p>
                <a:pPr algn="ctr">
                  <a:buNone/>
                </a:pPr>
                <a:r>
                  <a:rPr lang="en-US" sz="1100" i="1" dirty="0"/>
                  <a:t>signal</a:t>
                </a:r>
                <a:endParaRPr lang="de-DE" sz="1100" i="1" dirty="0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4F6A0D0-0037-4CF1-AD3C-F081CF0FE775}"/>
                  </a:ext>
                </a:extLst>
              </p:cNvPr>
              <p:cNvCxnSpPr/>
              <p:nvPr/>
            </p:nvCxnSpPr>
            <p:spPr bwMode="auto">
              <a:xfrm flipV="1">
                <a:off x="4069356" y="4421735"/>
                <a:ext cx="341214" cy="28591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C127A11-8C40-48FB-8E7A-821EAB02DB64}"/>
                  </a:ext>
                </a:extLst>
              </p:cNvPr>
              <p:cNvCxnSpPr>
                <a:cxnSpLocks/>
                <a:endCxn id="7" idx="1"/>
              </p:cNvCxnSpPr>
              <p:nvPr/>
            </p:nvCxnSpPr>
            <p:spPr bwMode="auto">
              <a:xfrm>
                <a:off x="4069356" y="5168899"/>
                <a:ext cx="607716" cy="141097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13DCF5-1512-4D90-81AB-4B64E35F71A7}"/>
                  </a:ext>
                </a:extLst>
              </p:cNvPr>
              <p:cNvSpPr txBox="1"/>
              <p:nvPr/>
            </p:nvSpPr>
            <p:spPr>
              <a:xfrm rot="19186631">
                <a:off x="4005921" y="4539329"/>
                <a:ext cx="54534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100" i="1" dirty="0"/>
                  <a:t>Notify</a:t>
                </a:r>
                <a:endParaRPr lang="de-DE" sz="1100" i="1" dirty="0"/>
              </a:p>
            </p:txBody>
          </p:sp>
        </p:grp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22E9762B-E3CA-4DF9-85E3-60B99A5DE0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80007" y="4341581"/>
              <a:ext cx="396024" cy="396000"/>
            </a:xfrm>
            <a:prstGeom prst="diamond">
              <a:avLst/>
            </a:prstGeom>
            <a:solidFill>
              <a:schemeClr val="accent5">
                <a:alpha val="63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 anchor="ctr" anchorCtr="0">
              <a:normAutofit fontScale="40000" lnSpcReduction="20000"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BB97E98-83CC-4469-BED7-271875862E6B}"/>
                </a:ext>
              </a:extLst>
            </p:cNvPr>
            <p:cNvSpPr/>
            <p:nvPr/>
          </p:nvSpPr>
          <p:spPr bwMode="auto">
            <a:xfrm>
              <a:off x="9447445" y="4377323"/>
              <a:ext cx="824173" cy="82417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/>
                <a:t>Device5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4EA9E1-5C85-4158-B3EC-B7F26C824FEC}"/>
                </a:ext>
              </a:extLst>
            </p:cNvPr>
            <p:cNvSpPr txBox="1"/>
            <p:nvPr/>
          </p:nvSpPr>
          <p:spPr>
            <a:xfrm rot="4012152">
              <a:off x="9043922" y="3531516"/>
              <a:ext cx="5453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i="1" dirty="0"/>
                <a:t>Notify</a:t>
              </a:r>
              <a:endParaRPr lang="de-DE" sz="11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8409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96901"/>
          </a:xfrm>
        </p:spPr>
        <p:txBody>
          <a:bodyPr/>
          <a:lstStyle/>
          <a:p>
            <a:r>
              <a:rPr lang="en-US" dirty="0"/>
              <a:t>Problems with JMS Broker and </a:t>
            </a:r>
            <a:r>
              <a:rPr lang="en-US" dirty="0" err="1"/>
              <a:t>OpenMQc</a:t>
            </a:r>
            <a:r>
              <a:rPr lang="en-US" dirty="0"/>
              <a:t> Library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015" y="1169581"/>
            <a:ext cx="5417353" cy="5151706"/>
          </a:xfrm>
        </p:spPr>
        <p:txBody>
          <a:bodyPr/>
          <a:lstStyle/>
          <a:p>
            <a:r>
              <a:rPr lang="en-US" dirty="0"/>
              <a:t>Global message backlog</a:t>
            </a:r>
          </a:p>
          <a:p>
            <a:pPr lvl="1"/>
            <a:r>
              <a:rPr lang="en-US" dirty="0"/>
              <a:t>Messages not consumed kept on broker</a:t>
            </a:r>
          </a:p>
          <a:p>
            <a:pPr lvl="2"/>
            <a:r>
              <a:rPr lang="en-US" dirty="0"/>
              <a:t>If max. reached, broker refuses messages:</a:t>
            </a:r>
          </a:p>
          <a:p>
            <a:pPr marL="989012" lvl="3" indent="0">
              <a:buNone/>
            </a:pPr>
            <a:r>
              <a:rPr lang="en-US" b="1" dirty="0">
                <a:solidFill>
                  <a:srgbClr val="FF0000"/>
                </a:solidFill>
              </a:rPr>
              <a:t>No communication anymore</a:t>
            </a:r>
            <a:r>
              <a:rPr lang="en-US" b="1" dirty="0"/>
              <a:t>!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Causes:</a:t>
            </a:r>
          </a:p>
          <a:p>
            <a:pPr lvl="2"/>
            <a:r>
              <a:rPr lang="en-US" dirty="0"/>
              <a:t>Badly behaving processes</a:t>
            </a:r>
          </a:p>
          <a:p>
            <a:pPr lvl="2"/>
            <a:r>
              <a:rPr lang="en-US" dirty="0"/>
              <a:t>Many receivers in one process</a:t>
            </a:r>
          </a:p>
          <a:p>
            <a:r>
              <a:rPr lang="en-US" dirty="0"/>
              <a:t>Message drop </a:t>
            </a:r>
          </a:p>
          <a:p>
            <a:pPr lvl="1"/>
            <a:r>
              <a:rPr lang="en-US" dirty="0"/>
              <a:t>Hacked into the code as last rescue</a:t>
            </a:r>
          </a:p>
          <a:p>
            <a:pPr lvl="1"/>
            <a:r>
              <a:rPr lang="en-US" dirty="0"/>
              <a:t>Triggered memory leak in </a:t>
            </a:r>
            <a:r>
              <a:rPr lang="en-US" dirty="0" err="1"/>
              <a:t>OpenMQc</a:t>
            </a:r>
            <a:r>
              <a:rPr lang="en-US" dirty="0"/>
              <a:t> </a:t>
            </a:r>
          </a:p>
          <a:p>
            <a:r>
              <a:rPr lang="en-US" dirty="0" err="1"/>
              <a:t>OpenMQc</a:t>
            </a:r>
            <a:r>
              <a:rPr lang="en-US" dirty="0"/>
              <a:t> library not maintained</a:t>
            </a:r>
          </a:p>
          <a:p>
            <a:pPr lvl="1"/>
            <a:r>
              <a:rPr lang="en-US" dirty="0"/>
              <a:t>Memory leak problem fixed only four years after we reported in 2015</a:t>
            </a:r>
          </a:p>
          <a:p>
            <a:pPr lvl="1"/>
            <a:endParaRPr lang="en-US" dirty="0"/>
          </a:p>
        </p:txBody>
      </p:sp>
      <p:pic>
        <p:nvPicPr>
          <p:cNvPr id="27" name="Picture 2" descr="http://www.desy.de/~flucke/xfel/cas/broker_unacknowledged_at1_4_10_1Hz.png">
            <a:extLst>
              <a:ext uri="{FF2B5EF4-FFF2-40B4-BE49-F238E27FC236}">
                <a16:creationId xmlns:a16="http://schemas.microsoft.com/office/drawing/2014/main" id="{33B51EC8-AF83-4146-8A2F-279501020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453" y="1169582"/>
            <a:ext cx="5552572" cy="308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Down Arrow 5">
            <a:extLst>
              <a:ext uri="{FF2B5EF4-FFF2-40B4-BE49-F238E27FC236}">
                <a16:creationId xmlns:a16="http://schemas.microsoft.com/office/drawing/2014/main" id="{F02D3311-2784-4594-97FB-B4DB2F385293}"/>
              </a:ext>
            </a:extLst>
          </p:cNvPr>
          <p:cNvSpPr/>
          <p:nvPr/>
        </p:nvSpPr>
        <p:spPr bwMode="auto">
          <a:xfrm>
            <a:off x="7595212" y="2559563"/>
            <a:ext cx="135467" cy="482600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3BE598-008F-4299-AADB-5209C86FE3B5}"/>
              </a:ext>
            </a:extLst>
          </p:cNvPr>
          <p:cNvSpPr txBox="1"/>
          <p:nvPr/>
        </p:nvSpPr>
        <p:spPr>
          <a:xfrm>
            <a:off x="7332743" y="2159459"/>
            <a:ext cx="712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>
                <a:solidFill>
                  <a:schemeClr val="accent3"/>
                </a:solidFill>
              </a:rPr>
              <a:t>4 Hz</a:t>
            </a:r>
            <a:endParaRPr lang="de-DE" sz="2000" dirty="0">
              <a:solidFill>
                <a:schemeClr val="accent3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BF0A2C-3E33-4029-B515-BDC97B13BEF8}"/>
              </a:ext>
            </a:extLst>
          </p:cNvPr>
          <p:cNvSpPr txBox="1"/>
          <p:nvPr/>
        </p:nvSpPr>
        <p:spPr>
          <a:xfrm>
            <a:off x="8297975" y="2159453"/>
            <a:ext cx="85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>
                <a:solidFill>
                  <a:schemeClr val="accent3"/>
                </a:solidFill>
              </a:rPr>
              <a:t>10 Hz</a:t>
            </a:r>
            <a:endParaRPr lang="de-DE" sz="2000" dirty="0">
              <a:solidFill>
                <a:schemeClr val="accent3"/>
              </a:solidFill>
            </a:endParaRPr>
          </a:p>
        </p:txBody>
      </p:sp>
      <p:sp>
        <p:nvSpPr>
          <p:cNvPr id="31" name="Down Arrow 9">
            <a:extLst>
              <a:ext uri="{FF2B5EF4-FFF2-40B4-BE49-F238E27FC236}">
                <a16:creationId xmlns:a16="http://schemas.microsoft.com/office/drawing/2014/main" id="{B0395572-9C43-4FC8-95CC-7C1A1539D0BE}"/>
              </a:ext>
            </a:extLst>
          </p:cNvPr>
          <p:cNvSpPr/>
          <p:nvPr/>
        </p:nvSpPr>
        <p:spPr bwMode="auto">
          <a:xfrm>
            <a:off x="8708406" y="2559569"/>
            <a:ext cx="135467" cy="482600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2" name="Down Arrow 10">
            <a:extLst>
              <a:ext uri="{FF2B5EF4-FFF2-40B4-BE49-F238E27FC236}">
                <a16:creationId xmlns:a16="http://schemas.microsoft.com/office/drawing/2014/main" id="{E86DB80C-BFCE-4BB5-AD19-3E4B7FA9F632}"/>
              </a:ext>
            </a:extLst>
          </p:cNvPr>
          <p:cNvSpPr/>
          <p:nvPr/>
        </p:nvSpPr>
        <p:spPr bwMode="auto">
          <a:xfrm rot="10800000">
            <a:off x="10020785" y="1789066"/>
            <a:ext cx="135467" cy="482600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6F743A-5AD3-4EFB-9441-13B4A4EA7E84}"/>
              </a:ext>
            </a:extLst>
          </p:cNvPr>
          <p:cNvSpPr txBox="1"/>
          <p:nvPr/>
        </p:nvSpPr>
        <p:spPr>
          <a:xfrm>
            <a:off x="9686557" y="2311853"/>
            <a:ext cx="712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>
                <a:solidFill>
                  <a:schemeClr val="accent3"/>
                </a:solidFill>
              </a:rPr>
              <a:t>1 Hz</a:t>
            </a:r>
            <a:endParaRPr lang="de-DE" sz="2000" dirty="0">
              <a:solidFill>
                <a:schemeClr val="accent3"/>
              </a:solidFill>
            </a:endParaRPr>
          </a:p>
        </p:txBody>
      </p:sp>
      <p:sp>
        <p:nvSpPr>
          <p:cNvPr id="34" name="Textfeld 14">
            <a:extLst>
              <a:ext uri="{FF2B5EF4-FFF2-40B4-BE49-F238E27FC236}">
                <a16:creationId xmlns:a16="http://schemas.microsoft.com/office/drawing/2014/main" id="{4A819444-FE12-498F-B5BE-2582BF1CEFDA}"/>
              </a:ext>
            </a:extLst>
          </p:cNvPr>
          <p:cNvSpPr txBox="1"/>
          <p:nvPr/>
        </p:nvSpPr>
        <p:spPr>
          <a:xfrm>
            <a:off x="7521942" y="1161222"/>
            <a:ext cx="466800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90000"/>
              <a:buNone/>
            </a:pPr>
            <a:r>
              <a:rPr lang="en-GB" sz="2400" dirty="0">
                <a:solidFill>
                  <a:schemeClr val="accent3"/>
                </a:solidFill>
              </a:rPr>
              <a:t>Rates: all 370 receivers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DEC811B-AE66-4910-9564-2F937DD4508E}"/>
              </a:ext>
            </a:extLst>
          </p:cNvPr>
          <p:cNvCxnSpPr>
            <a:cxnSpLocks/>
          </p:cNvCxnSpPr>
          <p:nvPr/>
        </p:nvCxnSpPr>
        <p:spPr>
          <a:xfrm flipV="1">
            <a:off x="4754880" y="3108960"/>
            <a:ext cx="3873731" cy="108065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446417F-8E96-47BA-84C3-4B93FB72509E}"/>
              </a:ext>
            </a:extLst>
          </p:cNvPr>
          <p:cNvCxnSpPr>
            <a:cxnSpLocks/>
          </p:cNvCxnSpPr>
          <p:nvPr/>
        </p:nvCxnSpPr>
        <p:spPr>
          <a:xfrm flipV="1">
            <a:off x="2395610" y="3277473"/>
            <a:ext cx="5199602" cy="488943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982D19-9E96-4DED-BA2A-15D37AA72256}"/>
              </a:ext>
            </a:extLst>
          </p:cNvPr>
          <p:cNvSpPr txBox="1">
            <a:spLocks/>
          </p:cNvSpPr>
          <p:nvPr/>
        </p:nvSpPr>
        <p:spPr>
          <a:xfrm>
            <a:off x="5336120" y="6381735"/>
            <a:ext cx="5417353" cy="51517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4F3AD5F-3803-4154-B818-148E7CAF79F1}"/>
              </a:ext>
            </a:extLst>
          </p:cNvPr>
          <p:cNvSpPr txBox="1">
            <a:spLocks/>
          </p:cNvSpPr>
          <p:nvPr/>
        </p:nvSpPr>
        <p:spPr>
          <a:xfrm>
            <a:off x="6215593" y="4409529"/>
            <a:ext cx="5552572" cy="19117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/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 Problems worked around over years:</a:t>
            </a:r>
          </a:p>
          <a:p>
            <a:pPr lvl="1"/>
            <a:r>
              <a:rPr lang="en-GB" dirty="0"/>
              <a:t>Except backlog from badly behaving processes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Closely monitoring backlog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On-call staff hunting process to kill </a:t>
            </a:r>
          </a:p>
          <a:p>
            <a:pPr lvl="2"/>
            <a:r>
              <a:rPr lang="en-GB" dirty="0"/>
              <a:t>Failed very few times per year</a:t>
            </a:r>
          </a:p>
          <a:p>
            <a:pPr marL="989012" lvl="3" indent="0">
              <a:buNone/>
            </a:pPr>
            <a:r>
              <a:rPr lang="en-GB" dirty="0"/>
              <a:t>(potential loss of few hours of beamtime)</a:t>
            </a:r>
          </a:p>
        </p:txBody>
      </p:sp>
    </p:spTree>
    <p:extLst>
      <p:ext uri="{BB962C8B-B14F-4D97-AF65-F5344CB8AC3E}">
        <p14:creationId xmlns:p14="http://schemas.microsoft.com/office/powerpoint/2010/main" val="374441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424805"/>
          </a:xfrm>
        </p:spPr>
        <p:txBody>
          <a:bodyPr/>
          <a:lstStyle/>
          <a:p>
            <a:r>
              <a:rPr lang="en-GB" dirty="0"/>
              <a:t>Refactoring Strategy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1272210"/>
            <a:ext cx="10944224" cy="4641230"/>
          </a:xfrm>
        </p:spPr>
        <p:txBody>
          <a:bodyPr/>
          <a:lstStyle/>
          <a:p>
            <a:r>
              <a:rPr lang="en-GB" dirty="0"/>
              <a:t>Broker communication is critical: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GB" dirty="0">
                <a:sym typeface="Wingdings" panose="05000000000000000000" pitchFamily="2" charset="2"/>
              </a:rPr>
              <a:t>Need to be able to switch back to old broker at any time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en-GB" dirty="0">
                <a:sym typeface="Wingdings" panose="05000000000000000000" pitchFamily="2" charset="2"/>
              </a:rPr>
              <a:t>Allow switching back and forth by just changing the environment variable </a:t>
            </a:r>
            <a:r>
              <a:rPr lang="en-GB" b="1" dirty="0">
                <a:latin typeface="Liberation Mono" panose="02070409020205020404" pitchFamily="49" charset="0"/>
                <a:cs typeface="Liberation Mono" panose="02070409020205020404" pitchFamily="49" charset="0"/>
                <a:sym typeface="Wingdings" panose="05000000000000000000" pitchFamily="2" charset="2"/>
              </a:rPr>
              <a:t>$KARABO_BROKER</a:t>
            </a:r>
            <a:endParaRPr lang="en-GB" b="1" dirty="0">
              <a:latin typeface="Liberation Mono" panose="02070409020205020404" pitchFamily="49" charset="0"/>
              <a:cs typeface="Liberation Mono" panose="02070409020205020404" pitchFamily="49" charset="0"/>
            </a:endParaRPr>
          </a:p>
          <a:p>
            <a:r>
              <a:rPr lang="en-GB" dirty="0"/>
              <a:t>Introduce abstract base class for broker communication (both APIs: C++ and MDL)</a:t>
            </a:r>
          </a:p>
          <a:p>
            <a:pPr lvl="1"/>
            <a:r>
              <a:rPr lang="en-GB" dirty="0"/>
              <a:t>Concrete class for each broker protocol supported</a:t>
            </a:r>
          </a:p>
          <a:p>
            <a:pPr lvl="1"/>
            <a:r>
              <a:rPr lang="en-GB" dirty="0"/>
              <a:t>Dynamically choose concrete class according to protocol part of broker address</a:t>
            </a:r>
          </a:p>
          <a:p>
            <a:pPr lvl="2"/>
            <a:r>
              <a:rPr lang="en-GB" dirty="0"/>
              <a:t>tcp://somehost:7777 - </a:t>
            </a:r>
            <a:r>
              <a:rPr lang="en-GB" dirty="0" err="1"/>
              <a:t>tcp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 </a:t>
            </a:r>
            <a:r>
              <a:rPr lang="en-GB" dirty="0" err="1">
                <a:latin typeface="Liberation Mono" panose="02070409020205020404" pitchFamily="49" charset="0"/>
                <a:cs typeface="Liberation Mono" panose="02070409020205020404" pitchFamily="49" charset="0"/>
                <a:sym typeface="Wingdings" panose="05000000000000000000" pitchFamily="2" charset="2"/>
              </a:rPr>
              <a:t>JmsBroker</a:t>
            </a:r>
            <a:endParaRPr lang="en-GB" dirty="0">
              <a:latin typeface="Liberation Mono" panose="02070409020205020404" pitchFamily="49" charset="0"/>
              <a:cs typeface="Liberation Mono" panose="02070409020205020404" pitchFamily="49" charset="0"/>
              <a:sym typeface="Wingdings" panose="05000000000000000000" pitchFamily="2" charset="2"/>
            </a:endParaRPr>
          </a:p>
          <a:p>
            <a:pPr lvl="2"/>
            <a:r>
              <a:rPr lang="en-GB" dirty="0">
                <a:sym typeface="Wingdings" panose="05000000000000000000" pitchFamily="2" charset="2"/>
              </a:rPr>
              <a:t>amqp://anotherhost:5672 – </a:t>
            </a:r>
            <a:r>
              <a:rPr lang="en-GB" dirty="0" err="1">
                <a:sym typeface="Wingdings" panose="05000000000000000000" pitchFamily="2" charset="2"/>
              </a:rPr>
              <a:t>amqp</a:t>
            </a:r>
            <a:r>
              <a:rPr lang="en-GB" dirty="0">
                <a:sym typeface="Wingdings" panose="05000000000000000000" pitchFamily="2" charset="2"/>
              </a:rPr>
              <a:t>  </a:t>
            </a:r>
            <a:r>
              <a:rPr lang="en-GB" dirty="0" err="1">
                <a:latin typeface="Liberation Mono" panose="02070409020205020404" pitchFamily="49" charset="0"/>
                <a:cs typeface="Liberation Mono" panose="02070409020205020404" pitchFamily="49" charset="0"/>
                <a:sym typeface="Wingdings" panose="05000000000000000000" pitchFamily="2" charset="2"/>
              </a:rPr>
              <a:t>AmqpBroker</a:t>
            </a:r>
            <a:endParaRPr lang="en-GB" dirty="0">
              <a:latin typeface="Liberation Mono" panose="02070409020205020404" pitchFamily="49" charset="0"/>
              <a:cs typeface="Liberation Mono" panose="02070409020205020404" pitchFamily="49" charset="0"/>
              <a:sym typeface="Wingdings" panose="05000000000000000000" pitchFamily="2" charset="2"/>
            </a:endParaRPr>
          </a:p>
          <a:p>
            <a:pPr lvl="2"/>
            <a:r>
              <a:rPr lang="en-GB" dirty="0">
                <a:sym typeface="Wingdings" panose="05000000000000000000" pitchFamily="2" charset="2"/>
              </a:rPr>
              <a:t>…</a:t>
            </a:r>
          </a:p>
          <a:p>
            <a:r>
              <a:rPr lang="en-GB" dirty="0">
                <a:sym typeface="Wingdings" panose="05000000000000000000" pitchFamily="2" charset="2"/>
              </a:rPr>
              <a:t>Long timeline of project: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No long lived feature branch in git (fear of divergence)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But merge smaller changes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always keeping JMS communication intact</a:t>
            </a:r>
          </a:p>
        </p:txBody>
      </p:sp>
    </p:spTree>
    <p:extLst>
      <p:ext uri="{BB962C8B-B14F-4D97-AF65-F5344CB8AC3E}">
        <p14:creationId xmlns:p14="http://schemas.microsoft.com/office/powerpoint/2010/main" val="2223647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uropean_XFEL_Template_Presentation_16x9 (1)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European_XFEL_Template_Presentation_16x9 (1)</Template>
  <TotalTime>0</TotalTime>
  <Words>1500</Words>
  <Application>Microsoft Office PowerPoint</Application>
  <PresentationFormat>Widescreen</PresentationFormat>
  <Paragraphs>264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Liberation Mono</vt:lpstr>
      <vt:lpstr>Wingdings</vt:lpstr>
      <vt:lpstr>European_XFEL_Template_Presentation_16x9 (1)</vt:lpstr>
      <vt:lpstr>Karabo goes AMQP: Replacement of the Core Communication Broker</vt:lpstr>
      <vt:lpstr>Outline</vt:lpstr>
      <vt:lpstr>Karabo: Device Based Communication via a Message Broker  </vt:lpstr>
      <vt:lpstr>Karabo Communication Patterns</vt:lpstr>
      <vt:lpstr>Karabo Communication Patterns (ctd.)</vt:lpstr>
      <vt:lpstr>Karabo APIs</vt:lpstr>
      <vt:lpstr>Original Karabo Broker Implementation</vt:lpstr>
      <vt:lpstr>Problems with JMS Broker and OpenMQc Library</vt:lpstr>
      <vt:lpstr>Refactoring Strategy I</vt:lpstr>
      <vt:lpstr>Refactoring Strategy II</vt:lpstr>
      <vt:lpstr>Timeline of Refactoring</vt:lpstr>
      <vt:lpstr>Timeline of Refactoring (ctd.)</vt:lpstr>
      <vt:lpstr>Timeline of Deployment</vt:lpstr>
      <vt:lpstr>Issues and Actions after Full AMQP Deployment</vt:lpstr>
      <vt:lpstr>Issues and Actions after Full AMQP Deployment (ctd.)</vt:lpstr>
      <vt:lpstr>Performance Reached </vt:lpstr>
      <vt:lpstr>Summary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Flucke, Gero</dc:creator>
  <cp:lastModifiedBy>Flucke, Gero</cp:lastModifiedBy>
  <cp:revision>152</cp:revision>
  <dcterms:created xsi:type="dcterms:W3CDTF">2017-06-25T19:54:58Z</dcterms:created>
  <dcterms:modified xsi:type="dcterms:W3CDTF">2024-09-24T20:51:08Z</dcterms:modified>
</cp:coreProperties>
</file>