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 showSpecialPlsOnTitleSld="0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thank you for this opportunity to talk about many of the </a:t>
            </a:r>
            <a:r>
              <a:rPr lang="en-US"/>
              <a:t>efforts</a:t>
            </a:r>
            <a:r>
              <a:rPr lang="en-US"/>
              <a:t> that the Compute Group is working on. Many of these efforts deal with handling data, moving data, and </a:t>
            </a:r>
            <a:r>
              <a:rPr lang="en-US"/>
              <a:t>processing</a:t>
            </a:r>
            <a:r>
              <a:rPr lang="en-US"/>
              <a:t> data.</a:t>
            </a:r>
            <a:endParaRPr/>
          </a:p>
        </p:txBody>
      </p:sp>
      <p:sp>
        <p:nvSpPr>
          <p:cNvPr id="194" name="Google Shape;194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02f792220a_0_58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02f792220a_0_5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Tomography reconstruction, a stack of frames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UI tool to add class labels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Label a few frames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Train on the entire dataset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c8fe378793_2_8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c8fe378793_2_8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g2c8fe378793_2_8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3042efd579b_0_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7" name="Google Shape;347;g3042efd579b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Tomography reconstruction, a stack of frames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UI tool to add class labels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Label a few frames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Train on the entire dataset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302f792220a_0_56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0" name="Google Shape;360;g302f792220a_0_56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1" name="Google Shape;361;g302f792220a_0_56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302f792220a_0_44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" name="Google Shape;371;g302f792220a_0_44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302f792220a_0_44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c8fe378793_2_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2c8fe378793_2_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g2c8fe378793_2_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3042efd579b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3042efd579b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9" name="Google Shape;389;g3042efd579b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2c2c957f63f_3_274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6" name="Google Shape;396;g2c2c957f63f_3_274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7" name="Google Shape;397;g2c2c957f63f_3_274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2c2c957f63f_3_156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5" name="Google Shape;205;g2c2c957f63f_3_156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g2c2c957f63f_3_156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2c2c957f63f_3_158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2c2c957f63f_3_15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302f792220a_0_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302f792220a_0_1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302f792220a_0_1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302f792220a_0_8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" name="Google Shape;246;g302f792220a_0_8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g302f792220a_0_8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02f792220a_0_9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302f792220a_0_9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302f792220a_0_9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02f792220a_0_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02f792220a_0_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g302f792220a_0_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302f792220a_0_45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Google Shape;274;g302f792220a_0_45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g302f792220a_0_45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26ce4e0e8df_0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26ce4e0e8df_0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26ce4e0e8df_0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1.png"/><Relationship Id="rId4" Type="http://schemas.openxmlformats.org/officeDocument/2006/relationships/image" Target="../media/image5.png"/><Relationship Id="rId5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png"/><Relationship Id="rId3" Type="http://schemas.openxmlformats.org/officeDocument/2006/relationships/image" Target="../media/image2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Relationship Id="rId3" Type="http://schemas.openxmlformats.org/officeDocument/2006/relationships/image" Target="../media/image6.png"/><Relationship Id="rId4" Type="http://schemas.openxmlformats.org/officeDocument/2006/relationships/image" Target="../media/image2.png"/><Relationship Id="rId5" Type="http://schemas.openxmlformats.org/officeDocument/2006/relationships/image" Target="../media/image7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/>
          <p:nvPr>
            <p:ph type="ctrTitle"/>
          </p:nvPr>
        </p:nvSpPr>
        <p:spPr>
          <a:xfrm>
            <a:off x="4195543" y="630892"/>
            <a:ext cx="72324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  <a:defRPr b="1" sz="40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" type="body"/>
          </p:nvPr>
        </p:nvSpPr>
        <p:spPr>
          <a:xfrm>
            <a:off x="8826453" y="2482831"/>
            <a:ext cx="2601568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  <a:defRPr b="1" sz="2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2" type="body"/>
          </p:nvPr>
        </p:nvSpPr>
        <p:spPr>
          <a:xfrm>
            <a:off x="10290758" y="2936201"/>
            <a:ext cx="1137263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b="0" sz="22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3" type="body"/>
          </p:nvPr>
        </p:nvSpPr>
        <p:spPr>
          <a:xfrm>
            <a:off x="8417386" y="3295496"/>
            <a:ext cx="3010635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  <a:defRPr b="0" sz="22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4" type="body"/>
          </p:nvPr>
        </p:nvSpPr>
        <p:spPr>
          <a:xfrm>
            <a:off x="10802337" y="3849540"/>
            <a:ext cx="625684" cy="3693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0" sz="1800">
                <a:solidFill>
                  <a:schemeClr val="lt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 b="-21357" l="0" r="7544" t="-1"/>
          <a:stretch/>
        </p:blipFill>
        <p:spPr>
          <a:xfrm>
            <a:off x="9935403" y="5927248"/>
            <a:ext cx="1723607" cy="7315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0000_2016_ALS_WHITE_SIgnature_RGB_ELCTRONIC copy.png" id="21" name="Google Shape;21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38897" y="5647848"/>
            <a:ext cx="1550504" cy="11887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6_BL_Alt_Stack_Tile-rev.png" id="22" name="Google Shape;2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37807" y="5670714"/>
            <a:ext cx="1831815" cy="100584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2"/>
                </a:solidFill>
              </a:defRPr>
            </a:lvl1pPr>
            <a:lvl2pPr lvl="1">
              <a:buNone/>
              <a:defRPr sz="1300">
                <a:solidFill>
                  <a:schemeClr val="lt2"/>
                </a:solidFill>
              </a:defRPr>
            </a:lvl2pPr>
            <a:lvl3pPr lvl="2">
              <a:buNone/>
              <a:defRPr sz="1300">
                <a:solidFill>
                  <a:schemeClr val="lt2"/>
                </a:solidFill>
              </a:defRPr>
            </a:lvl3pPr>
            <a:lvl4pPr lvl="3">
              <a:buNone/>
              <a:defRPr sz="1300">
                <a:solidFill>
                  <a:schemeClr val="lt2"/>
                </a:solidFill>
              </a:defRPr>
            </a:lvl4pPr>
            <a:lvl5pPr lvl="4">
              <a:buNone/>
              <a:defRPr sz="1300">
                <a:solidFill>
                  <a:schemeClr val="lt2"/>
                </a:solidFill>
              </a:defRPr>
            </a:lvl5pPr>
            <a:lvl6pPr lvl="5">
              <a:buNone/>
              <a:defRPr sz="1300">
                <a:solidFill>
                  <a:schemeClr val="lt2"/>
                </a:solidFill>
              </a:defRPr>
            </a:lvl6pPr>
            <a:lvl7pPr lvl="6">
              <a:buNone/>
              <a:defRPr sz="1300">
                <a:solidFill>
                  <a:schemeClr val="lt2"/>
                </a:solidFill>
              </a:defRPr>
            </a:lvl7pPr>
            <a:lvl8pPr lvl="7">
              <a:buNone/>
              <a:defRPr sz="1300">
                <a:solidFill>
                  <a:schemeClr val="lt2"/>
                </a:solidFill>
              </a:defRPr>
            </a:lvl8pPr>
            <a:lvl9pPr lvl="8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- No Logo Watermark">
  <p:cSld name="Comparison - No Logo Watermark">
    <p:bg>
      <p:bgPr>
        <a:solidFill>
          <a:schemeClr val="l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/>
          <p:nvPr>
            <p:ph idx="1" type="body"/>
          </p:nvPr>
        </p:nvSpPr>
        <p:spPr>
          <a:xfrm>
            <a:off x="499274" y="1545336"/>
            <a:ext cx="5498301" cy="61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09" name="Google Shape;109;p11"/>
          <p:cNvSpPr txBox="1"/>
          <p:nvPr>
            <p:ph idx="2" type="body"/>
          </p:nvPr>
        </p:nvSpPr>
        <p:spPr>
          <a:xfrm>
            <a:off x="499274" y="2232660"/>
            <a:ext cx="5498301" cy="395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0" name="Google Shape;110;p11"/>
          <p:cNvSpPr txBox="1"/>
          <p:nvPr>
            <p:ph idx="3" type="body"/>
          </p:nvPr>
        </p:nvSpPr>
        <p:spPr>
          <a:xfrm>
            <a:off x="6172200" y="1545336"/>
            <a:ext cx="5524266" cy="61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11" name="Google Shape;111;p11"/>
          <p:cNvSpPr txBox="1"/>
          <p:nvPr>
            <p:ph idx="4" type="body"/>
          </p:nvPr>
        </p:nvSpPr>
        <p:spPr>
          <a:xfrm>
            <a:off x="6172200" y="2232660"/>
            <a:ext cx="5524266" cy="395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2" name="Google Shape;112;p11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3" name="Google Shape;113;p11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4" name="Google Shape;114;p11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15" name="Google Shape;115;p11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16" name="Google Shape;116;p11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17" name="Google Shape;117;p11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18" name="Google Shape;118;p11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19" name="Google Shape;119;p11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20" name="Google Shape;120;p1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21" name="Google Shape;121;p1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700" y="6468600"/>
            <a:ext cx="445225" cy="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2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2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5" name="Google Shape;125;p12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26" name="Google Shape;126;p12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27" name="Google Shape;127;p12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28" name="Google Shape;128;p12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29" name="Google Shape;129;p12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30" name="Google Shape;130;p12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31" name="Google Shape;131;p1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2" name="Google Shape;13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8700" y="6468600"/>
            <a:ext cx="445225" cy="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- No Logo Watermark">
  <p:cSld name="Title Only - No Logo Watermark"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3"/>
          <p:cNvSpPr txBox="1"/>
          <p:nvPr>
            <p:ph type="title"/>
          </p:nvPr>
        </p:nvSpPr>
        <p:spPr>
          <a:xfrm>
            <a:off x="499274" y="245807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p13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13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37" name="Google Shape;137;p13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38" name="Google Shape;138;p13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39" name="Google Shape;139;p13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40" name="Google Shape;140;p13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41" name="Google Shape;141;p13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42" name="Google Shape;142;p1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3" name="Google Shape;143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700" y="6468600"/>
            <a:ext cx="445225" cy="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">
  <p:cSld name="No 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4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6" name="Google Shape;146;p14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47" name="Google Shape;147;p14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48" name="Google Shape;148;p14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49" name="Google Shape;149;p14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50" name="Google Shape;150;p14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51" name="Google Shape;151;p14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52" name="Google Shape;152;p14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o Title - No Logo Watermark">
  <p:cSld name="No Title - No Logo Watermark"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5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15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56" name="Google Shape;156;p15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57" name="Google Shape;157;p15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58" name="Google Shape;158;p15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59" name="Google Shape;159;p15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60" name="Google Shape;160;p15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61" name="Google Shape;161;p1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1">
  <p:cSld name="Title and Content"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6"/>
          <p:cNvSpPr txBox="1"/>
          <p:nvPr>
            <p:ph idx="1" type="body"/>
          </p:nvPr>
        </p:nvSpPr>
        <p:spPr>
          <a:xfrm>
            <a:off x="469917" y="866775"/>
            <a:ext cx="11214000" cy="525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0775" lIns="121525" spcFirstLastPara="1" rIns="121525" wrap="square" tIns="60775">
            <a:noAutofit/>
          </a:bodyPr>
          <a:lstStyle>
            <a:lvl1pPr indent="-381000" lvl="0" marL="457200" rtl="0" algn="l">
              <a:spcBef>
                <a:spcPts val="500"/>
              </a:spcBef>
              <a:spcAft>
                <a:spcPts val="0"/>
              </a:spcAft>
              <a:buClr>
                <a:srgbClr val="146737"/>
              </a:buClr>
              <a:buSzPts val="2400"/>
              <a:buChar char="•"/>
              <a:defRPr/>
            </a:lvl1pPr>
            <a:lvl2pPr indent="-381000" lvl="1" marL="914400" rtl="0" algn="l">
              <a:spcBef>
                <a:spcPts val="500"/>
              </a:spcBef>
              <a:spcAft>
                <a:spcPts val="0"/>
              </a:spcAft>
              <a:buClr>
                <a:srgbClr val="404040"/>
              </a:buClr>
              <a:buSzPts val="2400"/>
              <a:buChar char="–"/>
              <a:defRPr/>
            </a:lvl2pPr>
            <a:lvl3pPr indent="-381000" lvl="2" marL="1371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3pPr>
            <a:lvl4pPr indent="-381000" lvl="3" marL="18288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4pPr>
            <a:lvl5pPr indent="-381000" lvl="4" marL="22860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/>
            </a:lvl5pPr>
            <a:lvl6pPr indent="-381000" lvl="5" marL="27432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6pPr>
            <a:lvl7pPr indent="-381000" lvl="6" marL="32004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7pPr>
            <a:lvl8pPr indent="-381000" lvl="7" marL="36576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8pPr>
            <a:lvl9pPr indent="-381000" lvl="8" marL="4114800" rtl="0" algn="l"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/>
            </a:lvl9pPr>
          </a:lstStyle>
          <a:p/>
        </p:txBody>
      </p:sp>
      <p:sp>
        <p:nvSpPr>
          <p:cNvPr id="164" name="Google Shape;164;p16"/>
          <p:cNvSpPr txBox="1"/>
          <p:nvPr>
            <p:ph type="title"/>
          </p:nvPr>
        </p:nvSpPr>
        <p:spPr>
          <a:xfrm>
            <a:off x="508000" y="-228600"/>
            <a:ext cx="110745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775" lIns="121525" spcFirstLastPara="1" rIns="121525" wrap="square" tIns="6077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p16"/>
          <p:cNvSpPr txBox="1"/>
          <p:nvPr>
            <p:ph idx="11" type="ftr"/>
          </p:nvPr>
        </p:nvSpPr>
        <p:spPr>
          <a:xfrm>
            <a:off x="4267200" y="6356350"/>
            <a:ext cx="7010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60900" lIns="121800" spcFirstLastPara="1" rIns="121800" wrap="square" tIns="609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sz="2400">
                <a:solidFill>
                  <a:srgbClr val="14673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6" name="Google Shape;166;p16"/>
          <p:cNvSpPr txBox="1"/>
          <p:nvPr>
            <p:ph idx="12" type="sldNum"/>
          </p:nvPr>
        </p:nvSpPr>
        <p:spPr>
          <a:xfrm>
            <a:off x="11176000" y="6351588"/>
            <a:ext cx="609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0775" lIns="121525" spcFirstLastPara="1" rIns="121525" wrap="square" tIns="60775">
            <a:noAutofit/>
          </a:bodyPr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ctr">
              <a:spcBef>
                <a:spcPts val="0"/>
              </a:spcBef>
              <a:spcAft>
                <a:spcPts val="0"/>
              </a:spcAft>
              <a:buNone/>
              <a:defRPr sz="1600">
                <a:solidFill>
                  <a:srgbClr val="106636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7"/>
          <p:cNvSpPr txBox="1"/>
          <p:nvPr>
            <p:ph idx="12" type="sldNum"/>
          </p:nvPr>
        </p:nvSpPr>
        <p:spPr>
          <a:xfrm>
            <a:off x="10851411" y="6356349"/>
            <a:ext cx="7089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r">
              <a:spcBef>
                <a:spcPts val="0"/>
              </a:spcBef>
              <a:buNone/>
              <a:defRPr sz="1000">
                <a:solidFill>
                  <a:srgbClr val="888C8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9" name="Google Shape;169;p17"/>
          <p:cNvSpPr txBox="1"/>
          <p:nvPr/>
        </p:nvSpPr>
        <p:spPr>
          <a:xfrm>
            <a:off x="499875" y="6356363"/>
            <a:ext cx="7962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888C8F"/>
                </a:solidFill>
              </a:rPr>
              <a:t>Presentation Title | BERKELEY LAB</a:t>
            </a:r>
            <a:endParaRPr sz="1000">
              <a:solidFill>
                <a:srgbClr val="888C8F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8"/>
          <p:cNvSpPr txBox="1"/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p18"/>
          <p:cNvSpPr txBox="1"/>
          <p:nvPr>
            <p:ph idx="1" type="body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rtl="0">
              <a:spcBef>
                <a:spcPts val="1000"/>
              </a:spcBef>
              <a:spcAft>
                <a:spcPts val="0"/>
              </a:spcAft>
              <a:buSzPts val="3600"/>
              <a:buChar char="•"/>
              <a:defRPr/>
            </a:lvl1pPr>
            <a:lvl2pPr indent="-431800" lvl="1" marL="914400" rtl="0">
              <a:spcBef>
                <a:spcPts val="5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500"/>
              </a:spcBef>
              <a:spcAft>
                <a:spcPts val="0"/>
              </a:spcAft>
              <a:buSzPts val="2800"/>
              <a:buChar char="–"/>
              <a:defRPr/>
            </a:lvl3pPr>
            <a:lvl4pPr indent="-381000" lvl="3" marL="1828800" rtl="0">
              <a:spcBef>
                <a:spcPts val="500"/>
              </a:spcBef>
              <a:spcAft>
                <a:spcPts val="0"/>
              </a:spcAft>
              <a:buSzPts val="2400"/>
              <a:buChar char="–"/>
              <a:defRPr/>
            </a:lvl4pPr>
            <a:lvl5pPr indent="-355600" lvl="4" marL="2286000" rtl="0">
              <a:spcBef>
                <a:spcPts val="500"/>
              </a:spcBef>
              <a:spcAft>
                <a:spcPts val="0"/>
              </a:spcAft>
              <a:buSzPts val="2000"/>
              <a:buChar char="–"/>
              <a:defRPr/>
            </a:lvl5pPr>
            <a:lvl6pPr indent="-342900" lvl="5" marL="27432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rtl="0"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73" name="Google Shape;173;p18"/>
          <p:cNvSpPr txBox="1"/>
          <p:nvPr>
            <p:ph idx="12" type="sldNum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 1">
  <p:cSld name="Text + Image_1"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9"/>
          <p:cNvSpPr txBox="1"/>
          <p:nvPr>
            <p:ph idx="1" type="body"/>
          </p:nvPr>
        </p:nvSpPr>
        <p:spPr>
          <a:xfrm>
            <a:off x="499274" y="1545336"/>
            <a:ext cx="5520600" cy="46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800"/>
              <a:buChar char="•"/>
              <a:defRPr>
                <a:solidFill>
                  <a:schemeClr val="lt2"/>
                </a:solidFill>
              </a:defRPr>
            </a:lvl1pPr>
            <a:lvl2pPr indent="-3810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2pPr>
            <a:lvl3pPr indent="-355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>
                <a:solidFill>
                  <a:schemeClr val="lt2"/>
                </a:solidFill>
              </a:defRPr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6" name="Google Shape;176;p19"/>
          <p:cNvSpPr/>
          <p:nvPr>
            <p:ph idx="2" type="pic"/>
          </p:nvPr>
        </p:nvSpPr>
        <p:spPr>
          <a:xfrm>
            <a:off x="6174858" y="1545335"/>
            <a:ext cx="55215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19"/>
          <p:cNvSpPr txBox="1"/>
          <p:nvPr>
            <p:ph idx="3" type="body"/>
          </p:nvPr>
        </p:nvSpPr>
        <p:spPr>
          <a:xfrm>
            <a:off x="6174859" y="5722938"/>
            <a:ext cx="5521500" cy="594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8" name="Google Shape;178;p19"/>
          <p:cNvSpPr txBox="1"/>
          <p:nvPr>
            <p:ph type="title"/>
          </p:nvPr>
        </p:nvSpPr>
        <p:spPr>
          <a:xfrm>
            <a:off x="499274" y="246888"/>
            <a:ext cx="1119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9" name="Google Shape;179;p19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rt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rt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rt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rt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rt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rt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rt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rt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rt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0" name="Google Shape;180;p19"/>
          <p:cNvSpPr txBox="1"/>
          <p:nvPr>
            <p:ph idx="11" type="ftr"/>
          </p:nvPr>
        </p:nvSpPr>
        <p:spPr>
          <a:xfrm>
            <a:off x="8501859" y="6426832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81" name="Google Shape;181;p19"/>
          <p:cNvCxnSpPr/>
          <p:nvPr/>
        </p:nvCxnSpPr>
        <p:spPr>
          <a:xfrm>
            <a:off x="11750839" y="6427436"/>
            <a:ext cx="0" cy="429900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82" name="Google Shape;182;p19"/>
          <p:cNvGrpSpPr/>
          <p:nvPr/>
        </p:nvGrpSpPr>
        <p:grpSpPr>
          <a:xfrm>
            <a:off x="213435" y="6427760"/>
            <a:ext cx="4180061" cy="429900"/>
            <a:chOff x="213435" y="6427760"/>
            <a:chExt cx="4180061" cy="429900"/>
          </a:xfrm>
        </p:grpSpPr>
        <p:grpSp>
          <p:nvGrpSpPr>
            <p:cNvPr id="183" name="Google Shape;183;p19"/>
            <p:cNvGrpSpPr/>
            <p:nvPr/>
          </p:nvGrpSpPr>
          <p:grpSpPr>
            <a:xfrm>
              <a:off x="1686339" y="6427760"/>
              <a:ext cx="2707157" cy="429900"/>
              <a:chOff x="1686339" y="6427760"/>
              <a:chExt cx="2707157" cy="429900"/>
            </a:xfrm>
          </p:grpSpPr>
          <p:cxnSp>
            <p:nvCxnSpPr>
              <p:cNvPr id="184" name="Google Shape;184;p19"/>
              <p:cNvCxnSpPr/>
              <p:nvPr/>
            </p:nvCxnSpPr>
            <p:spPr>
              <a:xfrm>
                <a:off x="1686339" y="6427760"/>
                <a:ext cx="0" cy="429900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85" name="Google Shape;185;p19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86" name="Google Shape;186;p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5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 type="titleOnly">
  <p:cSld name="TITLE_ONLY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 txBox="1"/>
          <p:nvPr>
            <p:ph type="title"/>
          </p:nvPr>
        </p:nvSpPr>
        <p:spPr>
          <a:xfrm>
            <a:off x="456375" y="0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20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0" name="Google Shape;190;p20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p20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/>
          <p:nvPr>
            <p:ph idx="1" type="body"/>
          </p:nvPr>
        </p:nvSpPr>
        <p:spPr>
          <a:xfrm>
            <a:off x="499274" y="1545336"/>
            <a:ext cx="11197192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3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8" name="Google Shape;28;p3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29" name="Google Shape;29;p3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30" name="Google Shape;30;p3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31" name="Google Shape;31;p3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32" name="Google Shape;32;p3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33" name="Google Shape;33;p3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34" name="Google Shape;3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35" name="Google Shape;35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8700" y="6468600"/>
            <a:ext cx="445225" cy="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 - No Logo Watermark">
  <p:cSld name="Title and Content - No Logo Watermark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4"/>
          <p:cNvSpPr txBox="1"/>
          <p:nvPr>
            <p:ph idx="1" type="body"/>
          </p:nvPr>
        </p:nvSpPr>
        <p:spPr>
          <a:xfrm>
            <a:off x="499274" y="1545336"/>
            <a:ext cx="11197192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" name="Google Shape;40;p4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41" name="Google Shape;41;p4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42" name="Google Shape;42;p4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43" name="Google Shape;43;p4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44" name="Google Shape;44;p4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45" name="Google Shape;45;p4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46" name="Google Shape;46;p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47" name="Google Shape;47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700" y="6468600"/>
            <a:ext cx="445225" cy="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 Header 1">
    <p:bg>
      <p:bgPr>
        <a:blipFill>
          <a:blip r:embed="rId2">
            <a:alphaModFix amt="70000"/>
          </a:blip>
          <a:stretch>
            <a:fillRect/>
          </a:stretch>
        </a:blip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/>
          <p:nvPr>
            <p:ph type="title"/>
          </p:nvPr>
        </p:nvSpPr>
        <p:spPr>
          <a:xfrm>
            <a:off x="935295" y="2213396"/>
            <a:ext cx="7294306" cy="167255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400"/>
              <a:buFont typeface="Calibri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50" name="Google Shape;50;p5"/>
          <p:cNvCxnSpPr/>
          <p:nvPr/>
        </p:nvCxnSpPr>
        <p:spPr>
          <a:xfrm flipH="1" rot="10800000">
            <a:off x="0" y="4038600"/>
            <a:ext cx="8229601" cy="19665"/>
          </a:xfrm>
          <a:prstGeom prst="straightConnector1">
            <a:avLst/>
          </a:prstGeom>
          <a:noFill/>
          <a:ln cap="flat" cmpd="sng" w="76200">
            <a:solidFill>
              <a:srgbClr val="BAE5FF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1" name="Google Shape;51;p5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2"/>
                </a:solidFill>
              </a:defRPr>
            </a:lvl1pPr>
            <a:lvl2pPr lvl="1">
              <a:buNone/>
              <a:defRPr sz="1300">
                <a:solidFill>
                  <a:schemeClr val="lt2"/>
                </a:solidFill>
              </a:defRPr>
            </a:lvl2pPr>
            <a:lvl3pPr lvl="2">
              <a:buNone/>
              <a:defRPr sz="1300">
                <a:solidFill>
                  <a:schemeClr val="lt2"/>
                </a:solidFill>
              </a:defRPr>
            </a:lvl3pPr>
            <a:lvl4pPr lvl="3">
              <a:buNone/>
              <a:defRPr sz="1300">
                <a:solidFill>
                  <a:schemeClr val="lt2"/>
                </a:solidFill>
              </a:defRPr>
            </a:lvl4pPr>
            <a:lvl5pPr lvl="4">
              <a:buNone/>
              <a:defRPr sz="1300">
                <a:solidFill>
                  <a:schemeClr val="lt2"/>
                </a:solidFill>
              </a:defRPr>
            </a:lvl5pPr>
            <a:lvl6pPr lvl="5">
              <a:buNone/>
              <a:defRPr sz="1300">
                <a:solidFill>
                  <a:schemeClr val="lt2"/>
                </a:solidFill>
              </a:defRPr>
            </a:lvl6pPr>
            <a:lvl7pPr lvl="6">
              <a:buNone/>
              <a:defRPr sz="1300">
                <a:solidFill>
                  <a:schemeClr val="lt2"/>
                </a:solidFill>
              </a:defRPr>
            </a:lvl7pPr>
            <a:lvl8pPr lvl="7">
              <a:buNone/>
              <a:defRPr sz="1300">
                <a:solidFill>
                  <a:schemeClr val="lt2"/>
                </a:solidFill>
              </a:defRPr>
            </a:lvl8pPr>
            <a:lvl9pPr lvl="8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bg>
      <p:bgPr>
        <a:blipFill>
          <a:blip r:embed="rId2">
            <a:alphaModFix amt="70000"/>
          </a:blip>
          <a:stretch>
            <a:fillRect/>
          </a:stretch>
        </a:blip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6"/>
          <p:cNvSpPr txBox="1"/>
          <p:nvPr>
            <p:ph idx="1" type="body"/>
          </p:nvPr>
        </p:nvSpPr>
        <p:spPr>
          <a:xfrm>
            <a:off x="499274" y="1545336"/>
            <a:ext cx="5498301" cy="61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499274" y="2232660"/>
            <a:ext cx="5498301" cy="395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6172200" y="1545336"/>
            <a:ext cx="5524266" cy="614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b="1" sz="3600">
                <a:solidFill>
                  <a:schemeClr val="dk2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6172200" y="2232660"/>
            <a:ext cx="5524266" cy="39570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6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9" name="Google Shape;59;p6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60" name="Google Shape;60;p6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1" name="Google Shape;61;p6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62" name="Google Shape;62;p6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63" name="Google Shape;63;p6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64" name="Google Shape;64;p6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5" name="Google Shape;65;p6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+ Image">
  <p:cSld name="Text + Image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7"/>
          <p:cNvSpPr txBox="1"/>
          <p:nvPr>
            <p:ph idx="1" type="body"/>
          </p:nvPr>
        </p:nvSpPr>
        <p:spPr>
          <a:xfrm>
            <a:off x="499274" y="1545336"/>
            <a:ext cx="552052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8" name="Google Shape;68;p7"/>
          <p:cNvSpPr/>
          <p:nvPr>
            <p:ph idx="2" type="pic"/>
          </p:nvPr>
        </p:nvSpPr>
        <p:spPr>
          <a:xfrm>
            <a:off x="6174858" y="1545335"/>
            <a:ext cx="5521608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–"/>
              <a:defRPr b="0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Google Shape;69;p7"/>
          <p:cNvSpPr txBox="1"/>
          <p:nvPr>
            <p:ph idx="3" type="body"/>
          </p:nvPr>
        </p:nvSpPr>
        <p:spPr>
          <a:xfrm>
            <a:off x="6174859" y="5722938"/>
            <a:ext cx="5521607" cy="59404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 b="1" sz="1800">
                <a:solidFill>
                  <a:schemeClr val="dk2"/>
                </a:solidFill>
              </a:defRPr>
            </a:lvl1pPr>
            <a:lvl2pPr indent="-3429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3pPr>
            <a:lvl4pPr indent="-3429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800"/>
              <a:buChar char="–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0" name="Google Shape;70;p7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1" name="Google Shape;71;p7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p7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73" name="Google Shape;73;p7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74" name="Google Shape;74;p7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75" name="Google Shape;75;p7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76" name="Google Shape;76;p7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77" name="Google Shape;77;p7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78" name="Google Shape;78;p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ompletely">
  <p:cSld name="Blank - completely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8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>
            <a:lvl1pPr lvl="0">
              <a:buNone/>
              <a:defRPr sz="1300">
                <a:solidFill>
                  <a:schemeClr val="lt2"/>
                </a:solidFill>
              </a:defRPr>
            </a:lvl1pPr>
            <a:lvl2pPr lvl="1">
              <a:buNone/>
              <a:defRPr sz="1300">
                <a:solidFill>
                  <a:schemeClr val="lt2"/>
                </a:solidFill>
              </a:defRPr>
            </a:lvl2pPr>
            <a:lvl3pPr lvl="2">
              <a:buNone/>
              <a:defRPr sz="1300">
                <a:solidFill>
                  <a:schemeClr val="lt2"/>
                </a:solidFill>
              </a:defRPr>
            </a:lvl3pPr>
            <a:lvl4pPr lvl="3">
              <a:buNone/>
              <a:defRPr sz="1300">
                <a:solidFill>
                  <a:schemeClr val="lt2"/>
                </a:solidFill>
              </a:defRPr>
            </a:lvl4pPr>
            <a:lvl5pPr lvl="4">
              <a:buNone/>
              <a:defRPr sz="1300">
                <a:solidFill>
                  <a:schemeClr val="lt2"/>
                </a:solidFill>
              </a:defRPr>
            </a:lvl5pPr>
            <a:lvl6pPr lvl="5">
              <a:buNone/>
              <a:defRPr sz="1300">
                <a:solidFill>
                  <a:schemeClr val="lt2"/>
                </a:solidFill>
              </a:defRPr>
            </a:lvl6pPr>
            <a:lvl7pPr lvl="6">
              <a:buNone/>
              <a:defRPr sz="1300">
                <a:solidFill>
                  <a:schemeClr val="lt2"/>
                </a:solidFill>
              </a:defRPr>
            </a:lvl7pPr>
            <a:lvl8pPr lvl="7">
              <a:buNone/>
              <a:defRPr sz="1300">
                <a:solidFill>
                  <a:schemeClr val="lt2"/>
                </a:solidFill>
              </a:defRPr>
            </a:lvl8pPr>
            <a:lvl9pPr lvl="8">
              <a:buNone/>
              <a:defRPr sz="13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-by-Side Content">
  <p:cSld name="Side-by-Side Content">
    <p:bg>
      <p:bgPr>
        <a:blipFill>
          <a:blip r:embed="rId2">
            <a:alphaModFix amt="70000"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9"/>
          <p:cNvSpPr txBox="1"/>
          <p:nvPr>
            <p:ph idx="1" type="body"/>
          </p:nvPr>
        </p:nvSpPr>
        <p:spPr>
          <a:xfrm>
            <a:off x="499274" y="1545336"/>
            <a:ext cx="552052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3" name="Google Shape;83;p9"/>
          <p:cNvSpPr txBox="1"/>
          <p:nvPr>
            <p:ph idx="2" type="body"/>
          </p:nvPr>
        </p:nvSpPr>
        <p:spPr>
          <a:xfrm>
            <a:off x="6172200" y="1545336"/>
            <a:ext cx="552426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4" name="Google Shape;84;p9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5" name="Google Shape;85;p9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6" name="Google Shape;86;p9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87" name="Google Shape;87;p9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88" name="Google Shape;88;p9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89" name="Google Shape;89;p9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90" name="Google Shape;90;p9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91" name="Google Shape;91;p9"/>
              <p:cNvPicPr preferRelativeResize="0"/>
              <p:nvPr/>
            </p:nvPicPr>
            <p:blipFill rotWithShape="1">
              <a:blip r:embed="rId3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92" name="Google Shape;92;p9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3" name="Google Shape;93;p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98700" y="6468600"/>
            <a:ext cx="445225" cy="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ide-by-Side Content - No Logo Watermark">
  <p:cSld name="Side-by-Side Content - No Logo Watermark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0"/>
          <p:cNvSpPr txBox="1"/>
          <p:nvPr>
            <p:ph idx="1" type="body"/>
          </p:nvPr>
        </p:nvSpPr>
        <p:spPr>
          <a:xfrm>
            <a:off x="499274" y="1545336"/>
            <a:ext cx="552052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6" name="Google Shape;96;p10"/>
          <p:cNvSpPr txBox="1"/>
          <p:nvPr>
            <p:ph idx="2" type="body"/>
          </p:nvPr>
        </p:nvSpPr>
        <p:spPr>
          <a:xfrm>
            <a:off x="6172200" y="1545336"/>
            <a:ext cx="5524266" cy="462686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Char char="•"/>
              <a:defRPr>
                <a:solidFill>
                  <a:schemeClr val="lt2"/>
                </a:solidFill>
              </a:defRPr>
            </a:lvl1pPr>
            <a:lvl2pPr indent="-4318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Char char="–"/>
              <a:defRPr>
                <a:solidFill>
                  <a:schemeClr val="lt2"/>
                </a:solidFill>
              </a:defRPr>
            </a:lvl2pPr>
            <a:lvl3pPr indent="-4064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Char char="–"/>
              <a:defRPr>
                <a:solidFill>
                  <a:schemeClr val="lt2"/>
                </a:solidFill>
              </a:defRPr>
            </a:lvl3pPr>
            <a:lvl4pPr indent="-3810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Char char="–"/>
              <a:defRPr>
                <a:solidFill>
                  <a:schemeClr val="lt2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Char char="–"/>
              <a:defRPr>
                <a:solidFill>
                  <a:schemeClr val="lt2"/>
                </a:solidFill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7" name="Google Shape;97;p10"/>
          <p:cNvSpPr txBox="1"/>
          <p:nvPr>
            <p:ph type="title"/>
          </p:nvPr>
        </p:nvSpPr>
        <p:spPr>
          <a:xfrm>
            <a:off x="499274" y="246888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8" name="Google Shape;98;p10"/>
          <p:cNvSpPr txBox="1"/>
          <p:nvPr>
            <p:ph idx="12" type="sldNum"/>
          </p:nvPr>
        </p:nvSpPr>
        <p:spPr>
          <a:xfrm>
            <a:off x="11693827" y="6442071"/>
            <a:ext cx="536273" cy="36933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>
            <a:lvl1pPr indent="0" lvl="0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algn="ctr">
              <a:spcBef>
                <a:spcPts val="0"/>
              </a:spcBef>
              <a:buNone/>
              <a:defRPr b="0" sz="12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9" name="Google Shape;99;p10"/>
          <p:cNvSpPr txBox="1"/>
          <p:nvPr>
            <p:ph idx="11" type="ftr"/>
          </p:nvPr>
        </p:nvSpPr>
        <p:spPr>
          <a:xfrm>
            <a:off x="8501859" y="6426832"/>
            <a:ext cx="3211135" cy="369332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sz="12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cxnSp>
        <p:nvCxnSpPr>
          <p:cNvPr id="100" name="Google Shape;100;p10"/>
          <p:cNvCxnSpPr/>
          <p:nvPr/>
        </p:nvCxnSpPr>
        <p:spPr>
          <a:xfrm>
            <a:off x="11750839" y="6427436"/>
            <a:ext cx="0" cy="429768"/>
          </a:xfrm>
          <a:prstGeom prst="straightConnector1">
            <a:avLst/>
          </a:prstGeom>
          <a:noFill/>
          <a:ln cap="flat" cmpd="sng" w="19050">
            <a:solidFill>
              <a:srgbClr val="1084CE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101" name="Google Shape;101;p10"/>
          <p:cNvGrpSpPr/>
          <p:nvPr/>
        </p:nvGrpSpPr>
        <p:grpSpPr>
          <a:xfrm>
            <a:off x="213435" y="6427760"/>
            <a:ext cx="4180061" cy="429768"/>
            <a:chOff x="213435" y="6427760"/>
            <a:chExt cx="4180061" cy="429768"/>
          </a:xfrm>
        </p:grpSpPr>
        <p:grpSp>
          <p:nvGrpSpPr>
            <p:cNvPr id="102" name="Google Shape;102;p10"/>
            <p:cNvGrpSpPr/>
            <p:nvPr/>
          </p:nvGrpSpPr>
          <p:grpSpPr>
            <a:xfrm>
              <a:off x="1686339" y="6427760"/>
              <a:ext cx="2707157" cy="429768"/>
              <a:chOff x="1686339" y="6427760"/>
              <a:chExt cx="2707157" cy="429768"/>
            </a:xfrm>
          </p:grpSpPr>
          <p:cxnSp>
            <p:nvCxnSpPr>
              <p:cNvPr id="103" name="Google Shape;103;p10"/>
              <p:cNvCxnSpPr/>
              <p:nvPr/>
            </p:nvCxnSpPr>
            <p:spPr>
              <a:xfrm>
                <a:off x="1686339" y="6427760"/>
                <a:ext cx="0" cy="429768"/>
              </a:xfrm>
              <a:prstGeom prst="straightConnector1">
                <a:avLst/>
              </a:prstGeom>
              <a:noFill/>
              <a:ln cap="flat" cmpd="sng" w="19050">
                <a:solidFill>
                  <a:srgbClr val="1084CE"/>
                </a:solidFill>
                <a:prstDash val="solid"/>
                <a:miter lim="800000"/>
                <a:headEnd len="sm" w="sm" type="none"/>
                <a:tailEnd len="sm" w="sm" type="none"/>
              </a:ln>
            </p:spPr>
          </p:cxnSp>
          <p:pic>
            <p:nvPicPr>
              <p:cNvPr descr="0003_2016_ALS_BANNER_SIgnature_Horizontal_MULTIBLUE_RGB_ELECTRONIC transparent.png" id="104" name="Google Shape;104;p10"/>
              <p:cNvPicPr preferRelativeResize="0"/>
              <p:nvPr/>
            </p:nvPicPr>
            <p:blipFill rotWithShape="1">
              <a:blip r:embed="rId2">
                <a:alphaModFix/>
              </a:blip>
              <a:srcRect b="0" l="0" r="0" t="0"/>
              <a:stretch/>
            </p:blipFill>
            <p:spPr>
              <a:xfrm>
                <a:off x="1799057" y="6492223"/>
                <a:ext cx="2594439" cy="292606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105" name="Google Shape;105;p1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13435" y="6468817"/>
              <a:ext cx="1355886" cy="292608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06" name="Google Shape;106;p1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8700" y="6468600"/>
            <a:ext cx="445225" cy="2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499274" y="245807"/>
            <a:ext cx="1119719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  <a:defRPr b="1" i="0" sz="44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499274" y="1546860"/>
            <a:ext cx="11197192" cy="463010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57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31800" lvl="1" marL="9144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3200"/>
              <a:buFont typeface="Calibri"/>
              <a:buChar char="–"/>
              <a:defRPr b="0" i="0" sz="32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06400" lvl="2" marL="13716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800"/>
              <a:buFont typeface="Calibri"/>
              <a:buChar char="–"/>
              <a:defRPr b="0" i="0" sz="28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81000" lvl="3" marL="18288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Calibri"/>
              <a:buChar char="–"/>
              <a:defRPr b="0" i="0" sz="24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2000"/>
              <a:buFont typeface="Calibri"/>
              <a:buChar char="–"/>
              <a:defRPr b="0" i="0" sz="2000" u="none" cap="none" strike="noStrik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transition>
    <p:fade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19.png"/><Relationship Id="rId6" Type="http://schemas.openxmlformats.org/officeDocument/2006/relationships/image" Target="../media/image2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7.png"/><Relationship Id="rId5" Type="http://schemas.openxmlformats.org/officeDocument/2006/relationships/image" Target="../media/image35.png"/><Relationship Id="rId6" Type="http://schemas.openxmlformats.org/officeDocument/2006/relationships/image" Target="../media/image17.png"/><Relationship Id="rId7" Type="http://schemas.openxmlformats.org/officeDocument/2006/relationships/image" Target="../media/image36.png"/><Relationship Id="rId8" Type="http://schemas.openxmlformats.org/officeDocument/2006/relationships/image" Target="../media/image2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1" Type="http://schemas.openxmlformats.org/officeDocument/2006/relationships/image" Target="../media/image20.png"/><Relationship Id="rId10" Type="http://schemas.openxmlformats.org/officeDocument/2006/relationships/image" Target="../media/image32.jpg"/><Relationship Id="rId13" Type="http://schemas.openxmlformats.org/officeDocument/2006/relationships/image" Target="../media/image41.png"/><Relationship Id="rId1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9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23.png"/><Relationship Id="rId7" Type="http://schemas.openxmlformats.org/officeDocument/2006/relationships/image" Target="../media/image38.png"/><Relationship Id="rId8" Type="http://schemas.openxmlformats.org/officeDocument/2006/relationships/image" Target="../media/image3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25.png"/><Relationship Id="rId5" Type="http://schemas.openxmlformats.org/officeDocument/2006/relationships/image" Target="../media/image16.jpg"/><Relationship Id="rId6" Type="http://schemas.openxmlformats.org/officeDocument/2006/relationships/image" Target="../media/image28.jpg"/><Relationship Id="rId7" Type="http://schemas.openxmlformats.org/officeDocument/2006/relationships/image" Target="../media/image12.png"/><Relationship Id="rId8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45.png"/><Relationship Id="rId5" Type="http://schemas.openxmlformats.org/officeDocument/2006/relationships/image" Target="../media/image1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23.png"/><Relationship Id="rId5" Type="http://schemas.openxmlformats.org/officeDocument/2006/relationships/image" Target="../media/image22.png"/><Relationship Id="rId6" Type="http://schemas.openxmlformats.org/officeDocument/2006/relationships/image" Target="../media/image19.png"/><Relationship Id="rId7" Type="http://schemas.openxmlformats.org/officeDocument/2006/relationships/image" Target="../media/image18.png"/><Relationship Id="rId8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drive.google.com/file/d/1NpEmzoKovzCVQ0vwCKLluXoew7tcaTcp/view" TargetMode="External"/><Relationship Id="rId4" Type="http://schemas.openxmlformats.org/officeDocument/2006/relationships/image" Target="../media/image3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1"/>
          <p:cNvSpPr txBox="1"/>
          <p:nvPr>
            <p:ph type="ctrTitle"/>
          </p:nvPr>
        </p:nvSpPr>
        <p:spPr>
          <a:xfrm>
            <a:off x="1260425" y="630900"/>
            <a:ext cx="101676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000"/>
              <a:buFont typeface="Calibri"/>
              <a:buNone/>
            </a:pPr>
            <a:r>
              <a:rPr lang="en-US"/>
              <a:t>Tiled at Beamlines: Enhancing Data Access for Machine Learning-Driven Scientific Workflows</a:t>
            </a:r>
            <a:endParaRPr/>
          </a:p>
        </p:txBody>
      </p:sp>
      <p:sp>
        <p:nvSpPr>
          <p:cNvPr id="197" name="Google Shape;197;p21"/>
          <p:cNvSpPr txBox="1"/>
          <p:nvPr>
            <p:ph idx="1" type="body"/>
          </p:nvPr>
        </p:nvSpPr>
        <p:spPr>
          <a:xfrm>
            <a:off x="6908003" y="2482825"/>
            <a:ext cx="4520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800"/>
              <a:buNone/>
            </a:pPr>
            <a:r>
              <a:rPr lang="en-US"/>
              <a:t>Dylan McReynolds</a:t>
            </a:r>
            <a:endParaRPr/>
          </a:p>
        </p:txBody>
      </p:sp>
      <p:sp>
        <p:nvSpPr>
          <p:cNvPr id="198" name="Google Shape;198;p21"/>
          <p:cNvSpPr txBox="1"/>
          <p:nvPr>
            <p:ph idx="3" type="body"/>
          </p:nvPr>
        </p:nvSpPr>
        <p:spPr>
          <a:xfrm>
            <a:off x="8417611" y="3539421"/>
            <a:ext cx="301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rPr lang="en-US"/>
              <a:t>ALS Computing Program</a:t>
            </a:r>
            <a:endParaRPr/>
          </a:p>
        </p:txBody>
      </p:sp>
      <p:sp>
        <p:nvSpPr>
          <p:cNvPr id="199" name="Google Shape;199;p21"/>
          <p:cNvSpPr txBox="1"/>
          <p:nvPr>
            <p:ph idx="4" type="body"/>
          </p:nvPr>
        </p:nvSpPr>
        <p:spPr>
          <a:xfrm>
            <a:off x="6756424" y="4382950"/>
            <a:ext cx="4671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24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2"/>
              </a:buClr>
              <a:buSzPts val="1800"/>
              <a:buNone/>
            </a:pPr>
            <a:r>
              <a:t/>
            </a:r>
            <a:endParaRPr/>
          </a:p>
        </p:txBody>
      </p:sp>
      <p:sp>
        <p:nvSpPr>
          <p:cNvPr id="200" name="Google Shape;200;p21"/>
          <p:cNvSpPr txBox="1"/>
          <p:nvPr>
            <p:ph idx="3" type="body"/>
          </p:nvPr>
        </p:nvSpPr>
        <p:spPr>
          <a:xfrm>
            <a:off x="5396339" y="3970225"/>
            <a:ext cx="60318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rPr lang="en-US"/>
              <a:t>NOBUGS  </a:t>
            </a:r>
            <a:r>
              <a:rPr lang="en-US"/>
              <a:t>September, 2024</a:t>
            </a:r>
            <a:endParaRPr/>
          </a:p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t/>
            </a:r>
            <a:endParaRPr/>
          </a:p>
        </p:txBody>
      </p:sp>
      <p:sp>
        <p:nvSpPr>
          <p:cNvPr id="201" name="Google Shape;201;p21"/>
          <p:cNvSpPr txBox="1"/>
          <p:nvPr>
            <p:ph idx="12" type="sldNum"/>
          </p:nvPr>
        </p:nvSpPr>
        <p:spPr>
          <a:xfrm>
            <a:off x="11409045" y="6333134"/>
            <a:ext cx="731700" cy="525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2" name="Google Shape;202;p21"/>
          <p:cNvSpPr txBox="1"/>
          <p:nvPr>
            <p:ph idx="3" type="body"/>
          </p:nvPr>
        </p:nvSpPr>
        <p:spPr>
          <a:xfrm>
            <a:off x="8398561" y="3057321"/>
            <a:ext cx="301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200"/>
              <a:buNone/>
            </a:pPr>
            <a:r>
              <a:rPr lang="en-US"/>
              <a:t>Data Management Lead</a:t>
            </a:r>
            <a:endParaRPr/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0"/>
          <p:cNvSpPr txBox="1"/>
          <p:nvPr>
            <p:ph type="title"/>
          </p:nvPr>
        </p:nvSpPr>
        <p:spPr>
          <a:xfrm>
            <a:off x="119485" y="72158"/>
            <a:ext cx="88233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/>
              <a:t>Example: </a:t>
            </a:r>
            <a:r>
              <a:rPr lang="en-US"/>
              <a:t>Segmentation</a:t>
            </a:r>
            <a:endParaRPr/>
          </a:p>
        </p:txBody>
      </p:sp>
      <p:sp>
        <p:nvSpPr>
          <p:cNvPr id="318" name="Google Shape;318;p30"/>
          <p:cNvSpPr txBox="1"/>
          <p:nvPr>
            <p:ph idx="12" type="sldNum"/>
          </p:nvPr>
        </p:nvSpPr>
        <p:spPr>
          <a:xfrm>
            <a:off x="11814479" y="5861525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19" name="Google Shape;319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13827" y="1617350"/>
            <a:ext cx="7154527" cy="409155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30"/>
          <p:cNvSpPr txBox="1"/>
          <p:nvPr>
            <p:ph idx="1" type="body"/>
          </p:nvPr>
        </p:nvSpPr>
        <p:spPr>
          <a:xfrm>
            <a:off x="0" y="1115550"/>
            <a:ext cx="4683600" cy="55035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Application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Tomography </a:t>
            </a:r>
            <a:r>
              <a:rPr lang="en-US" sz="2200"/>
              <a:t>Reconstruction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Train model on a few frames (UNet, MSD)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Segment Entire Dataset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Share a trained model across instruments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Tiled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Serves reconstruction,  masks and segmented reconstruction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Stores masks and segmented reconstruction</a:t>
            </a:r>
            <a:endParaRPr sz="22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1"/>
          <p:cNvSpPr/>
          <p:nvPr/>
        </p:nvSpPr>
        <p:spPr>
          <a:xfrm>
            <a:off x="597400" y="977275"/>
            <a:ext cx="10831200" cy="534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1"/>
          <p:cNvSpPr/>
          <p:nvPr/>
        </p:nvSpPr>
        <p:spPr>
          <a:xfrm>
            <a:off x="4861125" y="3190850"/>
            <a:ext cx="2492100" cy="2178000"/>
          </a:xfrm>
          <a:prstGeom prst="rect">
            <a:avLst/>
          </a:prstGeom>
          <a:solidFill>
            <a:schemeClr val="lt1"/>
          </a:solidFill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1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29" name="Google Shape;329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1675" y="1494248"/>
            <a:ext cx="25336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31"/>
          <p:cNvSpPr txBox="1"/>
          <p:nvPr/>
        </p:nvSpPr>
        <p:spPr>
          <a:xfrm>
            <a:off x="8106978" y="1266650"/>
            <a:ext cx="2492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rPr>
              <a:t>ML Agent</a:t>
            </a:r>
            <a:endParaRPr b="1" sz="2400">
              <a:solidFill>
                <a:srgbClr val="1084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31"/>
          <p:cNvSpPr txBox="1"/>
          <p:nvPr/>
        </p:nvSpPr>
        <p:spPr>
          <a:xfrm>
            <a:off x="1050038" y="1017850"/>
            <a:ext cx="2016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rPr>
              <a:t>Browser App</a:t>
            </a:r>
            <a:endParaRPr b="1" sz="2400">
              <a:solidFill>
                <a:srgbClr val="1084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2" name="Google Shape;332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99802" y="1743050"/>
            <a:ext cx="6477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01428" y="1837150"/>
            <a:ext cx="2122225" cy="65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1"/>
          <p:cNvSpPr txBox="1"/>
          <p:nvPr/>
        </p:nvSpPr>
        <p:spPr>
          <a:xfrm>
            <a:off x="972225" y="3429000"/>
            <a:ext cx="3175500" cy="11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6737"/>
                </a:solidFill>
                <a:latin typeface="Calibri"/>
                <a:ea typeface="Calibri"/>
                <a:cs typeface="Calibri"/>
                <a:sym typeface="Calibri"/>
              </a:rPr>
              <a:t>Frames for Display</a:t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6737"/>
                </a:solidFill>
                <a:latin typeface="Calibri"/>
                <a:ea typeface="Calibri"/>
                <a:cs typeface="Calibri"/>
                <a:sym typeface="Calibri"/>
              </a:rPr>
              <a:t>Masks (frame mapping classes to pixels)</a:t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31"/>
          <p:cNvSpPr txBox="1"/>
          <p:nvPr>
            <p:ph type="title"/>
          </p:nvPr>
        </p:nvSpPr>
        <p:spPr>
          <a:xfrm>
            <a:off x="499274" y="246888"/>
            <a:ext cx="111972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Tiled Data Flows </a:t>
            </a:r>
            <a:endParaRPr/>
          </a:p>
        </p:txBody>
      </p:sp>
      <p:cxnSp>
        <p:nvCxnSpPr>
          <p:cNvPr id="336" name="Google Shape;336;p31"/>
          <p:cNvCxnSpPr/>
          <p:nvPr/>
        </p:nvCxnSpPr>
        <p:spPr>
          <a:xfrm>
            <a:off x="1144725" y="5017925"/>
            <a:ext cx="2752200" cy="81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37" name="Google Shape;337;p31"/>
          <p:cNvCxnSpPr/>
          <p:nvPr/>
        </p:nvCxnSpPr>
        <p:spPr>
          <a:xfrm flipH="1" rot="10800000">
            <a:off x="1066300" y="3422400"/>
            <a:ext cx="2926800" cy="39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38" name="Google Shape;338;p31"/>
          <p:cNvSpPr txBox="1"/>
          <p:nvPr/>
        </p:nvSpPr>
        <p:spPr>
          <a:xfrm>
            <a:off x="960525" y="5104400"/>
            <a:ext cx="3120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6737"/>
                </a:solidFill>
                <a:latin typeface="Calibri"/>
                <a:ea typeface="Calibri"/>
                <a:cs typeface="Calibri"/>
                <a:sym typeface="Calibri"/>
              </a:rPr>
              <a:t>Masks (frame mapping classes to pixels)</a:t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31"/>
          <p:cNvSpPr txBox="1"/>
          <p:nvPr/>
        </p:nvSpPr>
        <p:spPr>
          <a:xfrm>
            <a:off x="8820075" y="3608100"/>
            <a:ext cx="21753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340" name="Google Shape;340;p31"/>
          <p:cNvCxnSpPr/>
          <p:nvPr/>
        </p:nvCxnSpPr>
        <p:spPr>
          <a:xfrm>
            <a:off x="8028675" y="3418475"/>
            <a:ext cx="2744400" cy="105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341" name="Google Shape;341;p31"/>
          <p:cNvCxnSpPr/>
          <p:nvPr/>
        </p:nvCxnSpPr>
        <p:spPr>
          <a:xfrm>
            <a:off x="7934600" y="5017925"/>
            <a:ext cx="2788500" cy="78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342" name="Google Shape;342;p31"/>
          <p:cNvSpPr txBox="1"/>
          <p:nvPr/>
        </p:nvSpPr>
        <p:spPr>
          <a:xfrm>
            <a:off x="8314275" y="5104400"/>
            <a:ext cx="21753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6737"/>
                </a:solidFill>
                <a:latin typeface="Calibri"/>
                <a:ea typeface="Calibri"/>
                <a:cs typeface="Calibri"/>
                <a:sym typeface="Calibri"/>
              </a:rPr>
              <a:t>Segmented Frames</a:t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31"/>
          <p:cNvSpPr txBox="1"/>
          <p:nvPr/>
        </p:nvSpPr>
        <p:spPr>
          <a:xfrm>
            <a:off x="7915125" y="3468225"/>
            <a:ext cx="2973600" cy="109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6737"/>
                </a:solidFill>
                <a:latin typeface="Calibri"/>
                <a:ea typeface="Calibri"/>
                <a:cs typeface="Calibri"/>
                <a:sym typeface="Calibri"/>
              </a:rPr>
              <a:t>Frames for Training and Inference</a:t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6737"/>
                </a:solidFill>
                <a:latin typeface="Calibri"/>
                <a:ea typeface="Calibri"/>
                <a:cs typeface="Calibri"/>
                <a:sym typeface="Calibri"/>
              </a:rPr>
              <a:t>Masks</a:t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4" name="Google Shape;344;p3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26125" y="3856113"/>
            <a:ext cx="1562100" cy="752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32"/>
          <p:cNvSpPr txBox="1"/>
          <p:nvPr>
            <p:ph type="title"/>
          </p:nvPr>
        </p:nvSpPr>
        <p:spPr>
          <a:xfrm>
            <a:off x="83635" y="36333"/>
            <a:ext cx="8823300" cy="114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Calibri"/>
              <a:buNone/>
            </a:pPr>
            <a:r>
              <a:rPr lang="en-US" sz="3600"/>
              <a:t>Segmentation Cross facility Learning</a:t>
            </a:r>
            <a:endParaRPr sz="3600"/>
          </a:p>
        </p:txBody>
      </p:sp>
      <p:sp>
        <p:nvSpPr>
          <p:cNvPr id="350" name="Google Shape;350;p32"/>
          <p:cNvSpPr txBox="1"/>
          <p:nvPr>
            <p:ph idx="12" type="sldNum"/>
          </p:nvPr>
        </p:nvSpPr>
        <p:spPr>
          <a:xfrm>
            <a:off x="11814479" y="5861525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1" name="Google Shape;351;p32"/>
          <p:cNvSpPr txBox="1"/>
          <p:nvPr/>
        </p:nvSpPr>
        <p:spPr>
          <a:xfrm>
            <a:off x="9228250" y="1098702"/>
            <a:ext cx="2642700" cy="55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900" lIns="121900" spcFirstLastPara="1" rIns="121900" wrap="square" tIns="1219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ALS: 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Alex Hexemer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Dylan McReynolds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Tanny Chavez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Xiaoya Chong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Tibbers Hao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Raja Vyshnavi Sriramoju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Wiebke Koepp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Giselle Lu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Dula Parkinson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Diamond Light Source: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Sharif Ahmed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Tim Snow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Jacob Filik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NSLS-II</a:t>
            </a:r>
            <a:r>
              <a:rPr b="1" lang="en-US" sz="1200">
                <a:latin typeface="Calibri"/>
                <a:ea typeface="Calibri"/>
                <a:cs typeface="Calibri"/>
                <a:sym typeface="Calibri"/>
              </a:rPr>
              <a:t>:</a:t>
            </a:r>
            <a:endParaRPr b="1"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latin typeface="Calibri"/>
                <a:ea typeface="Calibri"/>
                <a:cs typeface="Calibri"/>
                <a:sym typeface="Calibri"/>
              </a:rPr>
              <a:t>Nghia Vo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 b="1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Petrus Zwart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Special thanks to:</a:t>
            </a:r>
            <a:r>
              <a:rPr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 Allan (BNL), Liam Perera (DLS), Alberto Leonardi (DLS), and the Plotly team</a:t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APS:</a:t>
            </a:r>
            <a:r>
              <a:rPr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Planning test runs as soon as beam comes back</a:t>
            </a:r>
            <a:endParaRPr sz="1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867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2" name="Google Shape;352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236908" y="67408"/>
            <a:ext cx="845772" cy="559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3" name="Google Shape;35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699170" y="45822"/>
            <a:ext cx="1337830" cy="663333"/>
          </a:xfrm>
          <a:prstGeom prst="rect">
            <a:avLst/>
          </a:prstGeom>
          <a:noFill/>
          <a:ln>
            <a:noFill/>
          </a:ln>
        </p:spPr>
      </p:pic>
      <p:pic>
        <p:nvPicPr>
          <p:cNvPr id="354" name="Google Shape;354;p3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3200" y="1351635"/>
            <a:ext cx="8394307" cy="4800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5" name="Google Shape;355;p3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3635" y="1230948"/>
            <a:ext cx="9023965" cy="51606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mc2021 | Microscience Microscopy Congress 2021" id="356" name="Google Shape;356;p32"/>
          <p:cNvPicPr preferRelativeResize="0"/>
          <p:nvPr/>
        </p:nvPicPr>
        <p:blipFill rotWithShape="1">
          <a:blip r:embed="rId7">
            <a:alphaModFix/>
          </a:blip>
          <a:srcRect b="30962" l="3250" r="5200" t="24274"/>
          <a:stretch/>
        </p:blipFill>
        <p:spPr>
          <a:xfrm>
            <a:off x="9699171" y="699516"/>
            <a:ext cx="1337829" cy="3959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1158025" y="982323"/>
            <a:ext cx="1003532" cy="369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3"/>
          <p:cNvSpPr/>
          <p:nvPr/>
        </p:nvSpPr>
        <p:spPr>
          <a:xfrm>
            <a:off x="597400" y="1434475"/>
            <a:ext cx="10831200" cy="42759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3"/>
          <p:cNvSpPr txBox="1"/>
          <p:nvPr>
            <p:ph type="title"/>
          </p:nvPr>
        </p:nvSpPr>
        <p:spPr>
          <a:xfrm>
            <a:off x="499274" y="246888"/>
            <a:ext cx="111972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Getting Data into Tiled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5" name="Google Shape;365;p33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6" name="Google Shape;366;p33"/>
          <p:cNvSpPr txBox="1"/>
          <p:nvPr>
            <p:ph idx="1" type="body"/>
          </p:nvPr>
        </p:nvSpPr>
        <p:spPr>
          <a:xfrm>
            <a:off x="727875" y="2002525"/>
            <a:ext cx="4965600" cy="46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2"/>
                </a:solidFill>
              </a:rPr>
              <a:t>Direct Filesystem</a:t>
            </a:r>
            <a:endParaRPr b="1" sz="2600">
              <a:solidFill>
                <a:schemeClr val="dk2"/>
              </a:solidFill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lang="en-US" sz="2600"/>
              <a:t>Files</a:t>
            </a:r>
            <a:r>
              <a:rPr lang="en-US" sz="2600"/>
              <a:t> external process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 sz="2600"/>
              <a:t>Index</a:t>
            </a:r>
            <a:r>
              <a:rPr lang="en-US" sz="2600"/>
              <a:t> message needs to be sent to Tiled through the client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  <p:sp>
        <p:nvSpPr>
          <p:cNvPr id="367" name="Google Shape;367;p33"/>
          <p:cNvSpPr txBox="1"/>
          <p:nvPr/>
        </p:nvSpPr>
        <p:spPr>
          <a:xfrm>
            <a:off x="5841175" y="1278000"/>
            <a:ext cx="5802000" cy="2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3"/>
          <p:cNvSpPr txBox="1"/>
          <p:nvPr>
            <p:ph idx="1" type="body"/>
          </p:nvPr>
        </p:nvSpPr>
        <p:spPr>
          <a:xfrm>
            <a:off x="6281425" y="2002525"/>
            <a:ext cx="5378700" cy="31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2"/>
                </a:solidFill>
              </a:rPr>
              <a:t>Through HTTP</a:t>
            </a:r>
            <a:endParaRPr b="1" sz="2600">
              <a:solidFill>
                <a:schemeClr val="dk2"/>
              </a:solidFill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b="1" lang="en-US" sz="2600"/>
              <a:t>Files</a:t>
            </a:r>
            <a:r>
              <a:rPr lang="en-US" sz="2600"/>
              <a:t> Tiled writes to file system, options to preserve format or let Tiled choose a preferred format.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b="1" lang="en-US" sz="2600"/>
              <a:t>Index</a:t>
            </a:r>
            <a:r>
              <a:rPr lang="en-US" sz="2600"/>
              <a:t> Tiled creates the index</a:t>
            </a:r>
            <a:endParaRPr b="1" sz="26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34"/>
          <p:cNvSpPr txBox="1"/>
          <p:nvPr>
            <p:ph type="title"/>
          </p:nvPr>
        </p:nvSpPr>
        <p:spPr>
          <a:xfrm>
            <a:off x="138599" y="115463"/>
            <a:ext cx="111972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Example: Latent Space Explorer</a:t>
            </a:r>
            <a:endParaRPr/>
          </a:p>
        </p:txBody>
      </p:sp>
      <p:sp>
        <p:nvSpPr>
          <p:cNvPr id="375" name="Google Shape;375;p34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76" name="Google Shape;3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275" y="1710000"/>
            <a:ext cx="7947950" cy="3815024"/>
          </a:xfrm>
          <a:prstGeom prst="rect">
            <a:avLst/>
          </a:prstGeom>
          <a:noFill/>
          <a:ln>
            <a:noFill/>
          </a:ln>
        </p:spPr>
      </p:pic>
      <p:sp>
        <p:nvSpPr>
          <p:cNvPr id="377" name="Google Shape;377;p34"/>
          <p:cNvSpPr txBox="1"/>
          <p:nvPr>
            <p:ph idx="1" type="body"/>
          </p:nvPr>
        </p:nvSpPr>
        <p:spPr>
          <a:xfrm>
            <a:off x="138600" y="1389900"/>
            <a:ext cx="4032600" cy="46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Application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Train autoencoder on </a:t>
            </a:r>
            <a:r>
              <a:rPr lang="en-US" sz="2200"/>
              <a:t>full data set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Display clustered feature vectors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Display clusters and frames</a:t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200"/>
              <a:t>Tiled</a:t>
            </a:r>
            <a:endParaRPr sz="2200"/>
          </a:p>
          <a:p>
            <a:pPr indent="-368300" lvl="0" marL="457200" rtl="0" algn="l"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Serves data for inference</a:t>
            </a:r>
            <a:endParaRPr sz="2200"/>
          </a:p>
          <a:p>
            <a:pPr indent="-368300" lvl="0" marL="457200" rtl="0" algn="l"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/>
              <a:t>Stores and serves feature vectors</a:t>
            </a:r>
            <a:endParaRPr sz="2200"/>
          </a:p>
        </p:txBody>
      </p:sp>
      <p:sp>
        <p:nvSpPr>
          <p:cNvPr id="378" name="Google Shape;378;p34"/>
          <p:cNvSpPr txBox="1"/>
          <p:nvPr>
            <p:ph idx="1" type="body"/>
          </p:nvPr>
        </p:nvSpPr>
        <p:spPr>
          <a:xfrm>
            <a:off x="9119425" y="5684400"/>
            <a:ext cx="2860800" cy="4422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1200"/>
              <a:t>Runbo Jiang, Petrus Zwart, Tanny Chavez</a:t>
            </a:r>
            <a:endParaRPr b="1" sz="12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35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85" name="Google Shape;385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5125" y="141945"/>
            <a:ext cx="8199700" cy="617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36"/>
          <p:cNvSpPr txBox="1"/>
          <p:nvPr>
            <p:ph type="title"/>
          </p:nvPr>
        </p:nvSpPr>
        <p:spPr>
          <a:xfrm>
            <a:off x="499274" y="246888"/>
            <a:ext cx="111972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Future Work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2" name="Google Shape;392;p36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93" name="Google Shape;393;p36"/>
          <p:cNvSpPr txBox="1"/>
          <p:nvPr>
            <p:ph idx="1" type="body"/>
          </p:nvPr>
        </p:nvSpPr>
        <p:spPr>
          <a:xfrm>
            <a:off x="499275" y="1302600"/>
            <a:ext cx="8802300" cy="4252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19100" lvl="0" marL="457200" rtl="0" algn="l">
              <a:spcBef>
                <a:spcPts val="100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Authentication</a:t>
            </a:r>
            <a:r>
              <a:rPr lang="en-US" sz="3000"/>
              <a:t> 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MLFlow Integration</a:t>
            </a:r>
            <a:endParaRPr sz="3000"/>
          </a:p>
          <a:p>
            <a:pPr indent="-419100" lvl="0" marL="457200" rtl="0" algn="l">
              <a:spcBef>
                <a:spcPts val="0"/>
              </a:spcBef>
              <a:spcAft>
                <a:spcPts val="0"/>
              </a:spcAft>
              <a:buSzPts val="3000"/>
              <a:buChar char="•"/>
            </a:pPr>
            <a:r>
              <a:rPr lang="en-US" sz="3000"/>
              <a:t>Prefect workers for more types of environments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conda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podman/docker/k8s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containers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HPC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containers in HPC</a:t>
            </a:r>
            <a:endParaRPr sz="3000"/>
          </a:p>
          <a:p>
            <a:pPr indent="-419100" lvl="1" marL="914400" rtl="0" algn="l">
              <a:spcBef>
                <a:spcPts val="0"/>
              </a:spcBef>
              <a:spcAft>
                <a:spcPts val="0"/>
              </a:spcAft>
              <a:buSzPts val="3000"/>
              <a:buChar char="–"/>
            </a:pPr>
            <a:r>
              <a:rPr lang="en-US" sz="3000"/>
              <a:t>containers in HPC with conda installed</a:t>
            </a:r>
            <a:endParaRPr sz="30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sz="26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7"/>
          <p:cNvSpPr txBox="1"/>
          <p:nvPr>
            <p:ph type="title"/>
          </p:nvPr>
        </p:nvSpPr>
        <p:spPr>
          <a:xfrm>
            <a:off x="164074" y="-62737"/>
            <a:ext cx="1119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Acknowledgments</a:t>
            </a:r>
            <a:endParaRPr/>
          </a:p>
        </p:txBody>
      </p:sp>
      <p:sp>
        <p:nvSpPr>
          <p:cNvPr id="400" name="Google Shape;400;p37"/>
          <p:cNvSpPr txBox="1"/>
          <p:nvPr/>
        </p:nvSpPr>
        <p:spPr>
          <a:xfrm>
            <a:off x="5834925" y="3596400"/>
            <a:ext cx="2457300" cy="2801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Postdocs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(multiple projects): 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Karthik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Balasubramanian		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Suvo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Banik		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Rohit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Batra			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Oliver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Hoidn		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Aditya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Koneru	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Eric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Roberts	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Howard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Yanxon		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37"/>
          <p:cNvSpPr txBox="1"/>
          <p:nvPr/>
        </p:nvSpPr>
        <p:spPr>
          <a:xfrm>
            <a:off x="164075" y="787097"/>
            <a:ext cx="25890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ALS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Eric Shaible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Chenhui Zhu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Aidan Coffey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Dula Parkinson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David Shapiro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2" name="Google Shape;402;p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13749" y="223984"/>
            <a:ext cx="2047246" cy="753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3" name="Google Shape;403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800599" y="2613919"/>
            <a:ext cx="1360250" cy="472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4" name="Google Shape;404;p3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412504" y="4387707"/>
            <a:ext cx="1536325" cy="5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5" name="Google Shape;405;p3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0331246" y="280315"/>
            <a:ext cx="1698843" cy="841971"/>
          </a:xfrm>
          <a:prstGeom prst="rect">
            <a:avLst/>
          </a:prstGeom>
          <a:noFill/>
          <a:ln>
            <a:noFill/>
          </a:ln>
        </p:spPr>
      </p:pic>
      <p:pic>
        <p:nvPicPr>
          <p:cNvPr id="406" name="Google Shape;406;p37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22845" y="1435317"/>
            <a:ext cx="1961454" cy="5791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3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10627894" y="1824034"/>
            <a:ext cx="1402202" cy="5121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ak Ridge National Laboratory: Solving the Big Problems" id="408" name="Google Shape;408;p37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974984" y="3560284"/>
            <a:ext cx="2034591" cy="488657"/>
          </a:xfrm>
          <a:prstGeom prst="rect">
            <a:avLst/>
          </a:prstGeom>
          <a:noFill/>
          <a:ln>
            <a:noFill/>
          </a:ln>
        </p:spPr>
      </p:pic>
      <p:sp>
        <p:nvSpPr>
          <p:cNvPr id="409" name="Google Shape;409;p37"/>
          <p:cNvSpPr txBox="1"/>
          <p:nvPr/>
        </p:nvSpPr>
        <p:spPr>
          <a:xfrm>
            <a:off x="2898525" y="2222825"/>
            <a:ext cx="2855700" cy="15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ANL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Nicholas Schwarz and team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Subramanian Sankaranarayanan and team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id="410" name="Google Shape;410;p37"/>
          <p:cNvSpPr txBox="1"/>
          <p:nvPr/>
        </p:nvSpPr>
        <p:spPr>
          <a:xfrm>
            <a:off x="164081" y="3842722"/>
            <a:ext cx="2217000" cy="181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CAMERA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James Sethian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Peter Zwart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Daniela Ushizima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Hari Krishnan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Ron Pandolfi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Marcus Noac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p37"/>
          <p:cNvSpPr txBox="1"/>
          <p:nvPr/>
        </p:nvSpPr>
        <p:spPr>
          <a:xfrm>
            <a:off x="2898533" y="5245647"/>
            <a:ext cx="27195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NSLS-II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Dan Allan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p37"/>
          <p:cNvSpPr txBox="1"/>
          <p:nvPr/>
        </p:nvSpPr>
        <p:spPr>
          <a:xfrm>
            <a:off x="2879341" y="4111534"/>
            <a:ext cx="2457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SLAC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Apurva Mehta and team</a:t>
            </a:r>
            <a:endParaRPr/>
          </a:p>
        </p:txBody>
      </p:sp>
      <p:sp>
        <p:nvSpPr>
          <p:cNvPr id="413" name="Google Shape;413;p37"/>
          <p:cNvSpPr txBox="1"/>
          <p:nvPr/>
        </p:nvSpPr>
        <p:spPr>
          <a:xfrm>
            <a:off x="2898516" y="3331665"/>
            <a:ext cx="30153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ORNL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Maxim Ziatdinov</a:t>
            </a:r>
            <a:r>
              <a:rPr lang="en-US" sz="1600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Rama </a:t>
            </a:r>
            <a:r>
              <a:rPr i="0" lang="en-US" sz="1600" u="none" cap="none" strike="noStrike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Vasudevan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and team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Berkeley Lab COVID-19 scientists map the unique structure of key protein |  Federal Labs" id="414" name="Google Shape;414;p37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0483983" y="5490886"/>
            <a:ext cx="1541289" cy="11688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shape&#10;&#10;Description automatically generated" id="415" name="Google Shape;415;p37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8480082" y="5519081"/>
            <a:ext cx="1550205" cy="111493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descr="Image result for desy hamburg logo" id="416" name="Google Shape;416;p37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088224" y="4167860"/>
            <a:ext cx="1165908" cy="1165908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7"/>
          <p:cNvSpPr txBox="1"/>
          <p:nvPr/>
        </p:nvSpPr>
        <p:spPr>
          <a:xfrm>
            <a:off x="2898533" y="4684464"/>
            <a:ext cx="30153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DESY 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US" sz="1600" u="none" cap="none" strike="noStrike">
                <a:solidFill>
                  <a:srgbClr val="202124"/>
                </a:solidFill>
                <a:latin typeface="Calibri"/>
                <a:ea typeface="Calibri"/>
                <a:cs typeface="Calibri"/>
                <a:sym typeface="Calibri"/>
              </a:rPr>
              <a:t>Stephan Roth and </a:t>
            </a:r>
            <a:r>
              <a:rPr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team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8" name="Google Shape;418;p37"/>
          <p:cNvSpPr txBox="1"/>
          <p:nvPr/>
        </p:nvSpPr>
        <p:spPr>
          <a:xfrm>
            <a:off x="6043250" y="2294925"/>
            <a:ext cx="2126100" cy="116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600">
                <a:latin typeface="Calibri"/>
                <a:ea typeface="Calibri"/>
                <a:cs typeface="Calibri"/>
                <a:sym typeface="Calibri"/>
              </a:rPr>
              <a:t>DLS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Sharif Ahmed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Tim Snow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latin typeface="Calibri"/>
                <a:ea typeface="Calibri"/>
                <a:cs typeface="Calibri"/>
                <a:sym typeface="Calibri"/>
              </a:rPr>
              <a:t>Liam Perera</a:t>
            </a:r>
            <a:endParaRPr sz="16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9" name="Google Shape;419;p37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113750" y="3377459"/>
            <a:ext cx="1627335" cy="49889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0" name="Google Shape;420;p37"/>
          <p:cNvGrpSpPr/>
          <p:nvPr/>
        </p:nvGrpSpPr>
        <p:grpSpPr>
          <a:xfrm>
            <a:off x="2669952" y="624117"/>
            <a:ext cx="5330100" cy="1754461"/>
            <a:chOff x="2726826" y="5224700"/>
            <a:chExt cx="5330100" cy="867600"/>
          </a:xfrm>
        </p:grpSpPr>
        <p:sp>
          <p:nvSpPr>
            <p:cNvPr id="421" name="Google Shape;421;p37"/>
            <p:cNvSpPr txBox="1"/>
            <p:nvPr/>
          </p:nvSpPr>
          <p:spPr>
            <a:xfrm>
              <a:off x="2726826" y="5237313"/>
              <a:ext cx="5330100" cy="730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Alex Hexemer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Tanny Chavez 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Raja Vyshnavi Sriramoju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Xiaoya Chong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8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Seij De Leon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2" name="Google Shape;422;p37"/>
            <p:cNvSpPr txBox="1"/>
            <p:nvPr/>
          </p:nvSpPr>
          <p:spPr>
            <a:xfrm>
              <a:off x="5285475" y="5224700"/>
              <a:ext cx="2656500" cy="867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Monika Choudhary 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Tibbers Hao</a:t>
              </a:r>
              <a:endPara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Runbo Jiang 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Anas Nassar 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4572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Zhuowen Zhou  </a:t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3" name="Google Shape;423;p37"/>
          <p:cNvSpPr txBox="1"/>
          <p:nvPr/>
        </p:nvSpPr>
        <p:spPr>
          <a:xfrm>
            <a:off x="164075" y="2673010"/>
            <a:ext cx="25890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</a:pPr>
            <a:r>
              <a:rPr b="1" lang="en-US" sz="1800">
                <a:latin typeface="Calibri"/>
                <a:ea typeface="Calibri"/>
                <a:cs typeface="Calibri"/>
                <a:sym typeface="Calibri"/>
              </a:rPr>
              <a:t>NERSC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Bjoern Enders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Deborah Bard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4" name="Google Shape;424;p37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22"/>
          <p:cNvSpPr txBox="1"/>
          <p:nvPr>
            <p:ph type="title"/>
          </p:nvPr>
        </p:nvSpPr>
        <p:spPr>
          <a:xfrm>
            <a:off x="334375" y="31550"/>
            <a:ext cx="10515600" cy="567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400"/>
              <a:buFont typeface="Play"/>
              <a:buNone/>
            </a:pPr>
            <a:r>
              <a:rPr b="1" lang="en-US" sz="2400" u="sng">
                <a:solidFill>
                  <a:schemeClr val="accent2"/>
                </a:solidFill>
              </a:rPr>
              <a:t>A Collaborative Machine Learning Platform for Scientific Discovery: </a:t>
            </a:r>
            <a:r>
              <a:rPr b="1" i="1" lang="en-US" sz="2400" u="sng">
                <a:solidFill>
                  <a:schemeClr val="accent2"/>
                </a:solidFill>
              </a:rPr>
              <a:t>MLExchange</a:t>
            </a:r>
            <a:endParaRPr b="1" sz="2400" u="sng">
              <a:solidFill>
                <a:schemeClr val="accent2"/>
              </a:solidFill>
            </a:endParaRPr>
          </a:p>
        </p:txBody>
      </p:sp>
      <p:pic>
        <p:nvPicPr>
          <p:cNvPr id="209" name="Google Shape;209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748" y="6373950"/>
            <a:ext cx="2059375" cy="4236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4385" y="5878234"/>
            <a:ext cx="1493786" cy="359196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2"/>
          <p:cNvSpPr txBox="1"/>
          <p:nvPr/>
        </p:nvSpPr>
        <p:spPr>
          <a:xfrm>
            <a:off x="200522" y="598607"/>
            <a:ext cx="10371300" cy="8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LBNL:  Alexander Hexemer	APS:      Nicholas Schwarz		NSLS II: Dan Allan</a:t>
            </a:r>
            <a:endParaRPr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LCLS:  Apurva Mehta		CNMS:  Rama </a:t>
            </a:r>
            <a:r>
              <a:rPr b="1" i="0" lang="en-US" sz="1600">
                <a:solidFill>
                  <a:srgbClr val="1F1F1F"/>
                </a:solidFill>
                <a:latin typeface="Arial"/>
                <a:ea typeface="Arial"/>
                <a:cs typeface="Arial"/>
                <a:sym typeface="Arial"/>
              </a:rPr>
              <a:t>Vasudevan		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CNM:    Subramanian Sankaranarayanan</a:t>
            </a:r>
            <a:endParaRPr b="1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Calibri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/>
          </a:p>
        </p:txBody>
      </p:sp>
      <p:pic>
        <p:nvPicPr>
          <p:cNvPr descr="A blue and orange logo&#10;&#10;Description automatically generated with medium confidence" id="212" name="Google Shape;212;p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946921" y="88575"/>
            <a:ext cx="1139282" cy="754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Google Shape;213;p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808017" y="1984153"/>
            <a:ext cx="8427941" cy="4642283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p22"/>
          <p:cNvSpPr txBox="1"/>
          <p:nvPr/>
        </p:nvSpPr>
        <p:spPr>
          <a:xfrm>
            <a:off x="3619749" y="1001090"/>
            <a:ext cx="40545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2000"/>
              <a:buFont typeface="Calibri"/>
              <a:buNone/>
            </a:pPr>
            <a:r>
              <a:rPr b="0" i="0" lang="en-US" sz="1400" u="none" cap="none" strike="noStrike">
                <a:solidFill>
                  <a:srgbClr val="106636"/>
                </a:solidFill>
                <a:latin typeface="Calibri"/>
                <a:ea typeface="Calibri"/>
                <a:cs typeface="Calibri"/>
                <a:sym typeface="Calibri"/>
              </a:rPr>
              <a:t>Significance and Impact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785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Assisting ML researchers in deploying directly to beamline users helps both the ML researchers, who get quick feedback from users, and users themselves, who gain access to cutting-edge data analysis tools.</a:t>
            </a:r>
            <a:endParaRPr/>
          </a:p>
        </p:txBody>
      </p:sp>
      <p:sp>
        <p:nvSpPr>
          <p:cNvPr id="215" name="Google Shape;215;p22"/>
          <p:cNvSpPr txBox="1"/>
          <p:nvPr/>
        </p:nvSpPr>
        <p:spPr>
          <a:xfrm>
            <a:off x="8101281" y="1078062"/>
            <a:ext cx="39849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2000"/>
              <a:buFont typeface="Calibri"/>
              <a:buNone/>
            </a:pPr>
            <a:r>
              <a:rPr b="0" i="0" lang="en-US" sz="1400" u="none" cap="none" strike="noStrike">
                <a:solidFill>
                  <a:srgbClr val="106636"/>
                </a:solidFill>
                <a:latin typeface="Calibri"/>
                <a:ea typeface="Calibri"/>
                <a:cs typeface="Calibri"/>
                <a:sym typeface="Calibri"/>
              </a:rPr>
              <a:t>Research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785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ML for image labeling, image processing and segmenting, scattering, 1D to 4D scientific data labeling and feature identification, simple deployment of ML infrastructure, and ML models tracking and rating</a:t>
            </a:r>
            <a:endParaRPr/>
          </a:p>
        </p:txBody>
      </p:sp>
      <p:sp>
        <p:nvSpPr>
          <p:cNvPr id="216" name="Google Shape;216;p22"/>
          <p:cNvSpPr txBox="1"/>
          <p:nvPr/>
        </p:nvSpPr>
        <p:spPr>
          <a:xfrm>
            <a:off x="190559" y="1047731"/>
            <a:ext cx="3275100" cy="107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06636"/>
              </a:buClr>
              <a:buSzPts val="2000"/>
              <a:buFont typeface="Calibri"/>
              <a:buNone/>
            </a:pPr>
            <a:r>
              <a:rPr b="0" i="0" lang="en-US" sz="1400" u="none" cap="none" strike="noStrike">
                <a:solidFill>
                  <a:srgbClr val="106636"/>
                </a:solidFill>
                <a:latin typeface="Calibri"/>
                <a:ea typeface="Calibri"/>
                <a:cs typeface="Calibri"/>
                <a:sym typeface="Calibri"/>
              </a:rPr>
              <a:t>Scientific Achievement</a:t>
            </a:r>
            <a:endParaRPr b="0" i="0" sz="2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1" marL="17859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r>
              <a:rPr b="1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Deploy complex machine learning (ML) algorithms directly to beamline and assist the scientists in their data analysis using a ‘plug and play’ model</a:t>
            </a:r>
            <a:r>
              <a:rPr b="1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</p:txBody>
      </p:sp>
      <p:sp>
        <p:nvSpPr>
          <p:cNvPr id="217" name="Google Shape;217;p22"/>
          <p:cNvSpPr txBox="1"/>
          <p:nvPr/>
        </p:nvSpPr>
        <p:spPr>
          <a:xfrm>
            <a:off x="1081278" y="3852473"/>
            <a:ext cx="1096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Labels</a:t>
            </a:r>
            <a:endParaRPr/>
          </a:p>
        </p:txBody>
      </p:sp>
      <p:sp>
        <p:nvSpPr>
          <p:cNvPr id="218" name="Google Shape;218;p22"/>
          <p:cNvSpPr txBox="1"/>
          <p:nvPr/>
        </p:nvSpPr>
        <p:spPr>
          <a:xfrm>
            <a:off x="4750486" y="2126993"/>
            <a:ext cx="12714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Models</a:t>
            </a:r>
            <a:endParaRPr/>
          </a:p>
        </p:txBody>
      </p:sp>
      <p:sp>
        <p:nvSpPr>
          <p:cNvPr id="219" name="Google Shape;219;p22"/>
          <p:cNvSpPr txBox="1"/>
          <p:nvPr/>
        </p:nvSpPr>
        <p:spPr>
          <a:xfrm>
            <a:off x="9541790" y="2985624"/>
            <a:ext cx="1974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Deployment</a:t>
            </a:r>
            <a:endParaRPr/>
          </a:p>
        </p:txBody>
      </p:sp>
      <p:sp>
        <p:nvSpPr>
          <p:cNvPr id="220" name="Google Shape;220;p22"/>
          <p:cNvSpPr txBox="1"/>
          <p:nvPr/>
        </p:nvSpPr>
        <p:spPr>
          <a:xfrm>
            <a:off x="9374506" y="4999180"/>
            <a:ext cx="8616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D7D31"/>
              </a:buClr>
              <a:buSzPts val="2800"/>
              <a:buFont typeface="Calibri"/>
              <a:buNone/>
            </a:pPr>
            <a:r>
              <a:rPr b="0" i="0" lang="en-US" sz="2800" u="none" cap="none" strike="noStrike">
                <a:solidFill>
                  <a:srgbClr val="ED7D31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/>
          </a:p>
        </p:txBody>
      </p:sp>
      <p:pic>
        <p:nvPicPr>
          <p:cNvPr id="221" name="Google Shape;221;p2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936189" y="6279460"/>
            <a:ext cx="2021463" cy="424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954617" y="5735165"/>
            <a:ext cx="1428755" cy="331530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2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3"/>
          <p:cNvSpPr txBox="1"/>
          <p:nvPr>
            <p:ph type="title"/>
          </p:nvPr>
        </p:nvSpPr>
        <p:spPr>
          <a:xfrm>
            <a:off x="499274" y="246888"/>
            <a:ext cx="111972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/>
              <a:t>MLExchange Apps</a:t>
            </a:r>
            <a:endParaRPr/>
          </a:p>
        </p:txBody>
      </p:sp>
      <p:pic>
        <p:nvPicPr>
          <p:cNvPr id="229" name="Google Shape;22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503614" y="185068"/>
            <a:ext cx="1457255" cy="964634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23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1" name="Google Shape;231;p23"/>
          <p:cNvSpPr txBox="1"/>
          <p:nvPr/>
        </p:nvSpPr>
        <p:spPr>
          <a:xfrm>
            <a:off x="689950" y="4198950"/>
            <a:ext cx="4719900" cy="19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Web Based Apps using a </a:t>
            </a:r>
            <a:r>
              <a:rPr b="1" lang="en-US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variety</a:t>
            </a:r>
            <a:r>
              <a:rPr b="1" lang="en-US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 of technologies including: Prefect, Dash, Pytorch, Tensorflow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Transitioning to using Tiled, resulting in less data format customization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74450" y="1068400"/>
            <a:ext cx="5152376" cy="3006700"/>
          </a:xfrm>
          <a:prstGeom prst="rect">
            <a:avLst/>
          </a:prstGeom>
          <a:noFill/>
          <a:ln cap="flat" cmpd="sng" w="9525">
            <a:solidFill>
              <a:srgbClr val="212121"/>
            </a:solidFill>
            <a:prstDash val="solid"/>
            <a:round/>
            <a:headEnd len="sm" w="sm" type="none"/>
            <a:tailEnd len="sm" w="sm" type="none"/>
          </a:ln>
        </p:spPr>
      </p:pic>
      <p:grpSp>
        <p:nvGrpSpPr>
          <p:cNvPr id="233" name="Google Shape;233;p23"/>
          <p:cNvGrpSpPr/>
          <p:nvPr/>
        </p:nvGrpSpPr>
        <p:grpSpPr>
          <a:xfrm>
            <a:off x="6469879" y="2881286"/>
            <a:ext cx="5431859" cy="3133079"/>
            <a:chOff x="5924200" y="946950"/>
            <a:chExt cx="4390800" cy="2532600"/>
          </a:xfrm>
        </p:grpSpPr>
        <p:sp>
          <p:nvSpPr>
            <p:cNvPr id="234" name="Google Shape;234;p23"/>
            <p:cNvSpPr/>
            <p:nvPr/>
          </p:nvSpPr>
          <p:spPr>
            <a:xfrm>
              <a:off x="5924200" y="946950"/>
              <a:ext cx="4390800" cy="2532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235" name="Google Shape;235;p2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940050" y="966800"/>
              <a:ext cx="4359125" cy="249290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5328"/>
            <a:ext cx="12191999" cy="612009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24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3" name="Google Shape;243;p24"/>
          <p:cNvSpPr/>
          <p:nvPr/>
        </p:nvSpPr>
        <p:spPr>
          <a:xfrm>
            <a:off x="6899675" y="5998000"/>
            <a:ext cx="4406400" cy="752700"/>
          </a:xfrm>
          <a:prstGeom prst="roundRect">
            <a:avLst>
              <a:gd fmla="val 16667" name="adj"/>
            </a:avLst>
          </a:prstGeom>
          <a:solidFill>
            <a:srgbClr val="4581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"Tiled in the Context of Data and Metadata Services"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 Allan, FAIR Data Management Thursday 9:40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9" name="Google Shape;24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8400" y="74000"/>
            <a:ext cx="11345425" cy="5929539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p25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1" name="Google Shape;251;p25"/>
          <p:cNvSpPr/>
          <p:nvPr/>
        </p:nvSpPr>
        <p:spPr>
          <a:xfrm>
            <a:off x="1762200" y="5424050"/>
            <a:ext cx="4406400" cy="752700"/>
          </a:xfrm>
          <a:prstGeom prst="roundRect">
            <a:avLst>
              <a:gd fmla="val 16667" name="adj"/>
            </a:avLst>
          </a:prstGeom>
          <a:solidFill>
            <a:srgbClr val="4581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"Tiled in the Context of Data and Metadata Services"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 Allan, FAIR Data Management Thursday 9:40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25"/>
          <p:cNvSpPr txBox="1"/>
          <p:nvPr/>
        </p:nvSpPr>
        <p:spPr>
          <a:xfrm>
            <a:off x="9032500" y="5949950"/>
            <a:ext cx="2275800" cy="2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Elliot Gan NIST, NSLS-II</a:t>
            </a:r>
            <a:endParaRPr sz="1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6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6914150" y="6003800"/>
            <a:ext cx="4406400" cy="752700"/>
          </a:xfrm>
          <a:prstGeom prst="roundRect">
            <a:avLst>
              <a:gd fmla="val 16667" name="adj"/>
            </a:avLst>
          </a:prstGeom>
          <a:solidFill>
            <a:srgbClr val="45818E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"Tiled in the Context of Data and Metadata Services" 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Dan Allan, FAIR Data Management Thursday 9:40</a:t>
            </a:r>
            <a:endParaRPr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0475"/>
            <a:ext cx="11318276" cy="5837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7"/>
          <p:cNvSpPr/>
          <p:nvPr/>
        </p:nvSpPr>
        <p:spPr>
          <a:xfrm>
            <a:off x="423400" y="1160400"/>
            <a:ext cx="11273100" cy="4892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27"/>
          <p:cNvSpPr txBox="1"/>
          <p:nvPr>
            <p:ph type="title"/>
          </p:nvPr>
        </p:nvSpPr>
        <p:spPr>
          <a:xfrm>
            <a:off x="499274" y="246888"/>
            <a:ext cx="111972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Evolution of Bluesky Data Access</a:t>
            </a:r>
            <a:endParaRPr/>
          </a:p>
        </p:txBody>
      </p:sp>
      <p:sp>
        <p:nvSpPr>
          <p:cNvPr id="268" name="Google Shape;268;p27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9" name="Google Shape;269;p27"/>
          <p:cNvSpPr txBox="1"/>
          <p:nvPr>
            <p:ph idx="1" type="body"/>
          </p:nvPr>
        </p:nvSpPr>
        <p:spPr>
          <a:xfrm>
            <a:off x="499275" y="1545325"/>
            <a:ext cx="4965600" cy="46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2"/>
                </a:solidFill>
              </a:rPr>
              <a:t>Databroker</a:t>
            </a:r>
            <a:endParaRPr b="1" sz="2600">
              <a:solidFill>
                <a:schemeClr val="dk2"/>
              </a:solidFill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Python library for access and data analysis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Application requires direct Mongo and Filesystem access</a:t>
            </a:r>
            <a:endParaRPr sz="2600"/>
          </a:p>
        </p:txBody>
      </p:sp>
      <p:sp>
        <p:nvSpPr>
          <p:cNvPr id="270" name="Google Shape;270;p27"/>
          <p:cNvSpPr txBox="1"/>
          <p:nvPr/>
        </p:nvSpPr>
        <p:spPr>
          <a:xfrm>
            <a:off x="5841175" y="1278000"/>
            <a:ext cx="5802000" cy="26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7"/>
          <p:cNvSpPr txBox="1"/>
          <p:nvPr>
            <p:ph idx="1" type="body"/>
          </p:nvPr>
        </p:nvSpPr>
        <p:spPr>
          <a:xfrm>
            <a:off x="6052825" y="1545325"/>
            <a:ext cx="5378700" cy="31734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-US" sz="2600">
                <a:solidFill>
                  <a:schemeClr val="dk2"/>
                </a:solidFill>
              </a:rPr>
              <a:t>Tiled</a:t>
            </a:r>
            <a:endParaRPr b="1" sz="2600">
              <a:solidFill>
                <a:schemeClr val="dk2"/>
              </a:solidFill>
            </a:endParaRPr>
          </a:p>
          <a:p>
            <a:pPr indent="-393700" lvl="0" marL="457200" rtl="0" algn="l"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Data Service over HTTP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Web and remote friendly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Ideal for Browser-based Apps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Python client for accessing data</a:t>
            </a:r>
            <a:endParaRPr sz="2600"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600"/>
              <a:t>Not necessarily tied to Bluesky's control system ecosystem!</a:t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45720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28"/>
          <p:cNvSpPr/>
          <p:nvPr/>
        </p:nvSpPr>
        <p:spPr>
          <a:xfrm>
            <a:off x="675800" y="1027100"/>
            <a:ext cx="10831200" cy="5348400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8" name="Google Shape;278;p28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79" name="Google Shape;279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7825" y="1389874"/>
            <a:ext cx="968175" cy="1051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75875" y="3094448"/>
            <a:ext cx="2533650" cy="1524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28"/>
          <p:cNvSpPr txBox="1"/>
          <p:nvPr/>
        </p:nvSpPr>
        <p:spPr>
          <a:xfrm>
            <a:off x="4648288" y="913475"/>
            <a:ext cx="2016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rPr>
              <a:t>Prefect Server</a:t>
            </a:r>
            <a:endParaRPr b="1" sz="2400">
              <a:solidFill>
                <a:srgbClr val="1084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p28"/>
          <p:cNvSpPr txBox="1"/>
          <p:nvPr/>
        </p:nvSpPr>
        <p:spPr>
          <a:xfrm>
            <a:off x="7649778" y="2866850"/>
            <a:ext cx="24921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rPr>
              <a:t>Prefect Worker</a:t>
            </a:r>
            <a:endParaRPr b="1" sz="2400">
              <a:solidFill>
                <a:srgbClr val="1084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4751588" y="4675750"/>
            <a:ext cx="2016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rPr>
              <a:t>Data Server</a:t>
            </a:r>
            <a:endParaRPr b="1" sz="2400">
              <a:solidFill>
                <a:srgbClr val="1084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84" name="Google Shape;284;p28"/>
          <p:cNvCxnSpPr/>
          <p:nvPr/>
        </p:nvCxnSpPr>
        <p:spPr>
          <a:xfrm flipH="1" rot="10800000">
            <a:off x="6470925" y="3742050"/>
            <a:ext cx="1071600" cy="19947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85" name="Google Shape;285;p28"/>
          <p:cNvCxnSpPr>
            <a:stCxn id="286" idx="1"/>
            <a:endCxn id="280" idx="3"/>
          </p:cNvCxnSpPr>
          <p:nvPr/>
        </p:nvCxnSpPr>
        <p:spPr>
          <a:xfrm rot="10800000">
            <a:off x="3709525" y="3856448"/>
            <a:ext cx="1338900" cy="1920600"/>
          </a:xfrm>
          <a:prstGeom prst="straightConnector1">
            <a:avLst/>
          </a:prstGeom>
          <a:noFill/>
          <a:ln cap="flat" cmpd="sng" w="28575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87" name="Google Shape;287;p28"/>
          <p:cNvCxnSpPr>
            <a:stCxn id="288" idx="1"/>
            <a:endCxn id="279" idx="3"/>
          </p:cNvCxnSpPr>
          <p:nvPr/>
        </p:nvCxnSpPr>
        <p:spPr>
          <a:xfrm rot="10800000">
            <a:off x="6096000" y="1915686"/>
            <a:ext cx="1446600" cy="18264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289" name="Google Shape;289;p28"/>
          <p:cNvCxnSpPr>
            <a:stCxn id="280" idx="3"/>
            <a:endCxn id="279" idx="1"/>
          </p:cNvCxnSpPr>
          <p:nvPr/>
        </p:nvCxnSpPr>
        <p:spPr>
          <a:xfrm flipH="1" rot="10800000">
            <a:off x="3709525" y="1915748"/>
            <a:ext cx="1418400" cy="19407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90" name="Google Shape;290;p28"/>
          <p:cNvSpPr txBox="1"/>
          <p:nvPr/>
        </p:nvSpPr>
        <p:spPr>
          <a:xfrm>
            <a:off x="1386188" y="2618050"/>
            <a:ext cx="2016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1084CE"/>
                </a:solidFill>
                <a:latin typeface="Calibri"/>
                <a:ea typeface="Calibri"/>
                <a:cs typeface="Calibri"/>
                <a:sym typeface="Calibri"/>
              </a:rPr>
              <a:t>Browser App</a:t>
            </a:r>
            <a:endParaRPr b="1" sz="2400">
              <a:solidFill>
                <a:srgbClr val="1084CE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1" name="Google Shape;29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42602" y="3343250"/>
            <a:ext cx="647700" cy="838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2" name="Google Shape;292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144228" y="3437350"/>
            <a:ext cx="2122225" cy="65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3" name="Google Shape;293;p2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648300" y="5346838"/>
            <a:ext cx="2857500" cy="1095375"/>
          </a:xfrm>
          <a:prstGeom prst="rect">
            <a:avLst/>
          </a:prstGeom>
          <a:noFill/>
          <a:ln>
            <a:noFill/>
          </a:ln>
        </p:spPr>
      </p:pic>
      <p:sp>
        <p:nvSpPr>
          <p:cNvPr id="294" name="Google Shape;294;p28"/>
          <p:cNvSpPr txBox="1"/>
          <p:nvPr/>
        </p:nvSpPr>
        <p:spPr>
          <a:xfrm>
            <a:off x="6768500" y="2483850"/>
            <a:ext cx="7575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endParaRPr b="1" sz="1300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5" name="Google Shape;295;p28"/>
          <p:cNvSpPr txBox="1"/>
          <p:nvPr/>
        </p:nvSpPr>
        <p:spPr>
          <a:xfrm>
            <a:off x="3770450" y="2539375"/>
            <a:ext cx="7575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A64D79"/>
                </a:solidFill>
                <a:latin typeface="Calibri"/>
                <a:ea typeface="Calibri"/>
                <a:cs typeface="Calibri"/>
                <a:sym typeface="Calibri"/>
              </a:rPr>
              <a:t>function</a:t>
            </a:r>
            <a:endParaRPr b="1" sz="1300">
              <a:solidFill>
                <a:srgbClr val="A64D7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6" name="Google Shape;296;p28"/>
          <p:cNvSpPr txBox="1"/>
          <p:nvPr/>
        </p:nvSpPr>
        <p:spPr>
          <a:xfrm>
            <a:off x="6957575" y="4816600"/>
            <a:ext cx="7575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6737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28"/>
          <p:cNvSpPr txBox="1"/>
          <p:nvPr/>
        </p:nvSpPr>
        <p:spPr>
          <a:xfrm>
            <a:off x="3709525" y="4902525"/>
            <a:ext cx="757500" cy="1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300">
                <a:solidFill>
                  <a:srgbClr val="146737"/>
                </a:solidFill>
                <a:latin typeface="Calibri"/>
                <a:ea typeface="Calibri"/>
                <a:cs typeface="Calibri"/>
                <a:sym typeface="Calibri"/>
              </a:rPr>
              <a:t>data</a:t>
            </a:r>
            <a:endParaRPr b="1" sz="1300">
              <a:solidFill>
                <a:srgbClr val="14673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8" name="Google Shape;298;p28"/>
          <p:cNvSpPr txBox="1"/>
          <p:nvPr>
            <p:ph type="title"/>
          </p:nvPr>
        </p:nvSpPr>
        <p:spPr>
          <a:xfrm>
            <a:off x="499274" y="246888"/>
            <a:ext cx="111972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AI-Enhanced Segmentation Framework</a:t>
            </a:r>
            <a:endParaRPr/>
          </a:p>
        </p:txBody>
      </p:sp>
      <p:pic>
        <p:nvPicPr>
          <p:cNvPr descr="A picture containing shape&#10;&#10;Description automatically generated" id="299" name="Google Shape;299;p28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165157" y="1326556"/>
            <a:ext cx="1550205" cy="111493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00" name="Google Shape;300;p28"/>
          <p:cNvSpPr txBox="1"/>
          <p:nvPr/>
        </p:nvSpPr>
        <p:spPr>
          <a:xfrm>
            <a:off x="8074313" y="4260900"/>
            <a:ext cx="20169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9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Petrus Zwart</a:t>
            </a:r>
            <a:endParaRPr b="1" sz="19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1" name="Google Shape;301;p2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9893195" y="4336771"/>
            <a:ext cx="968175" cy="479827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Google Shape;302;p28"/>
          <p:cNvSpPr txBox="1"/>
          <p:nvPr/>
        </p:nvSpPr>
        <p:spPr>
          <a:xfrm>
            <a:off x="6871175" y="5420688"/>
            <a:ext cx="4423200" cy="9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Transitioning to using Tiled, resulting in less data format customization ocde</a:t>
            </a:r>
            <a:endParaRPr b="1" sz="18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chemeClr val="lt2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9"/>
          <p:cNvSpPr txBox="1"/>
          <p:nvPr>
            <p:ph idx="12" type="sldNum"/>
          </p:nvPr>
        </p:nvSpPr>
        <p:spPr>
          <a:xfrm>
            <a:off x="11693827" y="6442071"/>
            <a:ext cx="536400" cy="369300"/>
          </a:xfrm>
          <a:prstGeom prst="rect">
            <a:avLst/>
          </a:prstGeom>
        </p:spPr>
        <p:txBody>
          <a:bodyPr anchorCtr="0" anchor="ctr" bIns="91425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309" name="Google Shape;309;p29" title="2024.04.02_SandSegment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9600" y="152400"/>
            <a:ext cx="10972800" cy="616695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p29"/>
          <p:cNvSpPr txBox="1"/>
          <p:nvPr/>
        </p:nvSpPr>
        <p:spPr>
          <a:xfrm>
            <a:off x="8359950" y="6349675"/>
            <a:ext cx="3287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1800">
                <a:solidFill>
                  <a:schemeClr val="dk2"/>
                </a:solidFill>
              </a:rPr>
              <a:t>57.02 GB - 2160 × 2560 × 2560</a:t>
            </a:r>
            <a:endParaRPr sz="1800"/>
          </a:p>
        </p:txBody>
      </p:sp>
      <p:sp>
        <p:nvSpPr>
          <p:cNvPr id="311" name="Google Shape;311;p29"/>
          <p:cNvSpPr txBox="1"/>
          <p:nvPr>
            <p:ph idx="1" type="body"/>
          </p:nvPr>
        </p:nvSpPr>
        <p:spPr>
          <a:xfrm>
            <a:off x="499274" y="1545336"/>
            <a:ext cx="11197200" cy="46269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9"/>
          <p:cNvSpPr txBox="1"/>
          <p:nvPr>
            <p:ph type="title"/>
          </p:nvPr>
        </p:nvSpPr>
        <p:spPr>
          <a:xfrm>
            <a:off x="499274" y="246888"/>
            <a:ext cx="11197200" cy="11430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ALS Color Scheme">
      <a:dk1>
        <a:srgbClr val="003859"/>
      </a:dk1>
      <a:lt1>
        <a:srgbClr val="FFFFFF"/>
      </a:lt1>
      <a:dk2>
        <a:srgbClr val="006BA6"/>
      </a:dk2>
      <a:lt2>
        <a:srgbClr val="313335"/>
      </a:lt2>
      <a:accent1>
        <a:srgbClr val="E04E38"/>
      </a:accent1>
      <a:accent2>
        <a:srgbClr val="EAAA00"/>
      </a:accent2>
      <a:accent3>
        <a:srgbClr val="74AA50"/>
      </a:accent3>
      <a:accent4>
        <a:srgbClr val="00B5E2"/>
      </a:accent4>
      <a:accent5>
        <a:srgbClr val="5D4777"/>
      </a:accent5>
      <a:accent6>
        <a:srgbClr val="007681"/>
      </a:accent6>
      <a:hlink>
        <a:srgbClr val="D57800"/>
      </a:hlink>
      <a:folHlink>
        <a:srgbClr val="672D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