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63" r:id="rId1"/>
  </p:sldMasterIdLst>
  <p:notesMasterIdLst>
    <p:notesMasterId r:id="rId35"/>
  </p:notesMasterIdLst>
  <p:handoutMasterIdLst>
    <p:handoutMasterId r:id="rId36"/>
  </p:handoutMasterIdLst>
  <p:sldIdLst>
    <p:sldId id="504" r:id="rId2"/>
    <p:sldId id="456" r:id="rId3"/>
    <p:sldId id="454" r:id="rId4"/>
    <p:sldId id="507" r:id="rId5"/>
    <p:sldId id="512" r:id="rId6"/>
    <p:sldId id="508" r:id="rId7"/>
    <p:sldId id="510" r:id="rId8"/>
    <p:sldId id="505" r:id="rId9"/>
    <p:sldId id="509" r:id="rId10"/>
    <p:sldId id="513" r:id="rId11"/>
    <p:sldId id="516" r:id="rId12"/>
    <p:sldId id="514" r:id="rId13"/>
    <p:sldId id="506" r:id="rId14"/>
    <p:sldId id="517" r:id="rId15"/>
    <p:sldId id="518" r:id="rId16"/>
    <p:sldId id="519" r:id="rId17"/>
    <p:sldId id="520" r:id="rId18"/>
    <p:sldId id="486" r:id="rId19"/>
    <p:sldId id="492" r:id="rId20"/>
    <p:sldId id="489" r:id="rId21"/>
    <p:sldId id="495" r:id="rId22"/>
    <p:sldId id="522" r:id="rId23"/>
    <p:sldId id="494" r:id="rId24"/>
    <p:sldId id="521" r:id="rId25"/>
    <p:sldId id="473" r:id="rId26"/>
    <p:sldId id="453" r:id="rId27"/>
    <p:sldId id="374" r:id="rId28"/>
    <p:sldId id="497" r:id="rId29"/>
    <p:sldId id="499" r:id="rId30"/>
    <p:sldId id="500" r:id="rId31"/>
    <p:sldId id="501" r:id="rId32"/>
    <p:sldId id="502" r:id="rId33"/>
    <p:sldId id="503" r:id="rId34"/>
  </p:sldIdLst>
  <p:sldSz cx="24384000" cy="13716000"/>
  <p:notesSz cx="6858000" cy="9144000"/>
  <p:defaultTextStyle>
    <a:defPPr>
      <a:defRPr lang="en-US"/>
    </a:defPPr>
    <a:lvl1pPr algn="l" defTabSz="825500" rtl="0" eaLnBrk="0" fontAlgn="base" hangingPunct="0">
      <a:spcBef>
        <a:spcPct val="0"/>
      </a:spcBef>
      <a:spcAft>
        <a:spcPct val="0"/>
      </a:spcAft>
      <a:defRPr sz="5000" kern="1200">
        <a:solidFill>
          <a:srgbClr val="000000"/>
        </a:solidFill>
        <a:latin typeface="Helvetica Light" pitchFamily="1" charset="0"/>
        <a:ea typeface="MS PGothic" panose="020B0600070205080204" pitchFamily="34" charset="-128"/>
        <a:cs typeface="+mn-cs"/>
        <a:sym typeface="Helvetica Light" pitchFamily="1" charset="0"/>
      </a:defRPr>
    </a:lvl1pPr>
    <a:lvl2pPr marL="457200" indent="-228600" algn="l" defTabSz="825500" rtl="0" eaLnBrk="0" fontAlgn="base" hangingPunct="0">
      <a:spcBef>
        <a:spcPct val="0"/>
      </a:spcBef>
      <a:spcAft>
        <a:spcPct val="0"/>
      </a:spcAft>
      <a:defRPr sz="5000" kern="1200">
        <a:solidFill>
          <a:srgbClr val="000000"/>
        </a:solidFill>
        <a:latin typeface="Helvetica Light" pitchFamily="1" charset="0"/>
        <a:ea typeface="MS PGothic" panose="020B0600070205080204" pitchFamily="34" charset="-128"/>
        <a:cs typeface="+mn-cs"/>
        <a:sym typeface="Helvetica Light" pitchFamily="1" charset="0"/>
      </a:defRPr>
    </a:lvl2pPr>
    <a:lvl3pPr marL="914400" indent="-457200" algn="l" defTabSz="825500" rtl="0" eaLnBrk="0" fontAlgn="base" hangingPunct="0">
      <a:spcBef>
        <a:spcPct val="0"/>
      </a:spcBef>
      <a:spcAft>
        <a:spcPct val="0"/>
      </a:spcAft>
      <a:defRPr sz="5000" kern="1200">
        <a:solidFill>
          <a:srgbClr val="000000"/>
        </a:solidFill>
        <a:latin typeface="Helvetica Light" pitchFamily="1" charset="0"/>
        <a:ea typeface="MS PGothic" panose="020B0600070205080204" pitchFamily="34" charset="-128"/>
        <a:cs typeface="+mn-cs"/>
        <a:sym typeface="Helvetica Light" pitchFamily="1" charset="0"/>
      </a:defRPr>
    </a:lvl3pPr>
    <a:lvl4pPr marL="1371600" indent="-685800" algn="l" defTabSz="825500" rtl="0" eaLnBrk="0" fontAlgn="base" hangingPunct="0">
      <a:spcBef>
        <a:spcPct val="0"/>
      </a:spcBef>
      <a:spcAft>
        <a:spcPct val="0"/>
      </a:spcAft>
      <a:defRPr sz="5000" kern="1200">
        <a:solidFill>
          <a:srgbClr val="000000"/>
        </a:solidFill>
        <a:latin typeface="Helvetica Light" pitchFamily="1" charset="0"/>
        <a:ea typeface="MS PGothic" panose="020B0600070205080204" pitchFamily="34" charset="-128"/>
        <a:cs typeface="+mn-cs"/>
        <a:sym typeface="Helvetica Light" pitchFamily="1" charset="0"/>
      </a:defRPr>
    </a:lvl4pPr>
    <a:lvl5pPr marL="1828800" indent="-914400" algn="l" defTabSz="825500" rtl="0" eaLnBrk="0" fontAlgn="base" hangingPunct="0">
      <a:spcBef>
        <a:spcPct val="0"/>
      </a:spcBef>
      <a:spcAft>
        <a:spcPct val="0"/>
      </a:spcAft>
      <a:defRPr sz="5000" kern="1200">
        <a:solidFill>
          <a:srgbClr val="000000"/>
        </a:solidFill>
        <a:latin typeface="Helvetica Light" pitchFamily="1" charset="0"/>
        <a:ea typeface="MS PGothic" panose="020B0600070205080204" pitchFamily="34" charset="-128"/>
        <a:cs typeface="+mn-cs"/>
        <a:sym typeface="Helvetica Light" pitchFamily="1" charset="0"/>
      </a:defRPr>
    </a:lvl5pPr>
    <a:lvl6pPr marL="2286000" algn="l" defTabSz="914400" rtl="0" eaLnBrk="1" latinLnBrk="0" hangingPunct="1">
      <a:defRPr sz="5000" kern="1200">
        <a:solidFill>
          <a:srgbClr val="000000"/>
        </a:solidFill>
        <a:latin typeface="Helvetica Light" pitchFamily="1" charset="0"/>
        <a:ea typeface="MS PGothic" panose="020B0600070205080204" pitchFamily="34" charset="-128"/>
        <a:cs typeface="+mn-cs"/>
        <a:sym typeface="Helvetica Light" pitchFamily="1" charset="0"/>
      </a:defRPr>
    </a:lvl6pPr>
    <a:lvl7pPr marL="2743200" algn="l" defTabSz="914400" rtl="0" eaLnBrk="1" latinLnBrk="0" hangingPunct="1">
      <a:defRPr sz="5000" kern="1200">
        <a:solidFill>
          <a:srgbClr val="000000"/>
        </a:solidFill>
        <a:latin typeface="Helvetica Light" pitchFamily="1" charset="0"/>
        <a:ea typeface="MS PGothic" panose="020B0600070205080204" pitchFamily="34" charset="-128"/>
        <a:cs typeface="+mn-cs"/>
        <a:sym typeface="Helvetica Light" pitchFamily="1" charset="0"/>
      </a:defRPr>
    </a:lvl7pPr>
    <a:lvl8pPr marL="3200400" algn="l" defTabSz="914400" rtl="0" eaLnBrk="1" latinLnBrk="0" hangingPunct="1">
      <a:defRPr sz="5000" kern="1200">
        <a:solidFill>
          <a:srgbClr val="000000"/>
        </a:solidFill>
        <a:latin typeface="Helvetica Light" pitchFamily="1" charset="0"/>
        <a:ea typeface="MS PGothic" panose="020B0600070205080204" pitchFamily="34" charset="-128"/>
        <a:cs typeface="+mn-cs"/>
        <a:sym typeface="Helvetica Light" pitchFamily="1" charset="0"/>
      </a:defRPr>
    </a:lvl8pPr>
    <a:lvl9pPr marL="3657600" algn="l" defTabSz="914400" rtl="0" eaLnBrk="1" latinLnBrk="0" hangingPunct="1">
      <a:defRPr sz="5000" kern="1200">
        <a:solidFill>
          <a:srgbClr val="000000"/>
        </a:solidFill>
        <a:latin typeface="Helvetica Light" pitchFamily="1" charset="0"/>
        <a:ea typeface="MS PGothic" panose="020B0600070205080204" pitchFamily="34" charset="-128"/>
        <a:cs typeface="+mn-cs"/>
        <a:sym typeface="Helvetica Light" pitchFamily="1"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E2402A-81AD-B913-8EC4-0EAB30B81A67}" name="Jo Eads" initials="JE" userId="S::mjeads@hdfgroup.org::505e9d5d-5f39-486d-ab08-27bdc06eb9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ndy Horton" initials="R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F86"/>
    <a:srgbClr val="52585F"/>
    <a:srgbClr val="70BF41"/>
    <a:srgbClr val="175DA1"/>
    <a:srgbClr val="95B1D6"/>
    <a:srgbClr val="008ABD"/>
    <a:srgbClr val="77AC3F"/>
    <a:srgbClr val="860101"/>
    <a:srgbClr val="FF410C"/>
    <a:srgbClr val="FFAC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19CB9-6D9D-61A3-3D99-7C913898CBA2}" v="1455" dt="2024-08-06T20:07:36.042"/>
    <p1510:client id="{C13D205D-C0AF-6AFD-E7F3-194CB4ECE503}" v="2725" dt="2024-08-07T05:41:05.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30"/>
    <p:restoredTop sz="94658"/>
  </p:normalViewPr>
  <p:slideViewPr>
    <p:cSldViewPr snapToGrid="0">
      <p:cViewPr varScale="1">
        <p:scale>
          <a:sx n="60" d="100"/>
          <a:sy n="60" d="100"/>
        </p:scale>
        <p:origin x="280" y="184"/>
      </p:cViewPr>
      <p:guideLst>
        <p:guide orient="horz" pos="4320"/>
        <p:guide pos="76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8784-CC5D-BF49-8A7B-3275ED0042D5}" type="datetimeFigureOut">
              <a:rPr lang="en-US" smtClean="0"/>
              <a:t>9/24/24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553310-CC2C-F744-AAC3-553C17CDE76A}" type="slidenum">
              <a:rPr lang="en-US" smtClean="0"/>
              <a:t>‹#›</a:t>
            </a:fld>
            <a:endParaRPr lang="en-US"/>
          </a:p>
        </p:txBody>
      </p:sp>
    </p:spTree>
    <p:extLst>
      <p:ext uri="{BB962C8B-B14F-4D97-AF65-F5344CB8AC3E}">
        <p14:creationId xmlns:p14="http://schemas.microsoft.com/office/powerpoint/2010/main" val="1727518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noProof="0">
                <a:sym typeface="Helvetica Neue" charset="0"/>
              </a:rPr>
              <a:t>Click to edit Master text styles</a:t>
            </a:r>
          </a:p>
          <a:p>
            <a:pPr lvl="1"/>
            <a:r>
              <a:rPr lang="en-US" altLang="en-US" noProof="0">
                <a:sym typeface="Helvetica Neue" charset="0"/>
              </a:rPr>
              <a:t>Second level</a:t>
            </a:r>
          </a:p>
          <a:p>
            <a:pPr lvl="2"/>
            <a:r>
              <a:rPr lang="en-US" altLang="en-US" noProof="0">
                <a:sym typeface="Helvetica Neue" charset="0"/>
              </a:rPr>
              <a:t>Third level</a:t>
            </a:r>
          </a:p>
          <a:p>
            <a:pPr lvl="3"/>
            <a:r>
              <a:rPr lang="en-US" altLang="en-US" noProof="0">
                <a:sym typeface="Helvetica Neue" charset="0"/>
              </a:rPr>
              <a:t>Fourth level</a:t>
            </a:r>
          </a:p>
          <a:p>
            <a:pPr lvl="4"/>
            <a:r>
              <a:rPr lang="en-US" altLang="en-US" noProof="0">
                <a:sym typeface="Helvetica Neue" charset="0"/>
              </a:rPr>
              <a:t>Fifth level</a:t>
            </a:r>
          </a:p>
        </p:txBody>
      </p:sp>
    </p:spTree>
    <p:extLst>
      <p:ext uri="{BB962C8B-B14F-4D97-AF65-F5344CB8AC3E}">
        <p14:creationId xmlns:p14="http://schemas.microsoft.com/office/powerpoint/2010/main" val="1085023238"/>
      </p:ext>
    </p:extLst>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MS PGothic" panose="020B0600070205080204" pitchFamily="34" charset="-128"/>
        <a:cs typeface="Helvetica Neue" charset="0"/>
        <a:sym typeface="Helvetica Neue" pitchFamily="1"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itchFamily="1"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itchFamily="1"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itchFamily="1"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pitchFamily="1"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hdfgroup.org"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mailto:info@hdfgroup.or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9063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253173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135811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2566667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1627876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2948724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ea typeface="MS PGothic"/>
                <a:cs typeface="Calibri"/>
              </a:rPr>
              <a:t>Good use case (some basic fields, to read from a single field without touching others)</a:t>
            </a:r>
          </a:p>
          <a:p>
            <a:endParaRPr lang="en-US">
              <a:latin typeface="Calibri"/>
              <a:cs typeface="Calibri"/>
            </a:endParaRPr>
          </a:p>
          <a:p>
            <a:r>
              <a:rPr lang="en-US">
                <a:latin typeface="Calibri"/>
                <a:ea typeface="MS PGothic"/>
                <a:cs typeface="Calibri"/>
              </a:rPr>
              <a:t>Bad use case (Many layers deep nested, arrays and </a:t>
            </a:r>
            <a:r>
              <a:rPr lang="en-US" err="1">
                <a:latin typeface="Calibri"/>
                <a:ea typeface="MS PGothic"/>
                <a:cs typeface="Calibri"/>
              </a:rPr>
              <a:t>vlen</a:t>
            </a:r>
            <a:r>
              <a:rPr lang="en-US">
                <a:latin typeface="Calibri"/>
                <a:ea typeface="MS PGothic"/>
                <a:cs typeface="Calibri"/>
              </a:rPr>
              <a:t> strings)</a:t>
            </a:r>
            <a:endParaRPr lang="en-US">
              <a:latin typeface="Calibri"/>
              <a:cs typeface="Calibri"/>
            </a:endParaRPr>
          </a:p>
        </p:txBody>
      </p:sp>
    </p:spTree>
    <p:extLst>
      <p:ext uri="{BB962C8B-B14F-4D97-AF65-F5344CB8AC3E}">
        <p14:creationId xmlns:p14="http://schemas.microsoft.com/office/powerpoint/2010/main" val="1906729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424583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777529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ea typeface="MS PGothic"/>
                <a:cs typeface="Calibri"/>
              </a:rPr>
              <a:t>Briefly explain each of the free services that The HDF Group provides (table on the left) and where to get more information/access those services (</a:t>
            </a:r>
            <a:r>
              <a:rPr lang="en-US">
                <a:latin typeface="Calibri"/>
                <a:ea typeface="MS PGothic"/>
                <a:cs typeface="Calibri"/>
                <a:hlinkClick r:id="rId3"/>
              </a:rPr>
              <a:t>www.hdfgroup.org</a:t>
            </a:r>
            <a:r>
              <a:rPr lang="en-US">
                <a:latin typeface="Calibri"/>
                <a:ea typeface="MS PGothic"/>
                <a:cs typeface="Calibri"/>
              </a:rPr>
              <a:t>). Next, discuss how the activities/services listed in the table on the right help us to continue to support and provide the free services. If they have any questions they can send an email to </a:t>
            </a:r>
            <a:r>
              <a:rPr lang="en-US">
                <a:latin typeface="Calibri"/>
                <a:ea typeface="MS PGothic"/>
                <a:cs typeface="Calibri"/>
                <a:hlinkClick r:id="rId4"/>
              </a:rPr>
              <a:t>info@hdfgroup.org</a:t>
            </a:r>
            <a:r>
              <a:rPr lang="en-US">
                <a:latin typeface="Calibri"/>
                <a:ea typeface="MS PGothic"/>
                <a:cs typeface="Calibri"/>
              </a:rPr>
              <a:t>.   </a:t>
            </a:r>
            <a:endParaRPr lang="en-US">
              <a:latin typeface="Calibri"/>
              <a:cs typeface="Calibri"/>
            </a:endParaRPr>
          </a:p>
        </p:txBody>
      </p:sp>
    </p:spTree>
    <p:extLst>
      <p:ext uri="{BB962C8B-B14F-4D97-AF65-F5344CB8AC3E}">
        <p14:creationId xmlns:p14="http://schemas.microsoft.com/office/powerpoint/2010/main" val="3105620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ea typeface="MS PGothic"/>
                <a:cs typeface="Calibri"/>
              </a:rPr>
              <a:t>Good use case (some basic fields, to read from a single field without touching others)</a:t>
            </a:r>
          </a:p>
          <a:p>
            <a:endParaRPr lang="en-US">
              <a:latin typeface="Calibri"/>
              <a:cs typeface="Calibri"/>
            </a:endParaRPr>
          </a:p>
          <a:p>
            <a:r>
              <a:rPr lang="en-US">
                <a:latin typeface="Calibri"/>
                <a:ea typeface="MS PGothic"/>
                <a:cs typeface="Calibri"/>
              </a:rPr>
              <a:t>Bad use case (Many layers deep nested, arrays and </a:t>
            </a:r>
            <a:r>
              <a:rPr lang="en-US" err="1">
                <a:latin typeface="Calibri"/>
                <a:ea typeface="MS PGothic"/>
                <a:cs typeface="Calibri"/>
              </a:rPr>
              <a:t>vlen</a:t>
            </a:r>
            <a:r>
              <a:rPr lang="en-US">
                <a:latin typeface="Calibri"/>
                <a:ea typeface="MS PGothic"/>
                <a:cs typeface="Calibri"/>
              </a:rPr>
              <a:t> strings)</a:t>
            </a:r>
            <a:endParaRPr lang="en-US">
              <a:latin typeface="Calibri"/>
              <a:cs typeface="Calibri"/>
            </a:endParaRPr>
          </a:p>
        </p:txBody>
      </p:sp>
    </p:spTree>
    <p:extLst>
      <p:ext uri="{BB962C8B-B14F-4D97-AF65-F5344CB8AC3E}">
        <p14:creationId xmlns:p14="http://schemas.microsoft.com/office/powerpoint/2010/main" val="424773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2125348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ea typeface="MS PGothic"/>
                <a:cs typeface="Calibri"/>
              </a:rPr>
              <a:t>Good use case (some basic fields, to read from a single field without touching others)</a:t>
            </a:r>
          </a:p>
          <a:p>
            <a:endParaRPr lang="en-US">
              <a:latin typeface="Calibri"/>
              <a:cs typeface="Calibri"/>
            </a:endParaRPr>
          </a:p>
          <a:p>
            <a:r>
              <a:rPr lang="en-US">
                <a:latin typeface="Calibri"/>
                <a:ea typeface="MS PGothic"/>
                <a:cs typeface="Calibri"/>
              </a:rPr>
              <a:t>Bad use case (Many layers deep nested, arrays and </a:t>
            </a:r>
            <a:r>
              <a:rPr lang="en-US" err="1">
                <a:latin typeface="Calibri"/>
                <a:ea typeface="MS PGothic"/>
                <a:cs typeface="Calibri"/>
              </a:rPr>
              <a:t>vlen</a:t>
            </a:r>
            <a:r>
              <a:rPr lang="en-US">
                <a:latin typeface="Calibri"/>
                <a:ea typeface="MS PGothic"/>
                <a:cs typeface="Calibri"/>
              </a:rPr>
              <a:t> strings)</a:t>
            </a:r>
            <a:endParaRPr lang="en-US">
              <a:latin typeface="Calibri"/>
              <a:cs typeface="Calibri"/>
            </a:endParaRPr>
          </a:p>
        </p:txBody>
      </p:sp>
    </p:spTree>
    <p:extLst>
      <p:ext uri="{BB962C8B-B14F-4D97-AF65-F5344CB8AC3E}">
        <p14:creationId xmlns:p14="http://schemas.microsoft.com/office/powerpoint/2010/main" val="3645694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ea typeface="MS PGothic"/>
                <a:cs typeface="Calibri"/>
              </a:rPr>
              <a:t>Good use case (some basic fields, to read from a single field without touching others)</a:t>
            </a:r>
          </a:p>
          <a:p>
            <a:endParaRPr lang="en-US">
              <a:latin typeface="Calibri"/>
              <a:cs typeface="Calibri"/>
            </a:endParaRPr>
          </a:p>
          <a:p>
            <a:r>
              <a:rPr lang="en-US">
                <a:latin typeface="Calibri"/>
                <a:ea typeface="MS PGothic"/>
                <a:cs typeface="Calibri"/>
              </a:rPr>
              <a:t>Bad use case (Many layers deep nested, arrays and </a:t>
            </a:r>
            <a:r>
              <a:rPr lang="en-US" err="1">
                <a:latin typeface="Calibri"/>
                <a:ea typeface="MS PGothic"/>
                <a:cs typeface="Calibri"/>
              </a:rPr>
              <a:t>vlen</a:t>
            </a:r>
            <a:r>
              <a:rPr lang="en-US">
                <a:latin typeface="Calibri"/>
                <a:ea typeface="MS PGothic"/>
                <a:cs typeface="Calibri"/>
              </a:rPr>
              <a:t> strings)</a:t>
            </a:r>
            <a:endParaRPr lang="en-US">
              <a:latin typeface="Calibri"/>
              <a:cs typeface="Calibri"/>
            </a:endParaRPr>
          </a:p>
        </p:txBody>
      </p:sp>
    </p:spTree>
    <p:extLst>
      <p:ext uri="{BB962C8B-B14F-4D97-AF65-F5344CB8AC3E}">
        <p14:creationId xmlns:p14="http://schemas.microsoft.com/office/powerpoint/2010/main" val="1137053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ea typeface="MS PGothic"/>
                <a:cs typeface="Calibri"/>
              </a:rPr>
              <a:t>Good use case (some basic fields, to read from a single field without touching others)</a:t>
            </a:r>
          </a:p>
          <a:p>
            <a:endParaRPr lang="en-US">
              <a:latin typeface="Calibri"/>
              <a:cs typeface="Calibri"/>
            </a:endParaRPr>
          </a:p>
          <a:p>
            <a:r>
              <a:rPr lang="en-US">
                <a:latin typeface="Calibri"/>
                <a:ea typeface="MS PGothic"/>
                <a:cs typeface="Calibri"/>
              </a:rPr>
              <a:t>Bad use case (Many layers deep nested, arrays and </a:t>
            </a:r>
            <a:r>
              <a:rPr lang="en-US" err="1">
                <a:latin typeface="Calibri"/>
                <a:ea typeface="MS PGothic"/>
                <a:cs typeface="Calibri"/>
              </a:rPr>
              <a:t>vlen</a:t>
            </a:r>
            <a:r>
              <a:rPr lang="en-US">
                <a:latin typeface="Calibri"/>
                <a:ea typeface="MS PGothic"/>
                <a:cs typeface="Calibri"/>
              </a:rPr>
              <a:t> strings)</a:t>
            </a:r>
            <a:endParaRPr lang="en-US">
              <a:latin typeface="Calibri"/>
              <a:cs typeface="Calibri"/>
            </a:endParaRPr>
          </a:p>
        </p:txBody>
      </p:sp>
    </p:spTree>
    <p:extLst>
      <p:ext uri="{BB962C8B-B14F-4D97-AF65-F5344CB8AC3E}">
        <p14:creationId xmlns:p14="http://schemas.microsoft.com/office/powerpoint/2010/main" val="1689797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ea typeface="MS PGothic"/>
                <a:cs typeface="Calibri"/>
              </a:rPr>
              <a:t>Good use case (some basic fields, to read from a single field without touching others)</a:t>
            </a:r>
          </a:p>
          <a:p>
            <a:endParaRPr lang="en-US">
              <a:latin typeface="Calibri"/>
              <a:cs typeface="Calibri"/>
            </a:endParaRPr>
          </a:p>
          <a:p>
            <a:r>
              <a:rPr lang="en-US">
                <a:latin typeface="Calibri"/>
                <a:ea typeface="MS PGothic"/>
                <a:cs typeface="Calibri"/>
              </a:rPr>
              <a:t>Bad use case (Many layers deep nested, arrays and </a:t>
            </a:r>
            <a:r>
              <a:rPr lang="en-US" err="1">
                <a:latin typeface="Calibri"/>
                <a:ea typeface="MS PGothic"/>
                <a:cs typeface="Calibri"/>
              </a:rPr>
              <a:t>vlen</a:t>
            </a:r>
            <a:r>
              <a:rPr lang="en-US">
                <a:latin typeface="Calibri"/>
                <a:ea typeface="MS PGothic"/>
                <a:cs typeface="Calibri"/>
              </a:rPr>
              <a:t> strings)</a:t>
            </a:r>
            <a:endParaRPr lang="en-US">
              <a:latin typeface="Calibri"/>
              <a:cs typeface="Calibri"/>
            </a:endParaRPr>
          </a:p>
        </p:txBody>
      </p:sp>
    </p:spTree>
    <p:extLst>
      <p:ext uri="{BB962C8B-B14F-4D97-AF65-F5344CB8AC3E}">
        <p14:creationId xmlns:p14="http://schemas.microsoft.com/office/powerpoint/2010/main" val="485651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ea typeface="MS PGothic"/>
                <a:cs typeface="Calibri"/>
              </a:rPr>
              <a:t>Good use case (some basic fields, to read from a single field without touching others)</a:t>
            </a:r>
          </a:p>
          <a:p>
            <a:endParaRPr lang="en-US">
              <a:latin typeface="Calibri"/>
              <a:cs typeface="Calibri"/>
            </a:endParaRPr>
          </a:p>
          <a:p>
            <a:r>
              <a:rPr lang="en-US">
                <a:latin typeface="Calibri"/>
                <a:ea typeface="MS PGothic"/>
                <a:cs typeface="Calibri"/>
              </a:rPr>
              <a:t>Bad use case (Many layers deep nested, arrays and </a:t>
            </a:r>
            <a:r>
              <a:rPr lang="en-US" err="1">
                <a:latin typeface="Calibri"/>
                <a:ea typeface="MS PGothic"/>
                <a:cs typeface="Calibri"/>
              </a:rPr>
              <a:t>vlen</a:t>
            </a:r>
            <a:r>
              <a:rPr lang="en-US">
                <a:latin typeface="Calibri"/>
                <a:ea typeface="MS PGothic"/>
                <a:cs typeface="Calibri"/>
              </a:rPr>
              <a:t> strings)</a:t>
            </a:r>
            <a:endParaRPr lang="en-US">
              <a:latin typeface="Calibri"/>
              <a:cs typeface="Calibri"/>
            </a:endParaRPr>
          </a:p>
        </p:txBody>
      </p:sp>
    </p:spTree>
    <p:extLst>
      <p:ext uri="{BB962C8B-B14F-4D97-AF65-F5344CB8AC3E}">
        <p14:creationId xmlns:p14="http://schemas.microsoft.com/office/powerpoint/2010/main" val="149993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322673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213332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49406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258633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222962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150877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319804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ic Bullets">
    <p:spTree>
      <p:nvGrpSpPr>
        <p:cNvPr id="1" name=""/>
        <p:cNvGrpSpPr/>
        <p:nvPr/>
      </p:nvGrpSpPr>
      <p:grpSpPr>
        <a:xfrm>
          <a:off x="0" y="0"/>
          <a:ext cx="0" cy="0"/>
          <a:chOff x="0" y="0"/>
          <a:chExt cx="0" cy="0"/>
        </a:xfrm>
      </p:grpSpPr>
      <p:sp>
        <p:nvSpPr>
          <p:cNvPr id="17" name="Title Placeholder 8">
            <a:extLst>
              <a:ext uri="{FF2B5EF4-FFF2-40B4-BE49-F238E27FC236}">
                <a16:creationId xmlns:a16="http://schemas.microsoft.com/office/drawing/2014/main" id="{3021390C-9F69-489B-91B7-4354E7D1E93C}"/>
              </a:ext>
            </a:extLst>
          </p:cNvPr>
          <p:cNvSpPr>
            <a:spLocks noGrp="1"/>
          </p:cNvSpPr>
          <p:nvPr>
            <p:ph type="title"/>
          </p:nvPr>
        </p:nvSpPr>
        <p:spPr bwMode="auto">
          <a:xfrm>
            <a:off x="1689100" y="1347788"/>
            <a:ext cx="17056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Light" pitchFamily="1" charset="0"/>
              </a:rPr>
              <a:t>Click to edit Master title style</a:t>
            </a:r>
          </a:p>
        </p:txBody>
      </p:sp>
      <p:sp>
        <p:nvSpPr>
          <p:cNvPr id="18" name="Rectangle 3">
            <a:extLst>
              <a:ext uri="{FF2B5EF4-FFF2-40B4-BE49-F238E27FC236}">
                <a16:creationId xmlns:a16="http://schemas.microsoft.com/office/drawing/2014/main" id="{05770CC2-CF8C-4994-A2CF-0ACEBC6933B8}"/>
              </a:ext>
            </a:extLst>
          </p:cNvPr>
          <p:cNvSpPr>
            <a:spLocks noGrp="1"/>
          </p:cNvSpPr>
          <p:nvPr>
            <p:ph idx="1"/>
          </p:nvPr>
        </p:nvSpPr>
        <p:spPr bwMode="auto">
          <a:xfrm>
            <a:off x="1689100" y="3276600"/>
            <a:ext cx="21005800" cy="916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Light" pitchFamily="1" charset="0"/>
              </a:rPr>
              <a:t>Click to edit Master text styles</a:t>
            </a:r>
          </a:p>
          <a:p>
            <a:pPr lvl="1"/>
            <a:r>
              <a:rPr lang="en-US" altLang="en-US">
                <a:sym typeface="Helvetica Light" pitchFamily="1" charset="0"/>
              </a:rPr>
              <a:t>Second level</a:t>
            </a:r>
          </a:p>
          <a:p>
            <a:pPr lvl="2"/>
            <a:r>
              <a:rPr lang="en-US" altLang="en-US">
                <a:sym typeface="Helvetica Light" pitchFamily="1" charset="0"/>
              </a:rPr>
              <a:t>Third level</a:t>
            </a:r>
          </a:p>
          <a:p>
            <a:pPr lvl="3"/>
            <a:r>
              <a:rPr lang="en-US" altLang="en-US">
                <a:sym typeface="Helvetica Light" pitchFamily="1" charset="0"/>
              </a:rPr>
              <a:t>Fourth level</a:t>
            </a:r>
          </a:p>
          <a:p>
            <a:pPr lvl="4"/>
            <a:r>
              <a:rPr lang="en-US" altLang="en-US">
                <a:sym typeface="Helvetica Light" pitchFamily="1" charset="0"/>
              </a:rPr>
              <a:t>Fifth level</a:t>
            </a:r>
          </a:p>
        </p:txBody>
      </p:sp>
    </p:spTree>
    <p:extLst>
      <p:ext uri="{BB962C8B-B14F-4D97-AF65-F5344CB8AC3E}">
        <p14:creationId xmlns:p14="http://schemas.microsoft.com/office/powerpoint/2010/main" val="84243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s Page">
    <p:spTree>
      <p:nvGrpSpPr>
        <p:cNvPr id="1" name=""/>
        <p:cNvGrpSpPr/>
        <p:nvPr/>
      </p:nvGrpSpPr>
      <p:grpSpPr>
        <a:xfrm>
          <a:off x="0" y="0"/>
          <a:ext cx="0" cy="0"/>
          <a:chOff x="0" y="0"/>
          <a:chExt cx="0" cy="0"/>
        </a:xfrm>
      </p:grpSpPr>
      <p:sp>
        <p:nvSpPr>
          <p:cNvPr id="17" name="Title Placeholder 8">
            <a:extLst>
              <a:ext uri="{FF2B5EF4-FFF2-40B4-BE49-F238E27FC236}">
                <a16:creationId xmlns:a16="http://schemas.microsoft.com/office/drawing/2014/main" id="{3021390C-9F69-489B-91B7-4354E7D1E93C}"/>
              </a:ext>
            </a:extLst>
          </p:cNvPr>
          <p:cNvSpPr>
            <a:spLocks noGrp="1"/>
          </p:cNvSpPr>
          <p:nvPr>
            <p:ph type="title"/>
          </p:nvPr>
        </p:nvSpPr>
        <p:spPr bwMode="auto">
          <a:xfrm>
            <a:off x="1689100" y="1347788"/>
            <a:ext cx="17056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lvl1pPr>
              <a:defRPr/>
            </a:lvl1pPr>
          </a:lstStyle>
          <a:p>
            <a:pPr lvl="0"/>
            <a:endParaRPr lang="en-US" altLang="en-US">
              <a:sym typeface="Helvetica Light" pitchFamily="1" charset="0"/>
            </a:endParaRPr>
          </a:p>
        </p:txBody>
      </p:sp>
      <p:sp>
        <p:nvSpPr>
          <p:cNvPr id="18" name="Rectangle 3">
            <a:extLst>
              <a:ext uri="{FF2B5EF4-FFF2-40B4-BE49-F238E27FC236}">
                <a16:creationId xmlns:a16="http://schemas.microsoft.com/office/drawing/2014/main" id="{05770CC2-CF8C-4994-A2CF-0ACEBC6933B8}"/>
              </a:ext>
            </a:extLst>
          </p:cNvPr>
          <p:cNvSpPr>
            <a:spLocks noGrp="1"/>
          </p:cNvSpPr>
          <p:nvPr>
            <p:ph idx="1" hasCustomPrompt="1"/>
          </p:nvPr>
        </p:nvSpPr>
        <p:spPr bwMode="auto">
          <a:xfrm>
            <a:off x="1689100" y="3276600"/>
            <a:ext cx="210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0" indent="0">
              <a:buFontTx/>
              <a:buNone/>
              <a:defRPr/>
            </a:lvl1pPr>
          </a:lstStyle>
          <a:p>
            <a:pPr lvl="0"/>
            <a:r>
              <a:rPr lang="en-US" altLang="en-US">
                <a:sym typeface="Helvetica Light" pitchFamily="1" charset="0"/>
              </a:rPr>
              <a:t>Acknowledgement - Please talk to Jo to get appropriate language for your project!</a:t>
            </a:r>
          </a:p>
        </p:txBody>
      </p:sp>
      <p:sp>
        <p:nvSpPr>
          <p:cNvPr id="4" name="Content Placeholder 3">
            <a:extLst>
              <a:ext uri="{FF2B5EF4-FFF2-40B4-BE49-F238E27FC236}">
                <a16:creationId xmlns:a16="http://schemas.microsoft.com/office/drawing/2014/main" id="{CCB0FC38-6794-44C2-96BE-DA83F9B7209C}"/>
              </a:ext>
            </a:extLst>
          </p:cNvPr>
          <p:cNvSpPr>
            <a:spLocks noGrp="1"/>
          </p:cNvSpPr>
          <p:nvPr>
            <p:ph idx="10" hasCustomPrompt="1"/>
          </p:nvPr>
        </p:nvSpPr>
        <p:spPr bwMode="auto">
          <a:xfrm>
            <a:off x="1689100" y="8001000"/>
            <a:ext cx="210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0" indent="0">
              <a:buFontTx/>
              <a:buNone/>
              <a:defRPr sz="2400"/>
            </a:lvl1pPr>
          </a:lstStyle>
          <a:p>
            <a:pPr lvl="0"/>
            <a:r>
              <a:rPr lang="en-US" altLang="en-US">
                <a:sym typeface="Helvetica Light" pitchFamily="1" charset="0"/>
              </a:rPr>
              <a:t>Fine print can go here. </a:t>
            </a:r>
          </a:p>
        </p:txBody>
      </p:sp>
    </p:spTree>
    <p:extLst>
      <p:ext uri="{BB962C8B-B14F-4D97-AF65-F5344CB8AC3E}">
        <p14:creationId xmlns:p14="http://schemas.microsoft.com/office/powerpoint/2010/main" val="1240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a:xfrm>
            <a:off x="1235075" y="1967163"/>
            <a:ext cx="8464045" cy="1566612"/>
          </a:xfrm>
        </p:spPr>
        <p:txBody>
          <a:bodyPr/>
          <a:lstStyle/>
          <a:p>
            <a:r>
              <a:rPr lang="en-US"/>
              <a:t>Click to edit Master title style</a:t>
            </a:r>
          </a:p>
        </p:txBody>
      </p:sp>
      <p:pic>
        <p:nvPicPr>
          <p:cNvPr id="7" name="Picture 6" descr="pasted-image.pdf"/>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304800" y="6270625"/>
            <a:ext cx="240792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1" hasCustomPrompt="1"/>
          </p:nvPr>
        </p:nvSpPr>
        <p:spPr>
          <a:xfrm>
            <a:off x="1235075" y="3962400"/>
            <a:ext cx="8464550" cy="914400"/>
          </a:xfrm>
        </p:spPr>
        <p:txBody>
          <a:bodyPr anchor="ctr"/>
          <a:lstStyle>
            <a:lvl1pPr marL="0" indent="0">
              <a:lnSpc>
                <a:spcPct val="100000"/>
              </a:lnSpc>
              <a:spcBef>
                <a:spcPts val="0"/>
              </a:spcBef>
              <a:buFontTx/>
              <a:buNone/>
              <a:defRPr sz="3000" b="0"/>
            </a:lvl1pPr>
          </a:lstStyle>
          <a:p>
            <a:pPr lvl="0"/>
            <a:r>
              <a:rPr lang="vi-VN"/>
              <a:t>Presentation date</a:t>
            </a:r>
            <a:endParaRPr lang="en-US"/>
          </a:p>
        </p:txBody>
      </p:sp>
      <p:sp>
        <p:nvSpPr>
          <p:cNvPr id="18" name="Line 2"/>
          <p:cNvSpPr>
            <a:spLocks noChangeShapeType="1"/>
          </p:cNvSpPr>
          <p:nvPr userDrawn="1"/>
        </p:nvSpPr>
        <p:spPr bwMode="auto">
          <a:xfrm flipV="1">
            <a:off x="304800" y="6096000"/>
            <a:ext cx="23926800" cy="98425"/>
          </a:xfrm>
          <a:prstGeom prst="line">
            <a:avLst/>
          </a:prstGeom>
          <a:noFill/>
          <a:ln w="50800">
            <a:solidFill>
              <a:srgbClr val="002452"/>
            </a:solidFill>
            <a:round/>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pic>
        <p:nvPicPr>
          <p:cNvPr id="12" name="Picture 11">
            <a:extLst>
              <a:ext uri="{FF2B5EF4-FFF2-40B4-BE49-F238E27FC236}">
                <a16:creationId xmlns:a16="http://schemas.microsoft.com/office/drawing/2014/main" id="{B84D679B-40E5-824E-98CA-A21074C3B69F}"/>
              </a:ext>
            </a:extLst>
          </p:cNvPr>
          <p:cNvPicPr>
            <a:picLocks noChangeAspect="1"/>
          </p:cNvPicPr>
          <p:nvPr userDrawn="1"/>
        </p:nvPicPr>
        <p:blipFill>
          <a:blip r:embed="rId3"/>
          <a:stretch>
            <a:fillRect/>
          </a:stretch>
        </p:blipFill>
        <p:spPr>
          <a:xfrm>
            <a:off x="1200150" y="10345615"/>
            <a:ext cx="4782193" cy="2125419"/>
          </a:xfrm>
          <a:prstGeom prst="rect">
            <a:avLst/>
          </a:prstGeom>
          <a:ln>
            <a:noFill/>
          </a:ln>
        </p:spPr>
      </p:pic>
      <p:sp>
        <p:nvSpPr>
          <p:cNvPr id="10" name="Rectangle 9">
            <a:extLst>
              <a:ext uri="{FF2B5EF4-FFF2-40B4-BE49-F238E27FC236}">
                <a16:creationId xmlns:a16="http://schemas.microsoft.com/office/drawing/2014/main" id="{DDAF2C4E-4A21-4062-B974-4E4A89463271}"/>
              </a:ext>
            </a:extLst>
          </p:cNvPr>
          <p:cNvSpPr>
            <a:spLocks/>
          </p:cNvSpPr>
          <p:nvPr userDrawn="1"/>
        </p:nvSpPr>
        <p:spPr bwMode="auto">
          <a:xfrm>
            <a:off x="1" y="0"/>
            <a:ext cx="304800" cy="13716000"/>
          </a:xfrm>
          <a:prstGeom prst="rect">
            <a:avLst/>
          </a:prstGeom>
          <a:solidFill>
            <a:srgbClr val="70B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p>
            <a:pPr algn="ctr" eaLnBrk="1"/>
            <a:endParaRPr lang="en-US" altLang="en-US" sz="3200">
              <a:solidFill>
                <a:srgbClr val="FFFFFF"/>
              </a:solidFill>
            </a:endParaRPr>
          </a:p>
        </p:txBody>
      </p:sp>
      <p:sp>
        <p:nvSpPr>
          <p:cNvPr id="11" name="Rectangle 10">
            <a:extLst>
              <a:ext uri="{FF2B5EF4-FFF2-40B4-BE49-F238E27FC236}">
                <a16:creationId xmlns:a16="http://schemas.microsoft.com/office/drawing/2014/main" id="{B921E46B-01AB-40FE-A445-F63F36A55824}"/>
              </a:ext>
            </a:extLst>
          </p:cNvPr>
          <p:cNvSpPr>
            <a:spLocks/>
          </p:cNvSpPr>
          <p:nvPr userDrawn="1"/>
        </p:nvSpPr>
        <p:spPr bwMode="auto">
          <a:xfrm>
            <a:off x="24079200" y="0"/>
            <a:ext cx="304800" cy="13716000"/>
          </a:xfrm>
          <a:prstGeom prst="rect">
            <a:avLst/>
          </a:prstGeom>
          <a:solidFill>
            <a:srgbClr val="70B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p>
            <a:pPr algn="ctr" eaLnBrk="1"/>
            <a:endParaRPr lang="en-US" altLang="en-US" sz="3200">
              <a:solidFill>
                <a:srgbClr val="FFFFFF"/>
              </a:solidFill>
            </a:endParaRPr>
          </a:p>
        </p:txBody>
      </p:sp>
      <p:sp>
        <p:nvSpPr>
          <p:cNvPr id="13" name="Text Placeholder 14">
            <a:extLst>
              <a:ext uri="{FF2B5EF4-FFF2-40B4-BE49-F238E27FC236}">
                <a16:creationId xmlns:a16="http://schemas.microsoft.com/office/drawing/2014/main" id="{D7234265-67FA-48A5-9663-5B55C3A46D9E}"/>
              </a:ext>
            </a:extLst>
          </p:cNvPr>
          <p:cNvSpPr>
            <a:spLocks noGrp="1"/>
          </p:cNvSpPr>
          <p:nvPr>
            <p:ph type="body" sz="quarter" idx="12" hasCustomPrompt="1"/>
          </p:nvPr>
        </p:nvSpPr>
        <p:spPr>
          <a:xfrm>
            <a:off x="14169383" y="11357737"/>
            <a:ext cx="8464550" cy="914400"/>
          </a:xfrm>
        </p:spPr>
        <p:txBody>
          <a:bodyPr anchor="ctr"/>
          <a:lstStyle>
            <a:lvl1pPr marL="0" indent="0" algn="r">
              <a:lnSpc>
                <a:spcPct val="100000"/>
              </a:lnSpc>
              <a:spcBef>
                <a:spcPts val="0"/>
              </a:spcBef>
              <a:buFontTx/>
              <a:buNone/>
              <a:defRPr sz="4400" b="0">
                <a:solidFill>
                  <a:schemeClr val="tx1"/>
                </a:solidFill>
              </a:defRPr>
            </a:lvl1pPr>
          </a:lstStyle>
          <a:p>
            <a:pPr lvl="0"/>
            <a:r>
              <a:rPr lang="vi-VN"/>
              <a:t>Presentation date</a:t>
            </a:r>
            <a:endParaRPr lang="en-US"/>
          </a:p>
        </p:txBody>
      </p:sp>
    </p:spTree>
    <p:extLst>
      <p:ext uri="{BB962C8B-B14F-4D97-AF65-F5344CB8AC3E}">
        <p14:creationId xmlns:p14="http://schemas.microsoft.com/office/powerpoint/2010/main" val="1149212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ivider-Light">
    <p:bg>
      <p:bgPr>
        <a:solidFill>
          <a:srgbClr val="154F8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2692" y="6076122"/>
            <a:ext cx="21031200" cy="1152525"/>
          </a:xfrm>
          <a:prstGeom prst="rect">
            <a:avLst/>
          </a:prstGeom>
        </p:spPr>
        <p:txBody>
          <a:bodyPr anchor="b"/>
          <a:lstStyle>
            <a:lvl1pPr algn="ctr">
              <a:defRPr sz="6000">
                <a:solidFill>
                  <a:srgbClr val="70BF41"/>
                </a:solidFill>
              </a:defRPr>
            </a:lvl1pPr>
          </a:lstStyle>
          <a:p>
            <a:r>
              <a:rPr lang="vi-VN"/>
              <a:t>Click to edit Master title style</a:t>
            </a:r>
            <a:endParaRPr lang="en-US"/>
          </a:p>
        </p:txBody>
      </p:sp>
      <p:sp>
        <p:nvSpPr>
          <p:cNvPr id="3" name="Text Placeholder 2"/>
          <p:cNvSpPr>
            <a:spLocks noGrp="1"/>
          </p:cNvSpPr>
          <p:nvPr>
            <p:ph type="body" idx="1"/>
          </p:nvPr>
        </p:nvSpPr>
        <p:spPr>
          <a:xfrm>
            <a:off x="1652814" y="7248525"/>
            <a:ext cx="21031200" cy="904875"/>
          </a:xfrm>
          <a:prstGeom prst="rect">
            <a:avLst/>
          </a:prstGeom>
        </p:spPr>
        <p:txBody>
          <a:bodyPr anchor="ctr"/>
          <a:lstStyle>
            <a:lvl1pPr marL="0" indent="0" algn="ctr">
              <a:buNone/>
              <a:defRPr sz="3600" b="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Click to edit Master text styles</a:t>
            </a:r>
          </a:p>
        </p:txBody>
      </p:sp>
    </p:spTree>
    <p:extLst>
      <p:ext uri="{BB962C8B-B14F-4D97-AF65-F5344CB8AC3E}">
        <p14:creationId xmlns:p14="http://schemas.microsoft.com/office/powerpoint/2010/main" val="248402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Dark">
    <p:bg>
      <p:bgPr>
        <a:solidFill>
          <a:srgbClr val="002352"/>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672692" y="6076122"/>
            <a:ext cx="21031200" cy="1152525"/>
          </a:xfrm>
          <a:prstGeom prst="rect">
            <a:avLst/>
          </a:prstGeom>
        </p:spPr>
        <p:txBody>
          <a:bodyPr anchor="b"/>
          <a:lstStyle>
            <a:lvl1pPr algn="ctr">
              <a:defRPr sz="6000">
                <a:solidFill>
                  <a:srgbClr val="70BF41"/>
                </a:solidFill>
              </a:defRPr>
            </a:lvl1pPr>
          </a:lstStyle>
          <a:p>
            <a:r>
              <a:rPr lang="vi-VN"/>
              <a:t>Click to edit Master title style</a:t>
            </a:r>
            <a:endParaRPr lang="en-US"/>
          </a:p>
        </p:txBody>
      </p:sp>
      <p:sp>
        <p:nvSpPr>
          <p:cNvPr id="9" name="Text Placeholder 2"/>
          <p:cNvSpPr>
            <a:spLocks noGrp="1"/>
          </p:cNvSpPr>
          <p:nvPr>
            <p:ph type="body" idx="1"/>
          </p:nvPr>
        </p:nvSpPr>
        <p:spPr>
          <a:xfrm>
            <a:off x="1652814" y="7248525"/>
            <a:ext cx="21031200" cy="904875"/>
          </a:xfrm>
          <a:prstGeom prst="rect">
            <a:avLst/>
          </a:prstGeom>
        </p:spPr>
        <p:txBody>
          <a:bodyPr anchor="ctr"/>
          <a:lstStyle>
            <a:lvl1pPr marL="0" indent="0" algn="ctr">
              <a:buNone/>
              <a:defRPr sz="3600" b="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Click to edit Master text styles</a:t>
            </a:r>
          </a:p>
        </p:txBody>
      </p:sp>
    </p:spTree>
    <p:extLst>
      <p:ext uri="{BB962C8B-B14F-4D97-AF65-F5344CB8AC3E}">
        <p14:creationId xmlns:p14="http://schemas.microsoft.com/office/powerpoint/2010/main" val="140662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rgbClr val="154F8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2692" y="6076122"/>
            <a:ext cx="21031200" cy="1152525"/>
          </a:xfrm>
          <a:prstGeom prst="rect">
            <a:avLst/>
          </a:prstGeom>
        </p:spPr>
        <p:txBody>
          <a:bodyPr anchor="b"/>
          <a:lstStyle>
            <a:lvl1pPr algn="ctr">
              <a:defRPr sz="6000">
                <a:solidFill>
                  <a:srgbClr val="70BF41"/>
                </a:solidFill>
              </a:defRPr>
            </a:lvl1pPr>
          </a:lstStyle>
          <a:p>
            <a:r>
              <a:rPr lang="en-US"/>
              <a:t>Type Thank you here</a:t>
            </a:r>
          </a:p>
        </p:txBody>
      </p:sp>
      <p:sp>
        <p:nvSpPr>
          <p:cNvPr id="3" name="Text Placeholder 2"/>
          <p:cNvSpPr>
            <a:spLocks noGrp="1"/>
          </p:cNvSpPr>
          <p:nvPr>
            <p:ph type="body" idx="1" hasCustomPrompt="1"/>
          </p:nvPr>
        </p:nvSpPr>
        <p:spPr>
          <a:xfrm>
            <a:off x="1652814" y="7248525"/>
            <a:ext cx="21031200" cy="904875"/>
          </a:xfrm>
          <a:prstGeom prst="rect">
            <a:avLst/>
          </a:prstGeom>
        </p:spPr>
        <p:txBody>
          <a:bodyPr anchor="ctr"/>
          <a:lstStyle>
            <a:lvl1pPr marL="0" indent="0" algn="ctr">
              <a:buNone/>
              <a:defRPr sz="3600" b="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Maybe Questions and Comments</a:t>
            </a:r>
            <a:endParaRPr lang="vi-VN"/>
          </a:p>
        </p:txBody>
      </p:sp>
      <p:pic>
        <p:nvPicPr>
          <p:cNvPr id="6" name="Picture 5" descr="pasted-image.pdf">
            <a:extLst>
              <a:ext uri="{FF2B5EF4-FFF2-40B4-BE49-F238E27FC236}">
                <a16:creationId xmlns:a16="http://schemas.microsoft.com/office/drawing/2014/main" id="{C15AB84C-9267-4737-BD7C-736EAF68259E}"/>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0693400"/>
            <a:ext cx="24384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B31C7C6C-9273-4130-A4DE-878AFE80415C}"/>
              </a:ext>
            </a:extLst>
          </p:cNvPr>
          <p:cNvSpPr>
            <a:spLocks/>
          </p:cNvSpPr>
          <p:nvPr userDrawn="1"/>
        </p:nvSpPr>
        <p:spPr bwMode="auto">
          <a:xfrm>
            <a:off x="6212681" y="12649200"/>
            <a:ext cx="11958638" cy="406400"/>
          </a:xfrm>
          <a:prstGeom prst="rect">
            <a:avLst/>
          </a:prstGeom>
          <a:noFill/>
          <a:ln>
            <a:noFill/>
          </a:ln>
        </p:spPr>
        <p:txBody>
          <a:bodyPr lIns="50800" tIns="50800" rIns="50800" bIns="50800" anchor="ctr">
            <a:spAutoFit/>
          </a:bodyPr>
          <a:lstStyle>
            <a:lvl1pPr defTabSz="457200">
              <a:defRPr sz="5000">
                <a:solidFill>
                  <a:srgbClr val="000000"/>
                </a:solidFill>
                <a:latin typeface="Helvetica Light" pitchFamily="1" charset="0"/>
                <a:ea typeface="MS PGothic" panose="020B0600070205080204" pitchFamily="34" charset="-128"/>
                <a:sym typeface="Helvetica Light" pitchFamily="1" charset="0"/>
              </a:defRPr>
            </a:lvl1pPr>
            <a:lvl2pPr defTabSz="457200">
              <a:defRPr sz="5000">
                <a:solidFill>
                  <a:srgbClr val="000000"/>
                </a:solidFill>
                <a:latin typeface="Helvetica Light" pitchFamily="1" charset="0"/>
                <a:ea typeface="MS PGothic" panose="020B0600070205080204" pitchFamily="34" charset="-128"/>
                <a:sym typeface="Helvetica Light" pitchFamily="1" charset="0"/>
              </a:defRPr>
            </a:lvl2pPr>
            <a:lvl3pPr defTabSz="457200">
              <a:defRPr sz="5000">
                <a:solidFill>
                  <a:srgbClr val="000000"/>
                </a:solidFill>
                <a:latin typeface="Helvetica Light" pitchFamily="1" charset="0"/>
                <a:ea typeface="MS PGothic" panose="020B0600070205080204" pitchFamily="34" charset="-128"/>
                <a:sym typeface="Helvetica Light" pitchFamily="1" charset="0"/>
              </a:defRPr>
            </a:lvl3pPr>
            <a:lvl4pPr defTabSz="457200">
              <a:defRPr sz="5000">
                <a:solidFill>
                  <a:srgbClr val="000000"/>
                </a:solidFill>
                <a:latin typeface="Helvetica Light" pitchFamily="1" charset="0"/>
                <a:ea typeface="MS PGothic" panose="020B0600070205080204" pitchFamily="34" charset="-128"/>
                <a:sym typeface="Helvetica Light" pitchFamily="1" charset="0"/>
              </a:defRPr>
            </a:lvl4pPr>
            <a:lvl5pPr defTabSz="457200">
              <a:defRPr sz="5000">
                <a:solidFill>
                  <a:srgbClr val="000000"/>
                </a:solidFill>
                <a:latin typeface="Helvetica Light" pitchFamily="1" charset="0"/>
                <a:ea typeface="MS PGothic" panose="020B0600070205080204" pitchFamily="34" charset="-128"/>
                <a:sym typeface="Helvetica Light" pitchFamily="1" charset="0"/>
              </a:defRPr>
            </a:lvl5pPr>
            <a:lvl6pPr indent="-914400" defTabSz="457200" eaLnBrk="0" fontAlgn="base" hangingPunct="0">
              <a:spcBef>
                <a:spcPct val="0"/>
              </a:spcBef>
              <a:spcAft>
                <a:spcPct val="0"/>
              </a:spcAft>
              <a:defRPr sz="5000">
                <a:solidFill>
                  <a:srgbClr val="000000"/>
                </a:solidFill>
                <a:latin typeface="Helvetica Light" pitchFamily="1" charset="0"/>
                <a:ea typeface="MS PGothic" panose="020B0600070205080204" pitchFamily="34" charset="-128"/>
                <a:sym typeface="Helvetica Light" pitchFamily="1" charset="0"/>
              </a:defRPr>
            </a:lvl6pPr>
            <a:lvl7pPr indent="-914400" defTabSz="457200" eaLnBrk="0" fontAlgn="base" hangingPunct="0">
              <a:spcBef>
                <a:spcPct val="0"/>
              </a:spcBef>
              <a:spcAft>
                <a:spcPct val="0"/>
              </a:spcAft>
              <a:defRPr sz="5000">
                <a:solidFill>
                  <a:srgbClr val="000000"/>
                </a:solidFill>
                <a:latin typeface="Helvetica Light" pitchFamily="1" charset="0"/>
                <a:ea typeface="MS PGothic" panose="020B0600070205080204" pitchFamily="34" charset="-128"/>
                <a:sym typeface="Helvetica Light" pitchFamily="1" charset="0"/>
              </a:defRPr>
            </a:lvl7pPr>
            <a:lvl8pPr indent="-914400" defTabSz="457200" eaLnBrk="0" fontAlgn="base" hangingPunct="0">
              <a:spcBef>
                <a:spcPct val="0"/>
              </a:spcBef>
              <a:spcAft>
                <a:spcPct val="0"/>
              </a:spcAft>
              <a:defRPr sz="5000">
                <a:solidFill>
                  <a:srgbClr val="000000"/>
                </a:solidFill>
                <a:latin typeface="Helvetica Light" pitchFamily="1" charset="0"/>
                <a:ea typeface="MS PGothic" panose="020B0600070205080204" pitchFamily="34" charset="-128"/>
                <a:sym typeface="Helvetica Light" pitchFamily="1" charset="0"/>
              </a:defRPr>
            </a:lvl8pPr>
            <a:lvl9pPr indent="-914400" defTabSz="457200" eaLnBrk="0" fontAlgn="base" hangingPunct="0">
              <a:spcBef>
                <a:spcPct val="0"/>
              </a:spcBef>
              <a:spcAft>
                <a:spcPct val="0"/>
              </a:spcAft>
              <a:defRPr sz="5000">
                <a:solidFill>
                  <a:srgbClr val="000000"/>
                </a:solidFill>
                <a:latin typeface="Helvetica Light" pitchFamily="1" charset="0"/>
                <a:ea typeface="MS PGothic" panose="020B0600070205080204" pitchFamily="34" charset="-128"/>
                <a:sym typeface="Helvetica Light" pitchFamily="1" charset="0"/>
              </a:defRPr>
            </a:lvl9pPr>
          </a:lstStyle>
          <a:p>
            <a:pPr algn="ctr" eaLnBrk="1"/>
            <a:r>
              <a:rPr lang="en-US" altLang="en-US" sz="2000">
                <a:solidFill>
                  <a:srgbClr val="95B1D6"/>
                </a:solidFill>
                <a:latin typeface="Helvetica" panose="020B0604020202020204" pitchFamily="34" charset="0"/>
                <a:sym typeface="Helvetica" panose="020B0604020202020204" pitchFamily="34" charset="0"/>
              </a:rPr>
              <a:t>Proprietary and Confidential. © 2016, The HDF Group.</a:t>
            </a:r>
          </a:p>
        </p:txBody>
      </p:sp>
    </p:spTree>
    <p:extLst>
      <p:ext uri="{BB962C8B-B14F-4D97-AF65-F5344CB8AC3E}">
        <p14:creationId xmlns:p14="http://schemas.microsoft.com/office/powerpoint/2010/main" val="402631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711" y="869852"/>
            <a:ext cx="22750871" cy="1828800"/>
          </a:xfrm>
        </p:spPr>
        <p:txBody>
          <a:bodyPr anchor="t" anchorCtr="0"/>
          <a:lstStyle/>
          <a:p>
            <a:r>
              <a:rPr lang="en-US"/>
              <a:t>Click to edit Master title style</a:t>
            </a:r>
          </a:p>
        </p:txBody>
      </p:sp>
      <p:sp>
        <p:nvSpPr>
          <p:cNvPr id="3" name="Content Placeholder 2"/>
          <p:cNvSpPr>
            <a:spLocks noGrp="1"/>
          </p:cNvSpPr>
          <p:nvPr>
            <p:ph idx="1" hasCustomPrompt="1"/>
          </p:nvPr>
        </p:nvSpPr>
        <p:spPr>
          <a:xfrm>
            <a:off x="731712" y="3474720"/>
            <a:ext cx="22745541" cy="809555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965450" indent="-4445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level0.4	</a:t>
            </a:r>
          </a:p>
        </p:txBody>
      </p:sp>
    </p:spTree>
    <p:extLst>
      <p:ext uri="{BB962C8B-B14F-4D97-AF65-F5344CB8AC3E}">
        <p14:creationId xmlns:p14="http://schemas.microsoft.com/office/powerpoint/2010/main" val="320452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bwMode="auto">
          <a:xfrm>
            <a:off x="1689100" y="1347788"/>
            <a:ext cx="17056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Light" pitchFamily="1" charset="0"/>
              </a:rPr>
              <a:t>Click to edit Master title style</a:t>
            </a:r>
          </a:p>
        </p:txBody>
      </p:sp>
      <p:sp>
        <p:nvSpPr>
          <p:cNvPr id="10" name="Rectangle 3"/>
          <p:cNvSpPr>
            <a:spLocks noGrp="1"/>
          </p:cNvSpPr>
          <p:nvPr>
            <p:ph type="body" idx="1"/>
          </p:nvPr>
        </p:nvSpPr>
        <p:spPr bwMode="auto">
          <a:xfrm>
            <a:off x="1689100" y="3276600"/>
            <a:ext cx="21005800" cy="916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Helvetica Light" pitchFamily="1" charset="0"/>
              </a:rPr>
              <a:t>Click to edit Master text styles</a:t>
            </a:r>
          </a:p>
          <a:p>
            <a:pPr lvl="1"/>
            <a:r>
              <a:rPr lang="en-US" altLang="en-US">
                <a:sym typeface="Helvetica Light" pitchFamily="1" charset="0"/>
              </a:rPr>
              <a:t>Second level</a:t>
            </a:r>
          </a:p>
          <a:p>
            <a:pPr lvl="2"/>
            <a:r>
              <a:rPr lang="en-US" altLang="en-US">
                <a:sym typeface="Helvetica Light" pitchFamily="1" charset="0"/>
              </a:rPr>
              <a:t>Third level</a:t>
            </a:r>
          </a:p>
          <a:p>
            <a:pPr lvl="3"/>
            <a:r>
              <a:rPr lang="en-US" altLang="en-US">
                <a:sym typeface="Helvetica Light" pitchFamily="1" charset="0"/>
              </a:rPr>
              <a:t>Fourth level</a:t>
            </a:r>
          </a:p>
          <a:p>
            <a:pPr lvl="4"/>
            <a:r>
              <a:rPr lang="en-US" altLang="en-US">
                <a:sym typeface="Helvetica Light" pitchFamily="1" charset="0"/>
              </a:rPr>
              <a:t>Fifth level</a:t>
            </a:r>
          </a:p>
        </p:txBody>
      </p:sp>
      <p:pic>
        <p:nvPicPr>
          <p:cNvPr id="7" name="Picture 6" descr="A close up of a sign&#10;&#10;Description automatically generated">
            <a:extLst>
              <a:ext uri="{FF2B5EF4-FFF2-40B4-BE49-F238E27FC236}">
                <a16:creationId xmlns:a16="http://schemas.microsoft.com/office/drawing/2014/main" id="{E9CE58E4-190D-4D9B-B107-E0B40837F63C}"/>
              </a:ext>
            </a:extLst>
          </p:cNvPr>
          <p:cNvPicPr>
            <a:picLocks noChangeAspect="1"/>
          </p:cNvPicPr>
          <p:nvPr userDrawn="1"/>
        </p:nvPicPr>
        <p:blipFill>
          <a:blip r:embed="rId9"/>
          <a:stretch>
            <a:fillRect/>
          </a:stretch>
        </p:blipFill>
        <p:spPr>
          <a:xfrm>
            <a:off x="19997360" y="928588"/>
            <a:ext cx="3522317" cy="1565474"/>
          </a:xfrm>
          <a:prstGeom prst="rect">
            <a:avLst/>
          </a:prstGeom>
        </p:spPr>
      </p:pic>
      <p:sp>
        <p:nvSpPr>
          <p:cNvPr id="8" name="Rectangle 7">
            <a:extLst>
              <a:ext uri="{FF2B5EF4-FFF2-40B4-BE49-F238E27FC236}">
                <a16:creationId xmlns:a16="http://schemas.microsoft.com/office/drawing/2014/main" id="{4905E218-69D3-4295-A00E-CB8BFED386AF}"/>
              </a:ext>
            </a:extLst>
          </p:cNvPr>
          <p:cNvSpPr/>
          <p:nvPr userDrawn="1"/>
        </p:nvSpPr>
        <p:spPr>
          <a:xfrm>
            <a:off x="598899" y="12851110"/>
            <a:ext cx="684803" cy="584775"/>
          </a:xfrm>
          <a:prstGeom prst="rect">
            <a:avLst/>
          </a:prstGeom>
        </p:spPr>
        <p:txBody>
          <a:bodyPr wrap="none">
            <a:spAutoFit/>
          </a:bodyPr>
          <a:lstStyle/>
          <a:p>
            <a:fld id="{25EEBFCD-CF01-4BD7-BBAA-04F4E7F7A502}" type="slidenum">
              <a:rPr lang="en-US" sz="3200" smtClean="0">
                <a:solidFill>
                  <a:schemeClr val="tx1">
                    <a:lumMod val="50000"/>
                    <a:lumOff val="50000"/>
                  </a:schemeClr>
                </a:solidFill>
                <a:latin typeface="Arial" pitchFamily="34" charset="0"/>
                <a:cs typeface="Arial" pitchFamily="34" charset="0"/>
              </a:rPr>
              <a:t>‹#›</a:t>
            </a:fld>
            <a:endParaRPr lang="en-US" sz="3200">
              <a:solidFill>
                <a:schemeClr val="tx1">
                  <a:lumMod val="50000"/>
                  <a:lumOff val="50000"/>
                </a:schemeClr>
              </a:solidFill>
            </a:endParaRPr>
          </a:p>
        </p:txBody>
      </p:sp>
    </p:spTree>
    <p:extLst>
      <p:ext uri="{BB962C8B-B14F-4D97-AF65-F5344CB8AC3E}">
        <p14:creationId xmlns:p14="http://schemas.microsoft.com/office/powerpoint/2010/main" val="979199771"/>
      </p:ext>
    </p:extLst>
  </p:cSld>
  <p:clrMap bg1="lt1" tx1="dk1" bg2="lt2" tx2="dk2" accent1="accent1" accent2="accent2" accent3="accent3" accent4="accent4" accent5="accent5" accent6="accent6" hlink="hlink" folHlink="folHlink"/>
  <p:sldLayoutIdLst>
    <p:sldLayoutId id="2147483683" r:id="rId1"/>
    <p:sldLayoutId id="2147483686" r:id="rId2"/>
    <p:sldLayoutId id="2147483678" r:id="rId3"/>
    <p:sldLayoutId id="2147483651" r:id="rId4"/>
    <p:sldLayoutId id="2147483649" r:id="rId5"/>
    <p:sldLayoutId id="2147483684" r:id="rId6"/>
    <p:sldLayoutId id="2147483685" r:id="rId7"/>
  </p:sldLayoutIdLst>
  <p:hf hdr="0" ftr="0" dt="0"/>
  <p:txStyles>
    <p:titleStyle>
      <a:lvl1pPr algn="l" defTabSz="914400" rtl="0" eaLnBrk="1" latinLnBrk="0" hangingPunct="1">
        <a:lnSpc>
          <a:spcPct val="90000"/>
        </a:lnSpc>
        <a:spcBef>
          <a:spcPct val="0"/>
        </a:spcBef>
        <a:buNone/>
        <a:defRPr sz="6000" b="1" kern="1200">
          <a:solidFill>
            <a:srgbClr val="154F86"/>
          </a:solidFill>
          <a:latin typeface="Helvetica" charset="0"/>
          <a:ea typeface="Helvetica" charset="0"/>
          <a:cs typeface="Helvetica" charset="0"/>
        </a:defRPr>
      </a:lvl1pPr>
    </p:titleStyle>
    <p:bodyStyle>
      <a:lvl1pPr marL="463550" indent="-463550" algn="l" defTabSz="914400" rtl="0" eaLnBrk="1" latinLnBrk="0" hangingPunct="1">
        <a:lnSpc>
          <a:spcPct val="100000"/>
        </a:lnSpc>
        <a:spcBef>
          <a:spcPts val="1000"/>
        </a:spcBef>
        <a:buFont typeface="Arial" panose="020B0604020202020204" pitchFamily="34" charset="0"/>
        <a:buChar char="•"/>
        <a:tabLst/>
        <a:defRPr sz="5000" b="0" kern="1200">
          <a:solidFill>
            <a:srgbClr val="52585F"/>
          </a:solidFill>
          <a:latin typeface="Helvetica" charset="0"/>
          <a:ea typeface="Helvetica" charset="0"/>
          <a:cs typeface="Helvetica" charset="0"/>
        </a:defRPr>
      </a:lvl1pPr>
      <a:lvl2pPr marL="914400" indent="-463550" algn="l" defTabSz="914400" rtl="0" eaLnBrk="1" latinLnBrk="0" hangingPunct="1">
        <a:lnSpc>
          <a:spcPct val="100000"/>
        </a:lnSpc>
        <a:spcBef>
          <a:spcPts val="500"/>
        </a:spcBef>
        <a:buFont typeface="Arial" panose="020B0604020202020204" pitchFamily="34" charset="0"/>
        <a:buChar char="•"/>
        <a:tabLst/>
        <a:defRPr sz="4000" b="0" kern="1200">
          <a:solidFill>
            <a:srgbClr val="52585F"/>
          </a:solidFill>
          <a:latin typeface="Helvetica" charset="0"/>
          <a:ea typeface="Helvetica" charset="0"/>
          <a:cs typeface="Helvetica" charset="0"/>
        </a:defRPr>
      </a:lvl2pPr>
      <a:lvl3pPr marL="1377950" indent="-463550" algn="l" defTabSz="914400" rtl="0" eaLnBrk="1" latinLnBrk="0" hangingPunct="1">
        <a:lnSpc>
          <a:spcPct val="100000"/>
        </a:lnSpc>
        <a:spcBef>
          <a:spcPts val="500"/>
        </a:spcBef>
        <a:buFont typeface="Arial" panose="020B0604020202020204" pitchFamily="34" charset="0"/>
        <a:buChar char="•"/>
        <a:tabLst/>
        <a:defRPr sz="3600" b="0" kern="1200">
          <a:solidFill>
            <a:srgbClr val="52585F"/>
          </a:solidFill>
          <a:latin typeface="Helvetica" charset="0"/>
          <a:ea typeface="Helvetica" charset="0"/>
          <a:cs typeface="Helvetica" charset="0"/>
        </a:defRPr>
      </a:lvl3pPr>
      <a:lvl4pPr marL="1828800" indent="-463550" algn="l" defTabSz="914400" rtl="0" eaLnBrk="1" latinLnBrk="0" hangingPunct="1">
        <a:lnSpc>
          <a:spcPct val="100000"/>
        </a:lnSpc>
        <a:spcBef>
          <a:spcPts val="500"/>
        </a:spcBef>
        <a:buFont typeface="Arial" panose="020B0604020202020204" pitchFamily="34" charset="0"/>
        <a:buChar char="•"/>
        <a:tabLst/>
        <a:defRPr sz="3200" b="0" kern="1200">
          <a:solidFill>
            <a:srgbClr val="52585F"/>
          </a:solidFill>
          <a:latin typeface="Helvetica" charset="0"/>
          <a:ea typeface="Helvetica" charset="0"/>
          <a:cs typeface="Helvetica" charset="0"/>
        </a:defRPr>
      </a:lvl4pPr>
      <a:lvl5pPr marL="2292350" indent="-463550" algn="l" defTabSz="914400" rtl="0" eaLnBrk="1" latinLnBrk="0" hangingPunct="1">
        <a:lnSpc>
          <a:spcPct val="100000"/>
        </a:lnSpc>
        <a:spcBef>
          <a:spcPts val="500"/>
        </a:spcBef>
        <a:buFont typeface="Arial" panose="020B0604020202020204" pitchFamily="34" charset="0"/>
        <a:buChar char="•"/>
        <a:tabLst/>
        <a:defRPr sz="2400" b="0" kern="1200">
          <a:solidFill>
            <a:srgbClr val="52585F"/>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HDFGroup/hdf5doc/blob/master/RFCs/HDF5_Library/WriteAheadLog/RFC_WriteAheadLog.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hdfgroup.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hdfgroup.org/donat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C722-1AE3-4D57-BABB-6EEA8C6297EF}"/>
              </a:ext>
            </a:extLst>
          </p:cNvPr>
          <p:cNvSpPr>
            <a:spLocks noGrp="1"/>
          </p:cNvSpPr>
          <p:nvPr>
            <p:ph type="title"/>
          </p:nvPr>
        </p:nvSpPr>
        <p:spPr>
          <a:xfrm>
            <a:off x="1235075" y="1967163"/>
            <a:ext cx="9890125" cy="1566612"/>
          </a:xfrm>
        </p:spPr>
        <p:txBody>
          <a:bodyPr/>
          <a:lstStyle/>
          <a:p>
            <a:r>
              <a:rPr lang="en-US" dirty="0" err="1"/>
              <a:t>Crashproofing</a:t>
            </a:r>
            <a:r>
              <a:rPr lang="en-US" dirty="0"/>
              <a:t> HDF5</a:t>
            </a:r>
            <a:br>
              <a:rPr lang="en-US" dirty="0"/>
            </a:br>
            <a:r>
              <a:rPr lang="en-US" dirty="0"/>
              <a:t>NOBUGS24</a:t>
            </a:r>
          </a:p>
        </p:txBody>
      </p:sp>
      <p:sp>
        <p:nvSpPr>
          <p:cNvPr id="8" name="Text Placeholder 7">
            <a:extLst>
              <a:ext uri="{FF2B5EF4-FFF2-40B4-BE49-F238E27FC236}">
                <a16:creationId xmlns:a16="http://schemas.microsoft.com/office/drawing/2014/main" id="{83062308-CCD0-4368-BCB1-94C3FC5EB2AC}"/>
              </a:ext>
            </a:extLst>
          </p:cNvPr>
          <p:cNvSpPr>
            <a:spLocks noGrp="1"/>
          </p:cNvSpPr>
          <p:nvPr>
            <p:ph type="body" sz="quarter" idx="11"/>
          </p:nvPr>
        </p:nvSpPr>
        <p:spPr>
          <a:xfrm>
            <a:off x="1235075" y="3962400"/>
            <a:ext cx="8464550" cy="1566612"/>
          </a:xfrm>
        </p:spPr>
        <p:txBody>
          <a:bodyPr/>
          <a:lstStyle/>
          <a:p>
            <a:r>
              <a:rPr lang="en-US" dirty="0"/>
              <a:t>Grenoble, France</a:t>
            </a:r>
          </a:p>
          <a:p>
            <a:r>
              <a:rPr lang="en-US" dirty="0"/>
              <a:t>24 September, 2024</a:t>
            </a:r>
          </a:p>
        </p:txBody>
      </p:sp>
      <p:sp>
        <p:nvSpPr>
          <p:cNvPr id="5" name="Text Placeholder 4">
            <a:extLst>
              <a:ext uri="{FF2B5EF4-FFF2-40B4-BE49-F238E27FC236}">
                <a16:creationId xmlns:a16="http://schemas.microsoft.com/office/drawing/2014/main" id="{DE4F0C24-47A6-4F36-AAEA-FD789B3471B9}"/>
              </a:ext>
            </a:extLst>
          </p:cNvPr>
          <p:cNvSpPr>
            <a:spLocks noGrp="1"/>
          </p:cNvSpPr>
          <p:nvPr>
            <p:ph type="body" sz="quarter" idx="12"/>
          </p:nvPr>
        </p:nvSpPr>
        <p:spPr>
          <a:xfrm>
            <a:off x="6315740" y="11357737"/>
            <a:ext cx="16318193" cy="914400"/>
          </a:xfrm>
        </p:spPr>
        <p:txBody>
          <a:bodyPr/>
          <a:lstStyle/>
          <a:p>
            <a:r>
              <a:rPr lang="en-US" dirty="0" err="1"/>
              <a:t>Vailin</a:t>
            </a:r>
            <a:r>
              <a:rPr lang="en-US" dirty="0"/>
              <a:t> Choi, Neil Fortner, Matt Larson</a:t>
            </a:r>
          </a:p>
          <a:p>
            <a:r>
              <a:rPr lang="en-US" b="1" dirty="0">
                <a:solidFill>
                  <a:srgbClr val="0070C0"/>
                </a:solidFill>
              </a:rPr>
              <a:t>Dana Robinson</a:t>
            </a:r>
            <a:r>
              <a:rPr lang="en-US" dirty="0"/>
              <a:t>, Glenn Song</a:t>
            </a:r>
          </a:p>
          <a:p>
            <a:endParaRPr lang="en-US" dirty="0"/>
          </a:p>
          <a:p>
            <a:r>
              <a:rPr lang="en-US" dirty="0"/>
              <a:t>The HDF Group</a:t>
            </a:r>
          </a:p>
        </p:txBody>
      </p:sp>
    </p:spTree>
    <p:extLst>
      <p:ext uri="{BB962C8B-B14F-4D97-AF65-F5344CB8AC3E}">
        <p14:creationId xmlns:p14="http://schemas.microsoft.com/office/powerpoint/2010/main" val="9611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The Problem: Distributed, Volatile State</a:t>
            </a:r>
            <a:endParaRPr lang="en-US" dirty="0"/>
          </a:p>
        </p:txBody>
      </p:sp>
      <p:sp>
        <p:nvSpPr>
          <p:cNvPr id="8" name="Document 7">
            <a:extLst>
              <a:ext uri="{FF2B5EF4-FFF2-40B4-BE49-F238E27FC236}">
                <a16:creationId xmlns:a16="http://schemas.microsoft.com/office/drawing/2014/main" id="{8B42DB79-B95D-06C5-FEBB-CA99052A0602}"/>
              </a:ext>
            </a:extLst>
          </p:cNvPr>
          <p:cNvSpPr/>
          <p:nvPr/>
        </p:nvSpPr>
        <p:spPr>
          <a:xfrm>
            <a:off x="19540756" y="6104238"/>
            <a:ext cx="4137526" cy="4461678"/>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dirty="0">
                <a:solidFill>
                  <a:schemeClr val="accent6">
                    <a:lumMod val="50000"/>
                  </a:schemeClr>
                </a:solidFill>
              </a:rPr>
              <a:t>Physical</a:t>
            </a:r>
          </a:p>
          <a:p>
            <a:pPr algn="ctr"/>
            <a:r>
              <a:rPr lang="en-US" dirty="0">
                <a:solidFill>
                  <a:schemeClr val="accent6">
                    <a:lumMod val="50000"/>
                  </a:schemeClr>
                </a:solidFill>
              </a:rPr>
              <a:t>File</a:t>
            </a:r>
          </a:p>
        </p:txBody>
      </p:sp>
      <p:sp>
        <p:nvSpPr>
          <p:cNvPr id="10" name="Content Placeholder 2">
            <a:extLst>
              <a:ext uri="{FF2B5EF4-FFF2-40B4-BE49-F238E27FC236}">
                <a16:creationId xmlns:a16="http://schemas.microsoft.com/office/drawing/2014/main" id="{045893D5-AC62-641B-4DF7-40D0E1A8A2F6}"/>
              </a:ext>
            </a:extLst>
          </p:cNvPr>
          <p:cNvSpPr>
            <a:spLocks noGrp="1"/>
          </p:cNvSpPr>
          <p:nvPr>
            <p:ph idx="1"/>
          </p:nvPr>
        </p:nvSpPr>
        <p:spPr>
          <a:xfrm>
            <a:off x="1082696" y="3069074"/>
            <a:ext cx="11046151" cy="5025491"/>
          </a:xfrm>
        </p:spPr>
        <p:txBody>
          <a:bodyPr/>
          <a:lstStyle/>
          <a:p>
            <a:r>
              <a:rPr lang="en-US" dirty="0">
                <a:solidFill>
                  <a:schemeClr val="tx1"/>
                </a:solidFill>
              </a:rPr>
              <a:t>After a crash, anything stored in the library's caches is lost forever and anything not written out will be missing in the file.</a:t>
            </a:r>
          </a:p>
          <a:p>
            <a:endParaRPr lang="en-US" dirty="0">
              <a:solidFill>
                <a:schemeClr val="tx1"/>
              </a:solidFill>
            </a:endParaRPr>
          </a:p>
          <a:p>
            <a:r>
              <a:rPr lang="en-US" dirty="0">
                <a:solidFill>
                  <a:schemeClr val="tx1"/>
                </a:solidFill>
              </a:rPr>
              <a:t>Manual surgery might be able to fix this, but it's difficult, there are no tools for this, and it may not even be possible.</a:t>
            </a:r>
          </a:p>
        </p:txBody>
      </p:sp>
      <p:sp>
        <p:nvSpPr>
          <p:cNvPr id="11" name="Rectangle 10">
            <a:extLst>
              <a:ext uri="{FF2B5EF4-FFF2-40B4-BE49-F238E27FC236}">
                <a16:creationId xmlns:a16="http://schemas.microsoft.com/office/drawing/2014/main" id="{38B202FC-9C69-63C9-65D9-E6B9A36BFDF5}"/>
              </a:ext>
            </a:extLst>
          </p:cNvPr>
          <p:cNvSpPr/>
          <p:nvPr/>
        </p:nvSpPr>
        <p:spPr>
          <a:xfrm>
            <a:off x="19919092" y="7845405"/>
            <a:ext cx="1482810" cy="514385"/>
          </a:xfrm>
          <a:prstGeom prst="rect">
            <a:avLst/>
          </a:prstGeom>
          <a:solidFill>
            <a:schemeClr val="bg1"/>
          </a:solidFill>
          <a:ln w="76200">
            <a:prstDash val="sysDot"/>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961E4B29-5058-B1A2-8C68-160EAB4DCC1B}"/>
              </a:ext>
            </a:extLst>
          </p:cNvPr>
          <p:cNvSpPr/>
          <p:nvPr/>
        </p:nvSpPr>
        <p:spPr>
          <a:xfrm>
            <a:off x="21798687" y="8359790"/>
            <a:ext cx="1482810" cy="514385"/>
          </a:xfrm>
          <a:prstGeom prst="rect">
            <a:avLst/>
          </a:prstGeom>
          <a:solidFill>
            <a:schemeClr val="bg1"/>
          </a:solidFill>
          <a:ln w="76200">
            <a:prstDash val="sysDot"/>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3ADFB488-6C16-0020-BFA9-F4601724BDC6}"/>
              </a:ext>
            </a:extLst>
          </p:cNvPr>
          <p:cNvSpPr/>
          <p:nvPr/>
        </p:nvSpPr>
        <p:spPr>
          <a:xfrm>
            <a:off x="20274989" y="9245713"/>
            <a:ext cx="1482810" cy="514385"/>
          </a:xfrm>
          <a:prstGeom prst="rect">
            <a:avLst/>
          </a:prstGeom>
          <a:solidFill>
            <a:schemeClr val="bg1"/>
          </a:solidFill>
          <a:ln w="76200">
            <a:prstDash val="sysDot"/>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1DEFC09-9042-291A-B760-9BF874345A34}"/>
              </a:ext>
            </a:extLst>
          </p:cNvPr>
          <p:cNvSpPr/>
          <p:nvPr/>
        </p:nvSpPr>
        <p:spPr>
          <a:xfrm>
            <a:off x="12356129" y="4349578"/>
            <a:ext cx="11788973" cy="6706202"/>
          </a:xfrm>
          <a:prstGeom prst="roundRect">
            <a:avLst/>
          </a:prstGeom>
          <a:noFill/>
          <a:ln w="63500">
            <a:solidFill>
              <a:schemeClr val="accent5"/>
            </a:solidFill>
            <a:prstDash val="sysDash"/>
          </a:ln>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dirty="0">
                <a:solidFill>
                  <a:schemeClr val="accent1">
                    <a:lumMod val="75000"/>
                  </a:schemeClr>
                </a:solidFill>
              </a:rPr>
              <a:t>File State (After Crash)</a:t>
            </a:r>
          </a:p>
        </p:txBody>
      </p:sp>
    </p:spTree>
    <p:extLst>
      <p:ext uri="{BB962C8B-B14F-4D97-AF65-F5344CB8AC3E}">
        <p14:creationId xmlns:p14="http://schemas.microsoft.com/office/powerpoint/2010/main" val="176787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The Problem: Inconsistent State</a:t>
            </a:r>
            <a:endParaRPr lang="en-US" dirty="0"/>
          </a:p>
        </p:txBody>
      </p:sp>
      <p:sp>
        <p:nvSpPr>
          <p:cNvPr id="10" name="Content Placeholder 2">
            <a:extLst>
              <a:ext uri="{FF2B5EF4-FFF2-40B4-BE49-F238E27FC236}">
                <a16:creationId xmlns:a16="http://schemas.microsoft.com/office/drawing/2014/main" id="{045893D5-AC62-641B-4DF7-40D0E1A8A2F6}"/>
              </a:ext>
            </a:extLst>
          </p:cNvPr>
          <p:cNvSpPr>
            <a:spLocks noGrp="1"/>
          </p:cNvSpPr>
          <p:nvPr>
            <p:ph idx="1"/>
          </p:nvPr>
        </p:nvSpPr>
        <p:spPr>
          <a:xfrm>
            <a:off x="1356303" y="2553523"/>
            <a:ext cx="11046151" cy="5025491"/>
          </a:xfrm>
        </p:spPr>
        <p:txBody>
          <a:bodyPr/>
          <a:lstStyle/>
          <a:p>
            <a:r>
              <a:rPr lang="en-US" dirty="0">
                <a:solidFill>
                  <a:schemeClr val="tx1"/>
                </a:solidFill>
              </a:rPr>
              <a:t>Missing data is a problem, but an even bigger problem is inconsistent data.</a:t>
            </a:r>
          </a:p>
          <a:p>
            <a:endParaRPr lang="en-US" dirty="0">
              <a:solidFill>
                <a:schemeClr val="tx1"/>
              </a:solidFill>
            </a:endParaRPr>
          </a:p>
          <a:p>
            <a:r>
              <a:rPr lang="en-US" dirty="0">
                <a:solidFill>
                  <a:schemeClr val="tx1"/>
                </a:solidFill>
              </a:rPr>
              <a:t>Consider a tree where node A refers to node B.</a:t>
            </a:r>
          </a:p>
          <a:p>
            <a:endParaRPr lang="en-US" dirty="0">
              <a:solidFill>
                <a:schemeClr val="tx1"/>
              </a:solidFill>
            </a:endParaRPr>
          </a:p>
          <a:p>
            <a:r>
              <a:rPr lang="en-US" dirty="0">
                <a:solidFill>
                  <a:schemeClr val="tx1"/>
                </a:solidFill>
              </a:rPr>
              <a:t>If node A was flushed to storage, but B was not, there will be garbage in the file at node B's location.</a:t>
            </a:r>
          </a:p>
          <a:p>
            <a:endParaRPr lang="en-US" dirty="0">
              <a:solidFill>
                <a:schemeClr val="tx1"/>
              </a:solidFill>
            </a:endParaRPr>
          </a:p>
          <a:p>
            <a:r>
              <a:rPr lang="en-US" dirty="0">
                <a:solidFill>
                  <a:schemeClr val="tx1"/>
                </a:solidFill>
              </a:rPr>
              <a:t>When the library attempts to traverse the tree, it will encounter the garbage at B and emit an error or crash.</a:t>
            </a:r>
          </a:p>
        </p:txBody>
      </p:sp>
      <p:sp>
        <p:nvSpPr>
          <p:cNvPr id="3" name="Rectangle 2">
            <a:extLst>
              <a:ext uri="{FF2B5EF4-FFF2-40B4-BE49-F238E27FC236}">
                <a16:creationId xmlns:a16="http://schemas.microsoft.com/office/drawing/2014/main" id="{5D384A46-256C-BABD-4F9B-72206C297343}"/>
              </a:ext>
            </a:extLst>
          </p:cNvPr>
          <p:cNvSpPr/>
          <p:nvPr/>
        </p:nvSpPr>
        <p:spPr>
          <a:xfrm>
            <a:off x="19486352" y="3682314"/>
            <a:ext cx="1617611" cy="13839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a:t>
            </a:r>
          </a:p>
        </p:txBody>
      </p:sp>
      <p:sp>
        <p:nvSpPr>
          <p:cNvPr id="7" name="Rectangle 6">
            <a:extLst>
              <a:ext uri="{FF2B5EF4-FFF2-40B4-BE49-F238E27FC236}">
                <a16:creationId xmlns:a16="http://schemas.microsoft.com/office/drawing/2014/main" id="{D5A7063E-AA81-FC56-2091-9C143AF1EED1}"/>
              </a:ext>
            </a:extLst>
          </p:cNvPr>
          <p:cNvSpPr/>
          <p:nvPr/>
        </p:nvSpPr>
        <p:spPr>
          <a:xfrm>
            <a:off x="19486352" y="5918887"/>
            <a:ext cx="1617611" cy="13839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B</a:t>
            </a:r>
          </a:p>
        </p:txBody>
      </p:sp>
      <p:sp>
        <p:nvSpPr>
          <p:cNvPr id="9" name="Rectangle 8">
            <a:extLst>
              <a:ext uri="{FF2B5EF4-FFF2-40B4-BE49-F238E27FC236}">
                <a16:creationId xmlns:a16="http://schemas.microsoft.com/office/drawing/2014/main" id="{019332FD-0C73-7371-F150-546315265084}"/>
              </a:ext>
            </a:extLst>
          </p:cNvPr>
          <p:cNvSpPr/>
          <p:nvPr/>
        </p:nvSpPr>
        <p:spPr>
          <a:xfrm>
            <a:off x="21683693" y="5918887"/>
            <a:ext cx="1617611" cy="1383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6355AC9-D9DA-3C86-35ED-F9F537B01C90}"/>
              </a:ext>
            </a:extLst>
          </p:cNvPr>
          <p:cNvSpPr/>
          <p:nvPr/>
        </p:nvSpPr>
        <p:spPr>
          <a:xfrm>
            <a:off x="17289011" y="5955957"/>
            <a:ext cx="1617611" cy="1383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A120BB84-43DF-F524-15A2-C85A54A07249}"/>
              </a:ext>
            </a:extLst>
          </p:cNvPr>
          <p:cNvCxnSpPr>
            <a:stCxn id="3" idx="2"/>
            <a:endCxn id="7" idx="0"/>
          </p:cNvCxnSpPr>
          <p:nvPr/>
        </p:nvCxnSpPr>
        <p:spPr>
          <a:xfrm>
            <a:off x="20295158" y="5066270"/>
            <a:ext cx="0" cy="85261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EE0B3981-EB43-B022-FFBC-D109B87CA360}"/>
              </a:ext>
            </a:extLst>
          </p:cNvPr>
          <p:cNvCxnSpPr>
            <a:stCxn id="3" idx="2"/>
            <a:endCxn id="14" idx="0"/>
          </p:cNvCxnSpPr>
          <p:nvPr/>
        </p:nvCxnSpPr>
        <p:spPr>
          <a:xfrm rot="5400000">
            <a:off x="18751645" y="4412443"/>
            <a:ext cx="889687" cy="2197341"/>
          </a:xfrm>
          <a:prstGeom prst="bentConnector3">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4E351078-2724-BE65-9305-C57F0AEC95CD}"/>
              </a:ext>
            </a:extLst>
          </p:cNvPr>
          <p:cNvCxnSpPr>
            <a:stCxn id="3" idx="2"/>
            <a:endCxn id="9" idx="0"/>
          </p:cNvCxnSpPr>
          <p:nvPr/>
        </p:nvCxnSpPr>
        <p:spPr>
          <a:xfrm rot="16200000" flipH="1">
            <a:off x="20967520" y="4393907"/>
            <a:ext cx="852617" cy="2197341"/>
          </a:xfrm>
          <a:prstGeom prst="bentConnector3">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29B26D1-16F9-B516-2A80-7AD05721026E}"/>
              </a:ext>
            </a:extLst>
          </p:cNvPr>
          <p:cNvSpPr/>
          <p:nvPr/>
        </p:nvSpPr>
        <p:spPr>
          <a:xfrm>
            <a:off x="19486352" y="8747683"/>
            <a:ext cx="1617611" cy="13839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a:t>
            </a:r>
          </a:p>
        </p:txBody>
      </p:sp>
      <p:sp>
        <p:nvSpPr>
          <p:cNvPr id="23" name="Rectangle 22">
            <a:extLst>
              <a:ext uri="{FF2B5EF4-FFF2-40B4-BE49-F238E27FC236}">
                <a16:creationId xmlns:a16="http://schemas.microsoft.com/office/drawing/2014/main" id="{1BD6F265-C704-F2B8-0DF4-8DCE7101A6E3}"/>
              </a:ext>
            </a:extLst>
          </p:cNvPr>
          <p:cNvSpPr/>
          <p:nvPr/>
        </p:nvSpPr>
        <p:spPr>
          <a:xfrm>
            <a:off x="19486352" y="10984256"/>
            <a:ext cx="1617611" cy="13839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t>
            </a:r>
          </a:p>
        </p:txBody>
      </p:sp>
      <p:sp>
        <p:nvSpPr>
          <p:cNvPr id="24" name="Rectangle 23">
            <a:extLst>
              <a:ext uri="{FF2B5EF4-FFF2-40B4-BE49-F238E27FC236}">
                <a16:creationId xmlns:a16="http://schemas.microsoft.com/office/drawing/2014/main" id="{F75CCC43-470F-6D73-39DE-B2E29F32CD2F}"/>
              </a:ext>
            </a:extLst>
          </p:cNvPr>
          <p:cNvSpPr/>
          <p:nvPr/>
        </p:nvSpPr>
        <p:spPr>
          <a:xfrm>
            <a:off x="21683693" y="10984256"/>
            <a:ext cx="1617611" cy="1383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81FEE46-8FC1-C0B8-426A-C9E7D7593A93}"/>
              </a:ext>
            </a:extLst>
          </p:cNvPr>
          <p:cNvSpPr/>
          <p:nvPr/>
        </p:nvSpPr>
        <p:spPr>
          <a:xfrm>
            <a:off x="17289011" y="11021326"/>
            <a:ext cx="1617611" cy="1383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4CBE5A05-759C-09F0-4D14-4DBADE3DFC08}"/>
              </a:ext>
            </a:extLst>
          </p:cNvPr>
          <p:cNvCxnSpPr>
            <a:stCxn id="22" idx="2"/>
            <a:endCxn id="23" idx="0"/>
          </p:cNvCxnSpPr>
          <p:nvPr/>
        </p:nvCxnSpPr>
        <p:spPr>
          <a:xfrm>
            <a:off x="20295158" y="10131639"/>
            <a:ext cx="0" cy="85261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5FCC34D5-28E4-05FD-687A-5853B660D674}"/>
              </a:ext>
            </a:extLst>
          </p:cNvPr>
          <p:cNvCxnSpPr>
            <a:stCxn id="22" idx="2"/>
            <a:endCxn id="25" idx="0"/>
          </p:cNvCxnSpPr>
          <p:nvPr/>
        </p:nvCxnSpPr>
        <p:spPr>
          <a:xfrm rot="5400000">
            <a:off x="18751645" y="9477812"/>
            <a:ext cx="889687" cy="2197341"/>
          </a:xfrm>
          <a:prstGeom prst="bentConnector3">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B2C9F828-7B83-5B12-3DC4-DD34AE9C6338}"/>
              </a:ext>
            </a:extLst>
          </p:cNvPr>
          <p:cNvCxnSpPr>
            <a:stCxn id="22" idx="2"/>
            <a:endCxn id="24" idx="0"/>
          </p:cNvCxnSpPr>
          <p:nvPr/>
        </p:nvCxnSpPr>
        <p:spPr>
          <a:xfrm rot="16200000" flipH="1">
            <a:off x="20967520" y="9459276"/>
            <a:ext cx="852617" cy="2197341"/>
          </a:xfrm>
          <a:prstGeom prst="bentConnector3">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089F6AB-0409-689C-D117-A3C1BB988FC3}"/>
              </a:ext>
            </a:extLst>
          </p:cNvPr>
          <p:cNvSpPr txBox="1"/>
          <p:nvPr/>
        </p:nvSpPr>
        <p:spPr>
          <a:xfrm>
            <a:off x="15067521" y="3682314"/>
            <a:ext cx="3211135" cy="861774"/>
          </a:xfrm>
          <a:prstGeom prst="rect">
            <a:avLst/>
          </a:prstGeom>
          <a:noFill/>
        </p:spPr>
        <p:txBody>
          <a:bodyPr wrap="none" rtlCol="0">
            <a:spAutoFit/>
          </a:bodyPr>
          <a:lstStyle/>
          <a:p>
            <a:r>
              <a:rPr lang="en-US" dirty="0"/>
              <a:t>Consistent</a:t>
            </a:r>
          </a:p>
        </p:txBody>
      </p:sp>
      <p:sp>
        <p:nvSpPr>
          <p:cNvPr id="33" name="TextBox 32">
            <a:extLst>
              <a:ext uri="{FF2B5EF4-FFF2-40B4-BE49-F238E27FC236}">
                <a16:creationId xmlns:a16="http://schemas.microsoft.com/office/drawing/2014/main" id="{F4125082-98F6-BB27-670E-789FB2F23379}"/>
              </a:ext>
            </a:extLst>
          </p:cNvPr>
          <p:cNvSpPr txBox="1"/>
          <p:nvPr/>
        </p:nvSpPr>
        <p:spPr>
          <a:xfrm>
            <a:off x="15067521" y="8748831"/>
            <a:ext cx="3637534" cy="861774"/>
          </a:xfrm>
          <a:prstGeom prst="rect">
            <a:avLst/>
          </a:prstGeom>
          <a:noFill/>
        </p:spPr>
        <p:txBody>
          <a:bodyPr wrap="none" rtlCol="0">
            <a:spAutoFit/>
          </a:bodyPr>
          <a:lstStyle/>
          <a:p>
            <a:r>
              <a:rPr lang="en-US" dirty="0"/>
              <a:t>Inconsistent</a:t>
            </a:r>
          </a:p>
        </p:txBody>
      </p:sp>
      <p:cxnSp>
        <p:nvCxnSpPr>
          <p:cNvPr id="35" name="Straight Connector 34">
            <a:extLst>
              <a:ext uri="{FF2B5EF4-FFF2-40B4-BE49-F238E27FC236}">
                <a16:creationId xmlns:a16="http://schemas.microsoft.com/office/drawing/2014/main" id="{BE49BCE3-B27D-212C-454E-23BFCC7AA84F}"/>
              </a:ext>
            </a:extLst>
          </p:cNvPr>
          <p:cNvCxnSpPr>
            <a:cxnSpLocks/>
          </p:cNvCxnSpPr>
          <p:nvPr/>
        </p:nvCxnSpPr>
        <p:spPr>
          <a:xfrm>
            <a:off x="14778681" y="8130746"/>
            <a:ext cx="924285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61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The Result</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857250" indent="-857250">
              <a:buFont typeface="Arial"/>
              <a:buChar char="•"/>
            </a:pPr>
            <a:r>
              <a:rPr lang="en-US" sz="6000" dirty="0">
                <a:solidFill>
                  <a:schemeClr val="tx1"/>
                </a:solidFill>
                <a:latin typeface="Helvetica"/>
                <a:cs typeface="Helvetica"/>
              </a:rPr>
              <a:t>Lost data</a:t>
            </a:r>
          </a:p>
          <a:p>
            <a:pPr marL="857250" indent="-857250">
              <a:buFont typeface="Arial"/>
              <a:buChar char="•"/>
            </a:pPr>
            <a:endParaRPr lang="en-US" sz="6000" dirty="0">
              <a:solidFill>
                <a:schemeClr val="tx1"/>
              </a:solidFill>
              <a:latin typeface="Helvetica"/>
              <a:cs typeface="Helvetica"/>
            </a:endParaRPr>
          </a:p>
          <a:p>
            <a:pPr marL="857250" indent="-857250">
              <a:buFont typeface="Arial"/>
              <a:buChar char="•"/>
            </a:pPr>
            <a:r>
              <a:rPr lang="en-US" sz="6000" dirty="0">
                <a:solidFill>
                  <a:schemeClr val="tx1"/>
                </a:solidFill>
                <a:latin typeface="Helvetica"/>
                <a:cs typeface="Helvetica"/>
              </a:rPr>
              <a:t>Crashes when reading corrupt files</a:t>
            </a:r>
          </a:p>
          <a:p>
            <a:pPr marL="857250" indent="-857250">
              <a:buFont typeface="Arial"/>
              <a:buChar char="•"/>
            </a:pPr>
            <a:endParaRPr lang="en-US" sz="6000" dirty="0">
              <a:solidFill>
                <a:schemeClr val="tx1"/>
              </a:solidFill>
            </a:endParaRPr>
          </a:p>
          <a:p>
            <a:pPr marL="857250" indent="-857250">
              <a:buFont typeface="Arial"/>
              <a:buChar char="•"/>
            </a:pPr>
            <a:r>
              <a:rPr lang="en-US" sz="6000" dirty="0">
                <a:solidFill>
                  <a:schemeClr val="tx1"/>
                </a:solidFill>
              </a:rPr>
              <a:t>Wasted time and money</a:t>
            </a:r>
          </a:p>
        </p:txBody>
      </p:sp>
    </p:spTree>
    <p:extLst>
      <p:ext uri="{BB962C8B-B14F-4D97-AF65-F5344CB8AC3E}">
        <p14:creationId xmlns:p14="http://schemas.microsoft.com/office/powerpoint/2010/main" val="48424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Crashproofing</a:t>
            </a:r>
            <a:r>
              <a:rPr lang="en-US" dirty="0"/>
              <a:t> HDF5</a:t>
            </a:r>
          </a:p>
        </p:txBody>
      </p:sp>
    </p:spTree>
    <p:extLst>
      <p:ext uri="{BB962C8B-B14F-4D97-AF65-F5344CB8AC3E}">
        <p14:creationId xmlns:p14="http://schemas.microsoft.com/office/powerpoint/2010/main" val="369485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Proposed Solution: Write-Ahead Log (WAL)</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27086" y="3008514"/>
            <a:ext cx="10993999" cy="8161994"/>
          </a:xfrm>
        </p:spPr>
        <p:txBody>
          <a:bodyPr/>
          <a:lstStyle/>
          <a:p>
            <a:pPr marL="857250" indent="-857250">
              <a:buFont typeface="Arial"/>
              <a:buChar char="•"/>
            </a:pPr>
            <a:r>
              <a:rPr lang="en-US" sz="6000" dirty="0">
                <a:solidFill>
                  <a:schemeClr val="tx1"/>
                </a:solidFill>
                <a:latin typeface="Helvetica"/>
                <a:cs typeface="Helvetica"/>
              </a:rPr>
              <a:t>Log of batched metadata writes</a:t>
            </a:r>
          </a:p>
          <a:p>
            <a:pPr marL="857250" indent="-857250">
              <a:buFont typeface="Arial"/>
              <a:buChar char="•"/>
            </a:pPr>
            <a:endParaRPr lang="en-US" sz="6000" dirty="0">
              <a:solidFill>
                <a:schemeClr val="tx1"/>
              </a:solidFill>
              <a:latin typeface="Helvetica"/>
              <a:cs typeface="Helvetica"/>
            </a:endParaRPr>
          </a:p>
          <a:p>
            <a:pPr marL="857250" indent="-857250">
              <a:buFont typeface="Arial"/>
              <a:buChar char="•"/>
            </a:pPr>
            <a:r>
              <a:rPr lang="en-US" sz="6000" dirty="0">
                <a:solidFill>
                  <a:schemeClr val="tx1"/>
                </a:solidFill>
                <a:latin typeface="Helvetica"/>
                <a:cs typeface="Helvetica"/>
              </a:rPr>
              <a:t>Ensures metadata written to the file is in a consistent state</a:t>
            </a:r>
          </a:p>
          <a:p>
            <a:pPr marL="857250" indent="-857250">
              <a:buFont typeface="Arial"/>
              <a:buChar char="•"/>
            </a:pPr>
            <a:endParaRPr lang="en-US" sz="6000" dirty="0">
              <a:solidFill>
                <a:schemeClr val="tx1"/>
              </a:solidFill>
              <a:latin typeface="Helvetica"/>
              <a:cs typeface="Helvetica"/>
            </a:endParaRPr>
          </a:p>
          <a:p>
            <a:pPr marL="857250" indent="-857250">
              <a:buFont typeface="Arial"/>
              <a:buChar char="•"/>
            </a:pPr>
            <a:r>
              <a:rPr lang="en-US" sz="6000" dirty="0">
                <a:solidFill>
                  <a:schemeClr val="tx1"/>
                </a:solidFill>
                <a:latin typeface="Helvetica"/>
                <a:cs typeface="Helvetica"/>
              </a:rPr>
              <a:t>Can be replayed after a crash</a:t>
            </a:r>
          </a:p>
        </p:txBody>
      </p:sp>
      <p:sp>
        <p:nvSpPr>
          <p:cNvPr id="4" name="Rectangle 3">
            <a:extLst>
              <a:ext uri="{FF2B5EF4-FFF2-40B4-BE49-F238E27FC236}">
                <a16:creationId xmlns:a16="http://schemas.microsoft.com/office/drawing/2014/main" id="{B3AA048A-4C07-8A8C-F640-D709EF1077F0}"/>
              </a:ext>
            </a:extLst>
          </p:cNvPr>
          <p:cNvSpPr/>
          <p:nvPr/>
        </p:nvSpPr>
        <p:spPr>
          <a:xfrm>
            <a:off x="13612686" y="3361034"/>
            <a:ext cx="10018026" cy="11368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accent2">
                    <a:lumMod val="50000"/>
                  </a:schemeClr>
                </a:solidFill>
              </a:rPr>
              <a:t>Metadata Cache</a:t>
            </a:r>
          </a:p>
        </p:txBody>
      </p:sp>
      <p:sp>
        <p:nvSpPr>
          <p:cNvPr id="5" name="Rectangle 4">
            <a:extLst>
              <a:ext uri="{FF2B5EF4-FFF2-40B4-BE49-F238E27FC236}">
                <a16:creationId xmlns:a16="http://schemas.microsoft.com/office/drawing/2014/main" id="{FC4D8CEE-8DB0-FB00-676B-BBE937E0AA33}"/>
              </a:ext>
            </a:extLst>
          </p:cNvPr>
          <p:cNvSpPr/>
          <p:nvPr/>
        </p:nvSpPr>
        <p:spPr>
          <a:xfrm>
            <a:off x="13612685" y="5193865"/>
            <a:ext cx="10018026" cy="11368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accent4">
                    <a:lumMod val="50000"/>
                  </a:schemeClr>
                </a:solidFill>
              </a:rPr>
              <a:t>WAL Module</a:t>
            </a:r>
          </a:p>
        </p:txBody>
      </p:sp>
      <p:sp>
        <p:nvSpPr>
          <p:cNvPr id="6" name="Rectangle 5">
            <a:extLst>
              <a:ext uri="{FF2B5EF4-FFF2-40B4-BE49-F238E27FC236}">
                <a16:creationId xmlns:a16="http://schemas.microsoft.com/office/drawing/2014/main" id="{B9B252FF-8100-FE3E-91F3-343B3B47C028}"/>
              </a:ext>
            </a:extLst>
          </p:cNvPr>
          <p:cNvSpPr/>
          <p:nvPr/>
        </p:nvSpPr>
        <p:spPr>
          <a:xfrm>
            <a:off x="13612685" y="7026696"/>
            <a:ext cx="10018025" cy="113682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accent5">
                    <a:lumMod val="50000"/>
                  </a:schemeClr>
                </a:solidFill>
              </a:rPr>
              <a:t>I/O &amp; VFD Layers</a:t>
            </a:r>
          </a:p>
        </p:txBody>
      </p:sp>
      <p:sp>
        <p:nvSpPr>
          <p:cNvPr id="7" name="Document 6">
            <a:extLst>
              <a:ext uri="{FF2B5EF4-FFF2-40B4-BE49-F238E27FC236}">
                <a16:creationId xmlns:a16="http://schemas.microsoft.com/office/drawing/2014/main" id="{73DC9E5D-F0B9-9880-01A1-08291C6ADC25}"/>
              </a:ext>
            </a:extLst>
          </p:cNvPr>
          <p:cNvSpPr/>
          <p:nvPr/>
        </p:nvSpPr>
        <p:spPr>
          <a:xfrm>
            <a:off x="14582050" y="10354966"/>
            <a:ext cx="3459892" cy="1902941"/>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accent5">
                    <a:lumMod val="50000"/>
                  </a:schemeClr>
                </a:solidFill>
              </a:rPr>
              <a:t>HDF5 File</a:t>
            </a:r>
          </a:p>
        </p:txBody>
      </p:sp>
      <p:sp>
        <p:nvSpPr>
          <p:cNvPr id="8" name="Document 7">
            <a:extLst>
              <a:ext uri="{FF2B5EF4-FFF2-40B4-BE49-F238E27FC236}">
                <a16:creationId xmlns:a16="http://schemas.microsoft.com/office/drawing/2014/main" id="{E5B3A5BC-0915-4CA2-105A-32C85DB8E68A}"/>
              </a:ext>
            </a:extLst>
          </p:cNvPr>
          <p:cNvSpPr/>
          <p:nvPr/>
        </p:nvSpPr>
        <p:spPr>
          <a:xfrm>
            <a:off x="19107566" y="10354966"/>
            <a:ext cx="3459892" cy="1902941"/>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accent4">
                    <a:lumMod val="50000"/>
                  </a:schemeClr>
                </a:solidFill>
              </a:rPr>
              <a:t>WAL File</a:t>
            </a:r>
          </a:p>
        </p:txBody>
      </p:sp>
      <p:sp>
        <p:nvSpPr>
          <p:cNvPr id="9" name="Left-Right Arrow 8">
            <a:extLst>
              <a:ext uri="{FF2B5EF4-FFF2-40B4-BE49-F238E27FC236}">
                <a16:creationId xmlns:a16="http://schemas.microsoft.com/office/drawing/2014/main" id="{A962FB92-704A-8C47-8119-B10ED3F1D4C1}"/>
              </a:ext>
            </a:extLst>
          </p:cNvPr>
          <p:cNvSpPr/>
          <p:nvPr/>
        </p:nvSpPr>
        <p:spPr>
          <a:xfrm rot="5400000">
            <a:off x="15106951" y="8567264"/>
            <a:ext cx="2526286" cy="1383957"/>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Left-Right Arrow 9">
            <a:extLst>
              <a:ext uri="{FF2B5EF4-FFF2-40B4-BE49-F238E27FC236}">
                <a16:creationId xmlns:a16="http://schemas.microsoft.com/office/drawing/2014/main" id="{D631C8FC-89A2-9448-A693-9196CE5AF8CE}"/>
              </a:ext>
            </a:extLst>
          </p:cNvPr>
          <p:cNvSpPr/>
          <p:nvPr/>
        </p:nvSpPr>
        <p:spPr>
          <a:xfrm rot="5400000">
            <a:off x="19574368" y="8567264"/>
            <a:ext cx="2526288" cy="1383957"/>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Left-Right Arrow 10">
            <a:extLst>
              <a:ext uri="{FF2B5EF4-FFF2-40B4-BE49-F238E27FC236}">
                <a16:creationId xmlns:a16="http://schemas.microsoft.com/office/drawing/2014/main" id="{8D07A9F4-F927-7BF4-37E1-0291A77EB794}"/>
              </a:ext>
            </a:extLst>
          </p:cNvPr>
          <p:cNvSpPr/>
          <p:nvPr/>
        </p:nvSpPr>
        <p:spPr>
          <a:xfrm rot="5400000">
            <a:off x="17985334" y="6504251"/>
            <a:ext cx="1012826" cy="436675"/>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Left-Right Arrow 12">
            <a:extLst>
              <a:ext uri="{FF2B5EF4-FFF2-40B4-BE49-F238E27FC236}">
                <a16:creationId xmlns:a16="http://schemas.microsoft.com/office/drawing/2014/main" id="{44104DCA-08C5-80A1-E0C7-3FBAC46DE579}"/>
              </a:ext>
            </a:extLst>
          </p:cNvPr>
          <p:cNvSpPr/>
          <p:nvPr/>
        </p:nvSpPr>
        <p:spPr>
          <a:xfrm rot="5400000">
            <a:off x="17987289" y="4627524"/>
            <a:ext cx="1012826" cy="436675"/>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82216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How Does It Work?</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1143000" indent="-1143000">
              <a:buFont typeface="Arial" panose="020B0604020202020204" pitchFamily="34" charset="0"/>
              <a:buChar char="•"/>
            </a:pPr>
            <a:r>
              <a:rPr lang="en-US" sz="6000" dirty="0">
                <a:solidFill>
                  <a:schemeClr val="tx1"/>
                </a:solidFill>
              </a:rPr>
              <a:t>Metadata accumulates in the cache, as usual</a:t>
            </a:r>
          </a:p>
          <a:p>
            <a:pPr marL="1143000" indent="-1143000">
              <a:buFont typeface="Arial" panose="020B0604020202020204" pitchFamily="34" charset="0"/>
              <a:buChar char="•"/>
            </a:pPr>
            <a:endParaRPr lang="en-US" sz="6000" dirty="0">
              <a:solidFill>
                <a:schemeClr val="tx1"/>
              </a:solidFill>
            </a:endParaRPr>
          </a:p>
          <a:p>
            <a:pPr marL="1143000" indent="-1143000">
              <a:buFont typeface="Arial" panose="020B0604020202020204" pitchFamily="34" charset="0"/>
              <a:buChar char="•"/>
            </a:pPr>
            <a:r>
              <a:rPr lang="en-US" sz="6000" dirty="0">
                <a:solidFill>
                  <a:schemeClr val="tx1"/>
                </a:solidFill>
              </a:rPr>
              <a:t>Evicted metadata is written to the WAL</a:t>
            </a:r>
          </a:p>
          <a:p>
            <a:pPr marL="1143000" indent="-1143000">
              <a:buFont typeface="Arial" panose="020B0604020202020204" pitchFamily="34" charset="0"/>
              <a:buChar char="•"/>
            </a:pPr>
            <a:endParaRPr lang="en-US" sz="6000" dirty="0">
              <a:solidFill>
                <a:schemeClr val="tx1"/>
              </a:solidFill>
            </a:endParaRPr>
          </a:p>
          <a:p>
            <a:pPr marL="1143000" indent="-1143000">
              <a:buFont typeface="Arial" panose="020B0604020202020204" pitchFamily="34" charset="0"/>
              <a:buChar char="•"/>
            </a:pPr>
            <a:r>
              <a:rPr lang="en-US" sz="6000" dirty="0">
                <a:solidFill>
                  <a:schemeClr val="tx1"/>
                </a:solidFill>
              </a:rPr>
              <a:t>When it's time to flush, there are two kinds of flushes:</a:t>
            </a:r>
          </a:p>
          <a:p>
            <a:pPr marL="1143000" indent="-1143000">
              <a:buFont typeface="Arial" panose="020B0604020202020204" pitchFamily="34" charset="0"/>
              <a:buChar char="•"/>
            </a:pPr>
            <a:endParaRPr lang="en-US" sz="6000" dirty="0">
              <a:solidFill>
                <a:schemeClr val="tx1"/>
              </a:solidFill>
            </a:endParaRPr>
          </a:p>
          <a:p>
            <a:pPr marL="2057400" lvl="1" indent="-1143000">
              <a:buFont typeface="+mj-lt"/>
              <a:buAutoNum type="arabicPeriod"/>
            </a:pPr>
            <a:r>
              <a:rPr lang="en-US" sz="5000" b="1" dirty="0">
                <a:solidFill>
                  <a:schemeClr val="accent5"/>
                </a:solidFill>
              </a:rPr>
              <a:t>A log flush operation (WAL only)</a:t>
            </a:r>
          </a:p>
          <a:p>
            <a:pPr marL="2057400" lvl="1" indent="-1143000">
              <a:buFont typeface="+mj-lt"/>
              <a:buAutoNum type="arabicPeriod"/>
            </a:pPr>
            <a:endParaRPr lang="en-US" sz="5000" dirty="0">
              <a:solidFill>
                <a:schemeClr val="tx1"/>
              </a:solidFill>
            </a:endParaRPr>
          </a:p>
          <a:p>
            <a:pPr marL="2057400" lvl="1" indent="-1143000">
              <a:buFont typeface="+mj-lt"/>
              <a:buAutoNum type="arabicPeriod"/>
            </a:pPr>
            <a:r>
              <a:rPr lang="en-US" sz="5000" b="1" dirty="0">
                <a:solidFill>
                  <a:schemeClr val="accent5"/>
                </a:solidFill>
              </a:rPr>
              <a:t>A checkpoint flush operation (WAL and HDF5 file)</a:t>
            </a:r>
          </a:p>
          <a:p>
            <a:pPr marL="1143000" indent="-1143000">
              <a:buFont typeface="+mj-lt"/>
              <a:buAutoNum type="arabicPeriod"/>
            </a:pPr>
            <a:endParaRPr lang="en-US" sz="6000" dirty="0">
              <a:solidFill>
                <a:schemeClr val="tx1"/>
              </a:solidFill>
            </a:endParaRPr>
          </a:p>
          <a:p>
            <a:pPr marL="857250" indent="-857250">
              <a:buFont typeface="Arial"/>
              <a:buChar char="•"/>
            </a:pPr>
            <a:endParaRPr lang="en-US" sz="6000" dirty="0">
              <a:solidFill>
                <a:schemeClr val="tx1"/>
              </a:solidFill>
            </a:endParaRPr>
          </a:p>
        </p:txBody>
      </p:sp>
    </p:spTree>
    <p:extLst>
      <p:ext uri="{BB962C8B-B14F-4D97-AF65-F5344CB8AC3E}">
        <p14:creationId xmlns:p14="http://schemas.microsoft.com/office/powerpoint/2010/main" val="218041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Log Flush Operations</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857250" indent="-857250">
              <a:buFont typeface="Arial" panose="020B0604020202020204" pitchFamily="34" charset="0"/>
              <a:buChar char="•"/>
            </a:pPr>
            <a:r>
              <a:rPr lang="en-US" sz="6000" dirty="0">
                <a:solidFill>
                  <a:schemeClr val="tx1"/>
                </a:solidFill>
              </a:rPr>
              <a:t>Flushes the </a:t>
            </a:r>
            <a:r>
              <a:rPr lang="en-US" sz="6000" b="1" dirty="0">
                <a:solidFill>
                  <a:srgbClr val="FF0000"/>
                </a:solidFill>
              </a:rPr>
              <a:t>entire</a:t>
            </a:r>
            <a:r>
              <a:rPr lang="en-US" sz="6000" dirty="0">
                <a:solidFill>
                  <a:schemeClr val="tx1"/>
                </a:solidFill>
              </a:rPr>
              <a:t> metadata cache to the WAL file</a:t>
            </a:r>
          </a:p>
          <a:p>
            <a:pPr marL="857250" indent="-857250">
              <a:buFont typeface="Arial" panose="020B0604020202020204" pitchFamily="34" charset="0"/>
              <a:buChar char="•"/>
            </a:pPr>
            <a:endParaRPr lang="en-US" sz="6000" dirty="0">
              <a:solidFill>
                <a:schemeClr val="tx1"/>
              </a:solidFill>
            </a:endParaRPr>
          </a:p>
          <a:p>
            <a:pPr marL="857250" indent="-857250">
              <a:buFont typeface="Arial" panose="020B0604020202020204" pitchFamily="34" charset="0"/>
              <a:buChar char="•"/>
            </a:pPr>
            <a:r>
              <a:rPr lang="en-US" sz="6000" dirty="0">
                <a:solidFill>
                  <a:schemeClr val="tx1"/>
                </a:solidFill>
              </a:rPr>
              <a:t>Does </a:t>
            </a:r>
            <a:r>
              <a:rPr lang="en-US" sz="6000" b="1" dirty="0">
                <a:solidFill>
                  <a:srgbClr val="FF0000"/>
                </a:solidFill>
              </a:rPr>
              <a:t>NOT</a:t>
            </a:r>
            <a:r>
              <a:rPr lang="en-US" sz="6000" dirty="0">
                <a:solidFill>
                  <a:schemeClr val="tx1"/>
                </a:solidFill>
              </a:rPr>
              <a:t> write to the HDF5 file</a:t>
            </a:r>
          </a:p>
          <a:p>
            <a:pPr marL="857250" indent="-857250">
              <a:buFont typeface="Arial" panose="020B0604020202020204" pitchFamily="34" charset="0"/>
              <a:buChar char="•"/>
            </a:pPr>
            <a:endParaRPr lang="en-US" sz="6000" dirty="0">
              <a:solidFill>
                <a:schemeClr val="tx1"/>
              </a:solidFill>
            </a:endParaRPr>
          </a:p>
          <a:p>
            <a:pPr marL="857250" indent="-857250">
              <a:buFont typeface="Arial" panose="020B0604020202020204" pitchFamily="34" charset="0"/>
              <a:buChar char="•"/>
            </a:pPr>
            <a:r>
              <a:rPr lang="en-US" sz="6000" dirty="0">
                <a:solidFill>
                  <a:schemeClr val="tx1"/>
                </a:solidFill>
              </a:rPr>
              <a:t>Creates a consistent metadata checkpoint in the WAL file</a:t>
            </a:r>
          </a:p>
          <a:p>
            <a:pPr marL="857250" indent="-857250">
              <a:buFont typeface="Arial" panose="020B0604020202020204" pitchFamily="34" charset="0"/>
              <a:buChar char="•"/>
            </a:pPr>
            <a:endParaRPr lang="en-US" sz="6000" dirty="0">
              <a:solidFill>
                <a:schemeClr val="tx1"/>
              </a:solidFill>
            </a:endParaRPr>
          </a:p>
          <a:p>
            <a:pPr marL="857250" indent="-857250">
              <a:buFont typeface="Arial" panose="020B0604020202020204" pitchFamily="34" charset="0"/>
              <a:buChar char="•"/>
            </a:pPr>
            <a:r>
              <a:rPr lang="en-US" sz="6000" dirty="0">
                <a:solidFill>
                  <a:schemeClr val="tx1"/>
                </a:solidFill>
              </a:rPr>
              <a:t>Configurable as to when this happens</a:t>
            </a:r>
          </a:p>
          <a:p>
            <a:pPr marL="2057400" lvl="1" indent="-1143000"/>
            <a:r>
              <a:rPr lang="en-US" sz="5000" dirty="0">
                <a:solidFill>
                  <a:schemeClr val="tx1"/>
                </a:solidFill>
              </a:rPr>
              <a:t>Amount of metadata written</a:t>
            </a:r>
          </a:p>
          <a:p>
            <a:pPr marL="2057400" lvl="1" indent="-1143000"/>
            <a:r>
              <a:rPr lang="en-US" sz="5000" dirty="0">
                <a:solidFill>
                  <a:schemeClr val="tx1"/>
                </a:solidFill>
              </a:rPr>
              <a:t>Time interval</a:t>
            </a:r>
          </a:p>
          <a:p>
            <a:pPr marL="2057400" lvl="1" indent="-1143000"/>
            <a:r>
              <a:rPr lang="en-US" sz="5000" dirty="0">
                <a:solidFill>
                  <a:schemeClr val="tx1"/>
                </a:solidFill>
              </a:rPr>
              <a:t>Flush API calls</a:t>
            </a:r>
          </a:p>
          <a:p>
            <a:pPr marL="1143000" indent="-1143000">
              <a:buFont typeface="Arial" panose="020B0604020202020204" pitchFamily="34" charset="0"/>
              <a:buChar char="•"/>
            </a:pPr>
            <a:endParaRPr lang="en-US" sz="6000" dirty="0">
              <a:solidFill>
                <a:schemeClr val="tx1"/>
              </a:solidFill>
            </a:endParaRPr>
          </a:p>
          <a:p>
            <a:pPr marL="2057400" lvl="1" indent="-1143000"/>
            <a:endParaRPr lang="en-US" sz="6000" dirty="0">
              <a:solidFill>
                <a:schemeClr val="tx1"/>
              </a:solidFill>
            </a:endParaRPr>
          </a:p>
        </p:txBody>
      </p:sp>
    </p:spTree>
    <p:extLst>
      <p:ext uri="{BB962C8B-B14F-4D97-AF65-F5344CB8AC3E}">
        <p14:creationId xmlns:p14="http://schemas.microsoft.com/office/powerpoint/2010/main" val="498675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Log Checkpoint Operations</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1143000" indent="-1143000">
              <a:buFont typeface="Arial" panose="020B0604020202020204" pitchFamily="34" charset="0"/>
              <a:buChar char="•"/>
            </a:pPr>
            <a:r>
              <a:rPr lang="en-US" sz="6000" dirty="0">
                <a:solidFill>
                  <a:schemeClr val="tx1"/>
                </a:solidFill>
              </a:rPr>
              <a:t>First perform a log flush, dumping the cache to the WAL</a:t>
            </a:r>
          </a:p>
          <a:p>
            <a:pPr marL="1143000" indent="-1143000">
              <a:buFont typeface="Arial" panose="020B0604020202020204" pitchFamily="34" charset="0"/>
              <a:buChar char="•"/>
            </a:pPr>
            <a:endParaRPr lang="en-US" sz="6000" dirty="0">
              <a:solidFill>
                <a:schemeClr val="tx1"/>
              </a:solidFill>
            </a:endParaRPr>
          </a:p>
          <a:p>
            <a:pPr marL="1143000" indent="-1143000">
              <a:buFont typeface="Arial" panose="020B0604020202020204" pitchFamily="34" charset="0"/>
              <a:buChar char="•"/>
            </a:pPr>
            <a:r>
              <a:rPr lang="en-US" sz="6000" dirty="0">
                <a:solidFill>
                  <a:schemeClr val="tx1"/>
                </a:solidFill>
              </a:rPr>
              <a:t>Write all data from the WAL to the HDF5 file then truncate the WAL</a:t>
            </a:r>
          </a:p>
          <a:p>
            <a:pPr marL="2057400" lvl="1" indent="-1143000"/>
            <a:r>
              <a:rPr lang="en-US" sz="5000" dirty="0">
                <a:solidFill>
                  <a:schemeClr val="tx1"/>
                </a:solidFill>
              </a:rPr>
              <a:t>Updates the HDF5 file</a:t>
            </a:r>
          </a:p>
          <a:p>
            <a:pPr marL="2057400" lvl="1" indent="-1143000"/>
            <a:r>
              <a:rPr lang="en-US" sz="5000" dirty="0">
                <a:solidFill>
                  <a:schemeClr val="tx1"/>
                </a:solidFill>
              </a:rPr>
              <a:t>Controls WAL growth</a:t>
            </a:r>
          </a:p>
          <a:p>
            <a:pPr marL="1143000" indent="-1143000">
              <a:buFont typeface="Arial" panose="020B0604020202020204" pitchFamily="34" charset="0"/>
              <a:buChar char="•"/>
            </a:pPr>
            <a:endParaRPr lang="en-US" sz="6000" dirty="0">
              <a:solidFill>
                <a:schemeClr val="tx1"/>
              </a:solidFill>
            </a:endParaRPr>
          </a:p>
          <a:p>
            <a:pPr marL="1143000" indent="-1143000">
              <a:buFont typeface="Arial" panose="020B0604020202020204" pitchFamily="34" charset="0"/>
              <a:buChar char="•"/>
            </a:pPr>
            <a:r>
              <a:rPr lang="en-US" sz="6000" dirty="0">
                <a:solidFill>
                  <a:schemeClr val="tx1"/>
                </a:solidFill>
              </a:rPr>
              <a:t>Similarly configurable like the log flush operation</a:t>
            </a:r>
          </a:p>
          <a:p>
            <a:pPr marL="2057400" lvl="1" indent="-1143000"/>
            <a:r>
              <a:rPr lang="en-US" sz="5000" dirty="0">
                <a:solidFill>
                  <a:schemeClr val="tx1"/>
                </a:solidFill>
              </a:rPr>
              <a:t>This is also what happens when you call H5Fflush()</a:t>
            </a:r>
          </a:p>
        </p:txBody>
      </p:sp>
    </p:spTree>
    <p:extLst>
      <p:ext uri="{BB962C8B-B14F-4D97-AF65-F5344CB8AC3E}">
        <p14:creationId xmlns:p14="http://schemas.microsoft.com/office/powerpoint/2010/main" val="258648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Flowchart</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857250" indent="-857250">
              <a:buFont typeface="Arial"/>
              <a:buChar char="•"/>
            </a:pPr>
            <a:endParaRPr lang="en-US" sz="5400" dirty="0">
              <a:solidFill>
                <a:schemeClr val="tx1"/>
              </a:solidFill>
              <a:latin typeface="Helvetica"/>
              <a:cs typeface="Helvetica"/>
            </a:endParaRPr>
          </a:p>
          <a:p>
            <a:pPr marL="857250" indent="-857250">
              <a:buFont typeface="Arial"/>
              <a:buChar char="•"/>
            </a:pPr>
            <a:endParaRPr lang="en-US" sz="6000" dirty="0">
              <a:solidFill>
                <a:schemeClr val="tx1"/>
              </a:solidFill>
            </a:endParaRPr>
          </a:p>
          <a:p>
            <a:pPr marL="857250" indent="-857250">
              <a:buFont typeface="Arial"/>
              <a:buChar char="•"/>
            </a:pPr>
            <a:endParaRPr lang="en-US" sz="6000" dirty="0">
              <a:solidFill>
                <a:schemeClr val="tx1"/>
              </a:solidFill>
            </a:endParaRPr>
          </a:p>
        </p:txBody>
      </p:sp>
      <p:pic>
        <p:nvPicPr>
          <p:cNvPr id="4" name="Picture 3" descr="A diagram of a computer program&#10;&#10;Description automatically generated">
            <a:extLst>
              <a:ext uri="{FF2B5EF4-FFF2-40B4-BE49-F238E27FC236}">
                <a16:creationId xmlns:a16="http://schemas.microsoft.com/office/drawing/2014/main" id="{9257119F-023F-7AB9-D679-9562E69DCC3D}"/>
              </a:ext>
            </a:extLst>
          </p:cNvPr>
          <p:cNvPicPr>
            <a:picLocks noChangeAspect="1"/>
          </p:cNvPicPr>
          <p:nvPr/>
        </p:nvPicPr>
        <p:blipFill>
          <a:blip r:embed="rId3"/>
          <a:stretch>
            <a:fillRect/>
          </a:stretch>
        </p:blipFill>
        <p:spPr>
          <a:xfrm>
            <a:off x="5673187" y="1820822"/>
            <a:ext cx="13712612" cy="11638171"/>
          </a:xfrm>
          <a:prstGeom prst="rect">
            <a:avLst/>
          </a:prstGeom>
        </p:spPr>
      </p:pic>
      <p:sp>
        <p:nvSpPr>
          <p:cNvPr id="5" name="Rectangle 4">
            <a:extLst>
              <a:ext uri="{FF2B5EF4-FFF2-40B4-BE49-F238E27FC236}">
                <a16:creationId xmlns:a16="http://schemas.microsoft.com/office/drawing/2014/main" id="{E538DF67-169E-81F2-F81F-BB15AC4E5D69}"/>
              </a:ext>
            </a:extLst>
          </p:cNvPr>
          <p:cNvSpPr/>
          <p:nvPr/>
        </p:nvSpPr>
        <p:spPr>
          <a:xfrm>
            <a:off x="5826642" y="10334846"/>
            <a:ext cx="4444409" cy="1108217"/>
          </a:xfrm>
          <a:prstGeom prst="rect">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3E3DBE3-0A32-D0CC-B7E5-70C1925D7F39}"/>
              </a:ext>
            </a:extLst>
          </p:cNvPr>
          <p:cNvCxnSpPr/>
          <p:nvPr/>
        </p:nvCxnSpPr>
        <p:spPr>
          <a:xfrm>
            <a:off x="8203474" y="9875520"/>
            <a:ext cx="0" cy="1973263"/>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808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WAL File Format</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31725" y="6055377"/>
            <a:ext cx="20879650" cy="6238258"/>
          </a:xfrm>
        </p:spPr>
        <p:txBody>
          <a:bodyPr/>
          <a:lstStyle/>
          <a:p>
            <a:pPr marL="857250" indent="-857250">
              <a:buFont typeface="Arial"/>
              <a:buChar char="•"/>
            </a:pPr>
            <a:r>
              <a:rPr lang="en-US" sz="5400" dirty="0">
                <a:solidFill>
                  <a:schemeClr val="tx1"/>
                </a:solidFill>
                <a:latin typeface="Helvetica"/>
                <a:cs typeface="Helvetica"/>
              </a:rPr>
              <a:t>The WAL file consists of a superblock, followed by a stream of WAL entries</a:t>
            </a:r>
            <a:endParaRPr lang="en-US" sz="5400" dirty="0">
              <a:solidFill>
                <a:schemeClr val="tx1"/>
              </a:solidFill>
            </a:endParaRPr>
          </a:p>
          <a:p>
            <a:pPr marL="857250" indent="-857250">
              <a:buFont typeface="Arial"/>
              <a:buChar char="•"/>
            </a:pPr>
            <a:r>
              <a:rPr lang="en-US" sz="5400" dirty="0">
                <a:solidFill>
                  <a:schemeClr val="tx1"/>
                </a:solidFill>
                <a:latin typeface="Helvetica"/>
                <a:cs typeface="Helvetica"/>
              </a:rPr>
              <a:t>Entries contain offset in the HDF5 file and length of the metadata block</a:t>
            </a:r>
            <a:endParaRPr lang="en-US" sz="5400" dirty="0">
              <a:solidFill>
                <a:schemeClr val="tx1"/>
              </a:solidFill>
            </a:endParaRPr>
          </a:p>
          <a:p>
            <a:pPr marL="857250" indent="-857250">
              <a:buFont typeface="Arial"/>
              <a:buChar char="•"/>
            </a:pPr>
            <a:r>
              <a:rPr lang="en-US" sz="5400" dirty="0">
                <a:solidFill>
                  <a:schemeClr val="tx1"/>
                </a:solidFill>
                <a:latin typeface="Helvetica"/>
                <a:cs typeface="Helvetica"/>
              </a:rPr>
              <a:t>An entry can also be a log flush marker, indicating that the HDF5 file will be consistent if the WAL is replayed to this marker</a:t>
            </a:r>
            <a:endParaRPr lang="en-US" sz="5400" dirty="0">
              <a:solidFill>
                <a:schemeClr val="tx1"/>
              </a:solidFill>
            </a:endParaRPr>
          </a:p>
        </p:txBody>
      </p:sp>
      <p:pic>
        <p:nvPicPr>
          <p:cNvPr id="4" name="Picture 3" descr="A diagram of a number of data entry&#10;&#10;Description automatically generated">
            <a:extLst>
              <a:ext uri="{FF2B5EF4-FFF2-40B4-BE49-F238E27FC236}">
                <a16:creationId xmlns:a16="http://schemas.microsoft.com/office/drawing/2014/main" id="{51A45445-1C9D-8887-317B-6EE6AF44A024}"/>
              </a:ext>
            </a:extLst>
          </p:cNvPr>
          <p:cNvPicPr>
            <a:picLocks noChangeAspect="1"/>
          </p:cNvPicPr>
          <p:nvPr/>
        </p:nvPicPr>
        <p:blipFill>
          <a:blip r:embed="rId3"/>
          <a:stretch>
            <a:fillRect/>
          </a:stretch>
        </p:blipFill>
        <p:spPr>
          <a:xfrm>
            <a:off x="1956098" y="2291001"/>
            <a:ext cx="15722918" cy="3324642"/>
          </a:xfrm>
          <a:prstGeom prst="rect">
            <a:avLst/>
          </a:prstGeom>
        </p:spPr>
      </p:pic>
    </p:spTree>
    <p:extLst>
      <p:ext uri="{BB962C8B-B14F-4D97-AF65-F5344CB8AC3E}">
        <p14:creationId xmlns:p14="http://schemas.microsoft.com/office/powerpoint/2010/main" val="266011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E7261-DF0C-4790-BB71-8BC6E31792C3}"/>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2239540A-BD0D-439E-8FA0-5A8DD21A18F7}"/>
              </a:ext>
            </a:extLst>
          </p:cNvPr>
          <p:cNvSpPr>
            <a:spLocks noGrp="1"/>
          </p:cNvSpPr>
          <p:nvPr>
            <p:ph idx="1"/>
          </p:nvPr>
        </p:nvSpPr>
        <p:spPr/>
        <p:txBody>
          <a:bodyPr/>
          <a:lstStyle/>
          <a:p>
            <a:r>
              <a:rPr lang="en-US" dirty="0">
                <a:solidFill>
                  <a:schemeClr val="tx1"/>
                </a:solidFill>
              </a:rPr>
              <a:t>A very quick overview of HDF5</a:t>
            </a:r>
          </a:p>
          <a:p>
            <a:endParaRPr lang="en-US" dirty="0">
              <a:solidFill>
                <a:schemeClr val="tx1"/>
              </a:solidFill>
            </a:endParaRPr>
          </a:p>
          <a:p>
            <a:r>
              <a:rPr lang="en-US" dirty="0">
                <a:solidFill>
                  <a:schemeClr val="tx1"/>
                </a:solidFill>
              </a:rPr>
              <a:t>Why crashes can corrupt HDF5 files</a:t>
            </a:r>
          </a:p>
          <a:p>
            <a:endParaRPr lang="en-US" dirty="0">
              <a:solidFill>
                <a:schemeClr val="tx1"/>
              </a:solidFill>
            </a:endParaRPr>
          </a:p>
          <a:p>
            <a:r>
              <a:rPr lang="en-US" dirty="0" err="1">
                <a:solidFill>
                  <a:schemeClr val="tx1"/>
                </a:solidFill>
              </a:rPr>
              <a:t>Crashproofing</a:t>
            </a:r>
            <a:r>
              <a:rPr lang="en-US" dirty="0">
                <a:solidFill>
                  <a:schemeClr val="tx1"/>
                </a:solidFill>
              </a:rPr>
              <a:t> HDF5</a:t>
            </a:r>
          </a:p>
        </p:txBody>
      </p:sp>
    </p:spTree>
    <p:extLst>
      <p:ext uri="{BB962C8B-B14F-4D97-AF65-F5344CB8AC3E}">
        <p14:creationId xmlns:p14="http://schemas.microsoft.com/office/powerpoint/2010/main" val="394006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Scope</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4"/>
            <a:ext cx="20891650" cy="9879127"/>
          </a:xfrm>
        </p:spPr>
        <p:txBody>
          <a:bodyPr/>
          <a:lstStyle/>
          <a:p>
            <a:pPr marL="857250" indent="-857250">
              <a:buFont typeface="Arial"/>
              <a:buChar char="•"/>
            </a:pPr>
            <a:r>
              <a:rPr lang="en-US" sz="6000" dirty="0">
                <a:solidFill>
                  <a:schemeClr val="tx1"/>
                </a:solidFill>
                <a:latin typeface="Helvetica"/>
                <a:cs typeface="Helvetica"/>
              </a:rPr>
              <a:t>Metadata only (e</a:t>
            </a:r>
            <a:r>
              <a:rPr lang="en-US" sz="6000" dirty="0">
                <a:solidFill>
                  <a:schemeClr val="tx1"/>
                </a:solidFill>
                <a:latin typeface="Helvetica"/>
              </a:rPr>
              <a:t>xception: compact datasets)</a:t>
            </a:r>
          </a:p>
          <a:p>
            <a:pPr marL="857250" indent="-857250">
              <a:buFont typeface="Arial"/>
              <a:buChar char="•"/>
            </a:pPr>
            <a:endParaRPr lang="en-US" sz="6000" dirty="0">
              <a:solidFill>
                <a:schemeClr val="tx1"/>
              </a:solidFill>
              <a:latin typeface="Helvetica"/>
            </a:endParaRPr>
          </a:p>
          <a:p>
            <a:pPr marL="857250" indent="-857250">
              <a:buFont typeface="Arial"/>
              <a:buChar char="•"/>
            </a:pPr>
            <a:r>
              <a:rPr lang="en-US" sz="6000" dirty="0">
                <a:solidFill>
                  <a:schemeClr val="tx1"/>
                </a:solidFill>
                <a:latin typeface="Helvetica"/>
              </a:rPr>
              <a:t>Variable-length and reference data will be treated as data and not logged in the WAL, even though they are partially stored in metadata objects</a:t>
            </a:r>
          </a:p>
          <a:p>
            <a:pPr marL="857250" indent="-857250">
              <a:buFont typeface="Arial"/>
              <a:buChar char="•"/>
            </a:pPr>
            <a:endParaRPr lang="en-US" sz="6000" dirty="0">
              <a:solidFill>
                <a:schemeClr val="tx1"/>
              </a:solidFill>
              <a:latin typeface="Helvetica"/>
            </a:endParaRPr>
          </a:p>
          <a:p>
            <a:pPr marL="857250" indent="-857250">
              <a:buFont typeface="Arial"/>
              <a:buChar char="•"/>
            </a:pPr>
            <a:r>
              <a:rPr lang="en-US" sz="6000" dirty="0">
                <a:solidFill>
                  <a:schemeClr val="tx1"/>
                </a:solidFill>
                <a:latin typeface="Helvetica"/>
              </a:rPr>
              <a:t>Will work with:</a:t>
            </a:r>
          </a:p>
          <a:p>
            <a:pPr marL="1771650" lvl="1" indent="-857250">
              <a:buFont typeface="Arial"/>
              <a:buChar char="•"/>
            </a:pPr>
            <a:r>
              <a:rPr lang="en-US" sz="5000" dirty="0">
                <a:solidFill>
                  <a:schemeClr val="tx1"/>
                </a:solidFill>
                <a:latin typeface="Helvetica"/>
              </a:rPr>
              <a:t>Parallel HDF5 (a critical use case!)</a:t>
            </a:r>
          </a:p>
          <a:p>
            <a:pPr marL="1771650" lvl="1" indent="-857250">
              <a:buFont typeface="Arial"/>
              <a:buChar char="•"/>
            </a:pPr>
            <a:r>
              <a:rPr lang="en-US" sz="5000" dirty="0">
                <a:solidFill>
                  <a:schemeClr val="tx1"/>
                </a:solidFill>
                <a:latin typeface="Helvetica"/>
              </a:rPr>
              <a:t>Single-writer/multiple-readers (SWMR) I/O</a:t>
            </a:r>
          </a:p>
          <a:p>
            <a:pPr marL="1771650" lvl="1" indent="-857250">
              <a:buFont typeface="Arial"/>
              <a:buChar char="•"/>
            </a:pPr>
            <a:r>
              <a:rPr lang="en-US" sz="5000" dirty="0">
                <a:solidFill>
                  <a:schemeClr val="tx1"/>
                </a:solidFill>
                <a:latin typeface="Helvetica"/>
              </a:rPr>
              <a:t>Page buffering / metadata accumulators</a:t>
            </a:r>
            <a:endParaRPr lang="en-US" sz="5000" dirty="0">
              <a:solidFill>
                <a:schemeClr val="tx1"/>
              </a:solidFill>
            </a:endParaRPr>
          </a:p>
          <a:p>
            <a:pPr marL="857250" indent="-857250">
              <a:buFont typeface="Arial"/>
              <a:buChar char="•"/>
            </a:pPr>
            <a:endParaRPr lang="en-US" sz="6000" dirty="0">
              <a:solidFill>
                <a:schemeClr val="tx1"/>
              </a:solidFill>
            </a:endParaRPr>
          </a:p>
        </p:txBody>
      </p:sp>
    </p:spTree>
    <p:extLst>
      <p:ext uri="{BB962C8B-B14F-4D97-AF65-F5344CB8AC3E}">
        <p14:creationId xmlns:p14="http://schemas.microsoft.com/office/powerpoint/2010/main" val="66683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Recovery</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r>
              <a:rPr lang="en-US" sz="5400" dirty="0">
                <a:solidFill>
                  <a:schemeClr val="tx1"/>
                </a:solidFill>
                <a:latin typeface="Helvetica"/>
                <a:cs typeface="Helvetica"/>
              </a:rPr>
              <a:t>If a crash occurs, file repair can be done in two ways:</a:t>
            </a:r>
          </a:p>
          <a:p>
            <a:endParaRPr lang="en-US" sz="5400" dirty="0">
              <a:solidFill>
                <a:schemeClr val="tx1"/>
              </a:solidFill>
              <a:latin typeface="Helvetica"/>
              <a:cs typeface="Helvetica"/>
            </a:endParaRPr>
          </a:p>
          <a:p>
            <a:pPr marL="857250" indent="-857250">
              <a:buFont typeface="Arial"/>
              <a:buChar char="•"/>
            </a:pPr>
            <a:r>
              <a:rPr lang="en-US" sz="5400" dirty="0">
                <a:solidFill>
                  <a:schemeClr val="tx1"/>
                </a:solidFill>
                <a:latin typeface="Helvetica"/>
                <a:cs typeface="Helvetica"/>
              </a:rPr>
              <a:t>Automatic</a:t>
            </a:r>
          </a:p>
          <a:p>
            <a:pPr marL="1771650" lvl="1" indent="-857250">
              <a:buFont typeface="Arial"/>
              <a:buChar char="•"/>
            </a:pPr>
            <a:r>
              <a:rPr lang="en-US" sz="4400" dirty="0">
                <a:solidFill>
                  <a:schemeClr val="tx1"/>
                </a:solidFill>
                <a:latin typeface="Helvetica"/>
                <a:cs typeface="Helvetica"/>
              </a:rPr>
              <a:t>We will write the name of the WAL file to the HDF5 file's superblock on file create/open and remove it on file close</a:t>
            </a:r>
          </a:p>
          <a:p>
            <a:pPr marL="1771650" lvl="1" indent="-857250">
              <a:buFont typeface="Arial"/>
              <a:buChar char="•"/>
            </a:pPr>
            <a:r>
              <a:rPr lang="en-US" sz="4400" dirty="0">
                <a:solidFill>
                  <a:schemeClr val="tx1"/>
                </a:solidFill>
                <a:latin typeface="Helvetica"/>
                <a:cs typeface="Helvetica"/>
              </a:rPr>
              <a:t>If a WAL file location is found in the file, and the WAL file exists, the library will automatically invoke the WAL repair code</a:t>
            </a:r>
          </a:p>
          <a:p>
            <a:pPr marL="1771650" lvl="1" indent="-857250">
              <a:buFont typeface="Arial"/>
              <a:buChar char="•"/>
            </a:pPr>
            <a:endParaRPr lang="en-US" sz="4400" dirty="0">
              <a:solidFill>
                <a:schemeClr val="tx1"/>
              </a:solidFill>
              <a:latin typeface="Helvetica"/>
              <a:cs typeface="Helvetica"/>
            </a:endParaRPr>
          </a:p>
          <a:p>
            <a:pPr marL="857250" indent="-857250">
              <a:buFont typeface="Arial"/>
              <a:buChar char="•"/>
            </a:pPr>
            <a:r>
              <a:rPr lang="en-US" sz="5400" dirty="0">
                <a:solidFill>
                  <a:schemeClr val="tx1"/>
                </a:solidFill>
                <a:latin typeface="Helvetica"/>
                <a:cs typeface="Helvetica"/>
              </a:rPr>
              <a:t>With a separate h5repair utility</a:t>
            </a:r>
          </a:p>
          <a:p>
            <a:pPr marL="1771650" lvl="1" indent="-857250">
              <a:buFont typeface="Arial"/>
              <a:buChar char="•"/>
            </a:pPr>
            <a:r>
              <a:rPr lang="en-US" sz="4400" dirty="0">
                <a:solidFill>
                  <a:schemeClr val="tx1"/>
                </a:solidFill>
                <a:latin typeface="Helvetica"/>
              </a:rPr>
              <a:t>Distributed with the library as a command-line tool (like h5dump)</a:t>
            </a:r>
            <a:endParaRPr lang="en-US" sz="4400" dirty="0">
              <a:solidFill>
                <a:schemeClr val="tx1"/>
              </a:solidFill>
            </a:endParaRPr>
          </a:p>
          <a:p>
            <a:endParaRPr lang="en-US" sz="6000" dirty="0">
              <a:solidFill>
                <a:schemeClr val="tx1"/>
              </a:solidFill>
            </a:endParaRPr>
          </a:p>
          <a:p>
            <a:pPr marL="857250" indent="-857250">
              <a:buFont typeface="Arial"/>
              <a:buChar char="•"/>
            </a:pPr>
            <a:endParaRPr lang="en-US" sz="6000" dirty="0">
              <a:solidFill>
                <a:schemeClr val="tx1"/>
              </a:solidFill>
            </a:endParaRPr>
          </a:p>
        </p:txBody>
      </p:sp>
    </p:spTree>
    <p:extLst>
      <p:ext uri="{BB962C8B-B14F-4D97-AF65-F5344CB8AC3E}">
        <p14:creationId xmlns:p14="http://schemas.microsoft.com/office/powerpoint/2010/main" val="417063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Recovery Algorithm</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857250" indent="-857250">
              <a:buFont typeface="Arial"/>
              <a:buChar char="•"/>
            </a:pPr>
            <a:r>
              <a:rPr lang="en-US" sz="5400" dirty="0">
                <a:solidFill>
                  <a:schemeClr val="tx1"/>
                </a:solidFill>
                <a:latin typeface="Helvetica"/>
                <a:cs typeface="Helvetica"/>
              </a:rPr>
              <a:t>When opening with write access:</a:t>
            </a:r>
            <a:endParaRPr lang="en-US" sz="5400" dirty="0">
              <a:solidFill>
                <a:schemeClr val="tx1"/>
              </a:solidFill>
            </a:endParaRPr>
          </a:p>
          <a:p>
            <a:pPr marL="1771650" lvl="1" indent="-857250">
              <a:buAutoNum type="arabicPeriod"/>
            </a:pPr>
            <a:r>
              <a:rPr lang="en-US" sz="4400" dirty="0">
                <a:solidFill>
                  <a:schemeClr val="tx1"/>
                </a:solidFill>
                <a:latin typeface="Helvetica"/>
                <a:cs typeface="Helvetica"/>
              </a:rPr>
              <a:t>Scan WAL to find most recent (last in the file) log flush marker</a:t>
            </a:r>
            <a:endParaRPr lang="en-US" sz="4400" dirty="0">
              <a:solidFill>
                <a:schemeClr val="tx1"/>
              </a:solidFill>
            </a:endParaRPr>
          </a:p>
          <a:p>
            <a:pPr marL="1771650" lvl="1" indent="-857250">
              <a:buAutoNum type="arabicPeriod"/>
            </a:pPr>
            <a:r>
              <a:rPr lang="en-US" sz="4400" dirty="0">
                <a:solidFill>
                  <a:schemeClr val="tx1"/>
                </a:solidFill>
                <a:latin typeface="Helvetica"/>
                <a:cs typeface="Helvetica"/>
              </a:rPr>
              <a:t>Starting from the beginning, read each WAL entry and write the metadata block to its location in the file</a:t>
            </a:r>
            <a:endParaRPr lang="en-US" sz="4400" dirty="0">
              <a:solidFill>
                <a:schemeClr val="tx1"/>
              </a:solidFill>
            </a:endParaRPr>
          </a:p>
          <a:p>
            <a:pPr marL="1771650" lvl="1" indent="-857250">
              <a:buAutoNum type="arabicPeriod"/>
            </a:pPr>
            <a:r>
              <a:rPr lang="en-US" sz="4400" dirty="0">
                <a:solidFill>
                  <a:schemeClr val="tx1"/>
                </a:solidFill>
                <a:latin typeface="Helvetica"/>
                <a:cs typeface="Helvetica"/>
              </a:rPr>
              <a:t>Stop upon reaching the most recent log flush marker</a:t>
            </a:r>
          </a:p>
          <a:p>
            <a:pPr marL="1771650" lvl="1" indent="-857250">
              <a:buAutoNum type="arabicPeriod"/>
            </a:pPr>
            <a:r>
              <a:rPr lang="en-US" sz="4400" dirty="0">
                <a:solidFill>
                  <a:schemeClr val="tx1"/>
                </a:solidFill>
                <a:latin typeface="Helvetica"/>
              </a:rPr>
              <a:t>Remove the superblock WAL message if the WAL is no longer needed</a:t>
            </a:r>
            <a:endParaRPr lang="en-US" sz="4400" dirty="0">
              <a:solidFill>
                <a:schemeClr val="tx1"/>
              </a:solidFill>
            </a:endParaRPr>
          </a:p>
          <a:p>
            <a:pPr marL="1771650" lvl="1" indent="-857250">
              <a:buAutoNum type="arabicPeriod"/>
            </a:pPr>
            <a:r>
              <a:rPr lang="en-US" sz="4400" dirty="0">
                <a:solidFill>
                  <a:schemeClr val="tx1"/>
                </a:solidFill>
                <a:latin typeface="Helvetica"/>
                <a:cs typeface="Helvetica"/>
              </a:rPr>
              <a:t>Delete all entries in the WAL</a:t>
            </a:r>
          </a:p>
          <a:p>
            <a:pPr marL="1771650" lvl="1" indent="-857250">
              <a:buAutoNum type="arabicPeriod"/>
            </a:pPr>
            <a:endParaRPr lang="en-US" sz="4400" dirty="0">
              <a:solidFill>
                <a:schemeClr val="tx1"/>
              </a:solidFill>
              <a:latin typeface="Helvetica"/>
            </a:endParaRPr>
          </a:p>
          <a:p>
            <a:pPr marL="857250" indent="-857250">
              <a:buFont typeface="Arial"/>
              <a:buChar char="•"/>
            </a:pPr>
            <a:r>
              <a:rPr lang="en-US" sz="5400" dirty="0">
                <a:solidFill>
                  <a:schemeClr val="tx1"/>
                </a:solidFill>
                <a:latin typeface="Helvetica"/>
                <a:cs typeface="Helvetica"/>
              </a:rPr>
              <a:t>When opening with read-only access:</a:t>
            </a:r>
            <a:endParaRPr lang="en-US" sz="5400" dirty="0">
              <a:solidFill>
                <a:schemeClr val="tx1"/>
              </a:solidFill>
            </a:endParaRPr>
          </a:p>
          <a:p>
            <a:pPr marL="1771650" lvl="1" indent="-857250"/>
            <a:r>
              <a:rPr lang="en-US" sz="4400" dirty="0">
                <a:solidFill>
                  <a:schemeClr val="tx1"/>
                </a:solidFill>
                <a:latin typeface="Helvetica"/>
                <a:cs typeface="Helvetica"/>
              </a:rPr>
              <a:t>Basically the same, only create stub entries in the cache for each metadata entry in the WAL</a:t>
            </a:r>
          </a:p>
          <a:p>
            <a:pPr marL="1771650" lvl="1" indent="-857250"/>
            <a:r>
              <a:rPr lang="en-US" sz="4400" dirty="0">
                <a:solidFill>
                  <a:schemeClr val="tx1"/>
                </a:solidFill>
                <a:latin typeface="Helvetica"/>
              </a:rPr>
              <a:t>Do not modify or delete the WAL file</a:t>
            </a:r>
            <a:endParaRPr lang="en-US" sz="5400" dirty="0">
              <a:solidFill>
                <a:schemeClr val="tx1"/>
              </a:solidFill>
            </a:endParaRPr>
          </a:p>
          <a:p>
            <a:pPr marL="857250" indent="-857250">
              <a:buFont typeface="Arial"/>
              <a:buChar char="•"/>
            </a:pPr>
            <a:endParaRPr lang="en-US" sz="6000" dirty="0">
              <a:solidFill>
                <a:schemeClr val="tx1"/>
              </a:solidFill>
            </a:endParaRPr>
          </a:p>
          <a:p>
            <a:pPr marL="857250" indent="-857250">
              <a:buFont typeface="Arial"/>
              <a:buChar char="•"/>
            </a:pPr>
            <a:endParaRPr lang="en-US" sz="6000" dirty="0">
              <a:solidFill>
                <a:schemeClr val="tx1"/>
              </a:solidFill>
            </a:endParaRPr>
          </a:p>
        </p:txBody>
      </p:sp>
    </p:spTree>
    <p:extLst>
      <p:ext uri="{BB962C8B-B14F-4D97-AF65-F5344CB8AC3E}">
        <p14:creationId xmlns:p14="http://schemas.microsoft.com/office/powerpoint/2010/main" val="337056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New API Calls</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r>
              <a:rPr lang="en-US" sz="4400" dirty="0">
                <a:solidFill>
                  <a:schemeClr val="tx1"/>
                </a:solidFill>
                <a:latin typeface="Helvetica"/>
                <a:cs typeface="Consolas" panose="020B0609020204030204" pitchFamily="49" charset="0"/>
              </a:rPr>
              <a:t>Set/get WAL usage and parameters</a:t>
            </a:r>
            <a:endParaRPr lang="en-US" sz="4400" dirty="0">
              <a:solidFill>
                <a:schemeClr val="tx1"/>
              </a:solidFill>
              <a:latin typeface="Consolas" panose="020B0609020204030204" pitchFamily="49" charset="0"/>
              <a:cs typeface="Consolas" panose="020B0609020204030204" pitchFamily="49" charset="0"/>
            </a:endParaRPr>
          </a:p>
          <a:p>
            <a:r>
              <a:rPr lang="en-US" sz="4400" dirty="0">
                <a:solidFill>
                  <a:schemeClr val="tx1"/>
                </a:solidFill>
                <a:latin typeface="Consolas" panose="020B0609020204030204" pitchFamily="49" charset="0"/>
                <a:cs typeface="Consolas" panose="020B0609020204030204" pitchFamily="49" charset="0"/>
              </a:rPr>
              <a:t>H5Pset_wal(</a:t>
            </a:r>
            <a:r>
              <a:rPr lang="en-US" sz="4400" dirty="0" err="1">
                <a:solidFill>
                  <a:schemeClr val="tx1"/>
                </a:solidFill>
                <a:latin typeface="Consolas" panose="020B0609020204030204" pitchFamily="49" charset="0"/>
                <a:cs typeface="Consolas" panose="020B0609020204030204" pitchFamily="49" charset="0"/>
              </a:rPr>
              <a:t>hid_t</a:t>
            </a:r>
            <a:r>
              <a:rPr lang="en-US" sz="4400" dirty="0">
                <a:solidFill>
                  <a:schemeClr val="tx1"/>
                </a:solidFill>
                <a:latin typeface="Consolas" panose="020B0609020204030204" pitchFamily="49" charset="0"/>
                <a:cs typeface="Consolas" panose="020B0609020204030204" pitchFamily="49" charset="0"/>
              </a:rPr>
              <a:t> </a:t>
            </a:r>
            <a:r>
              <a:rPr lang="en-US" sz="4400" dirty="0" err="1">
                <a:solidFill>
                  <a:schemeClr val="tx1"/>
                </a:solidFill>
                <a:latin typeface="Consolas" panose="020B0609020204030204" pitchFamily="49" charset="0"/>
                <a:cs typeface="Consolas" panose="020B0609020204030204" pitchFamily="49" charset="0"/>
              </a:rPr>
              <a:t>fapl_id</a:t>
            </a:r>
            <a:r>
              <a:rPr lang="en-US" sz="4400" dirty="0">
                <a:solidFill>
                  <a:schemeClr val="tx1"/>
                </a:solidFill>
                <a:latin typeface="Consolas" panose="020B0609020204030204" pitchFamily="49" charset="0"/>
                <a:cs typeface="Consolas" panose="020B0609020204030204" pitchFamily="49" charset="0"/>
              </a:rPr>
              <a:t>, ...)</a:t>
            </a:r>
          </a:p>
          <a:p>
            <a:r>
              <a:rPr lang="en-US" sz="4400" dirty="0">
                <a:solidFill>
                  <a:schemeClr val="tx1"/>
                </a:solidFill>
                <a:latin typeface="Consolas" panose="020B0609020204030204" pitchFamily="49" charset="0"/>
                <a:cs typeface="Consolas" panose="020B0609020204030204" pitchFamily="49" charset="0"/>
              </a:rPr>
              <a:t>H5Pget_wal(</a:t>
            </a:r>
            <a:r>
              <a:rPr lang="en-US" sz="4400" dirty="0" err="1">
                <a:solidFill>
                  <a:schemeClr val="tx1"/>
                </a:solidFill>
                <a:latin typeface="Consolas" panose="020B0609020204030204" pitchFamily="49" charset="0"/>
                <a:cs typeface="Consolas" panose="020B0609020204030204" pitchFamily="49" charset="0"/>
              </a:rPr>
              <a:t>hid_t</a:t>
            </a:r>
            <a:r>
              <a:rPr lang="en-US" sz="4400" dirty="0">
                <a:solidFill>
                  <a:schemeClr val="tx1"/>
                </a:solidFill>
                <a:latin typeface="Consolas" panose="020B0609020204030204" pitchFamily="49" charset="0"/>
                <a:cs typeface="Consolas" panose="020B0609020204030204" pitchFamily="49" charset="0"/>
              </a:rPr>
              <a:t> </a:t>
            </a:r>
            <a:r>
              <a:rPr lang="en-US" sz="4400" dirty="0" err="1">
                <a:solidFill>
                  <a:schemeClr val="tx1"/>
                </a:solidFill>
                <a:latin typeface="Consolas" panose="020B0609020204030204" pitchFamily="49" charset="0"/>
                <a:cs typeface="Consolas" panose="020B0609020204030204" pitchFamily="49" charset="0"/>
              </a:rPr>
              <a:t>fapl_id</a:t>
            </a:r>
            <a:r>
              <a:rPr lang="en-US" sz="4400" dirty="0">
                <a:solidFill>
                  <a:schemeClr val="tx1"/>
                </a:solidFill>
                <a:latin typeface="Consolas" panose="020B0609020204030204" pitchFamily="49" charset="0"/>
                <a:cs typeface="Consolas" panose="020B0609020204030204" pitchFamily="49" charset="0"/>
              </a:rPr>
              <a:t>, /*out*/ ...)</a:t>
            </a:r>
            <a:endParaRPr lang="en-US" dirty="0">
              <a:solidFill>
                <a:schemeClr val="tx1"/>
              </a:solidFill>
              <a:latin typeface="Consolas" panose="020B0609020204030204" pitchFamily="49" charset="0"/>
              <a:cs typeface="Consolas" panose="020B0609020204030204" pitchFamily="49" charset="0"/>
            </a:endParaRPr>
          </a:p>
          <a:p>
            <a:endParaRPr lang="en-US" sz="4400" dirty="0">
              <a:solidFill>
                <a:srgbClr val="000000"/>
              </a:solidFill>
              <a:latin typeface="Consolas" panose="020B0609020204030204" pitchFamily="49" charset="0"/>
              <a:cs typeface="Consolas" panose="020B0609020204030204" pitchFamily="49" charset="0"/>
            </a:endParaRPr>
          </a:p>
          <a:p>
            <a:r>
              <a:rPr lang="en-US" sz="4400" dirty="0">
                <a:solidFill>
                  <a:schemeClr val="tx1"/>
                </a:solidFill>
                <a:latin typeface="Helvetica"/>
                <a:cs typeface="Helvetica"/>
              </a:rPr>
              <a:t>Set/get automatic recovery flag for dealing with corrupt files </a:t>
            </a:r>
            <a:endParaRPr lang="en-US" sz="4400" dirty="0">
              <a:solidFill>
                <a:srgbClr val="000000"/>
              </a:solidFill>
              <a:latin typeface="Consolas" panose="020B0609020204030204" pitchFamily="49" charset="0"/>
              <a:cs typeface="Consolas" panose="020B0609020204030204" pitchFamily="49" charset="0"/>
            </a:endParaRPr>
          </a:p>
          <a:p>
            <a:r>
              <a:rPr lang="en-US" sz="4400" dirty="0">
                <a:solidFill>
                  <a:srgbClr val="000000"/>
                </a:solidFill>
                <a:latin typeface="Consolas" panose="020B0609020204030204" pitchFamily="49" charset="0"/>
                <a:cs typeface="Consolas" panose="020B0609020204030204" pitchFamily="49" charset="0"/>
              </a:rPr>
              <a:t>H5Pset_wal_auto_recovery(</a:t>
            </a:r>
            <a:r>
              <a:rPr lang="en-US" sz="4400" dirty="0" err="1">
                <a:solidFill>
                  <a:schemeClr val="tx1"/>
                </a:solidFill>
                <a:latin typeface="Consolas" panose="020B0609020204030204" pitchFamily="49" charset="0"/>
                <a:cs typeface="Consolas" panose="020B0609020204030204" pitchFamily="49" charset="0"/>
              </a:rPr>
              <a:t>hid_t</a:t>
            </a:r>
            <a:r>
              <a:rPr lang="en-US" sz="4400" dirty="0">
                <a:solidFill>
                  <a:schemeClr val="tx1"/>
                </a:solidFill>
                <a:latin typeface="Consolas" panose="020B0609020204030204" pitchFamily="49" charset="0"/>
                <a:cs typeface="Consolas" panose="020B0609020204030204" pitchFamily="49" charset="0"/>
              </a:rPr>
              <a:t> </a:t>
            </a:r>
            <a:r>
              <a:rPr lang="en-US" sz="4400" dirty="0" err="1">
                <a:solidFill>
                  <a:schemeClr val="tx1"/>
                </a:solidFill>
                <a:latin typeface="Consolas" panose="020B0609020204030204" pitchFamily="49" charset="0"/>
                <a:cs typeface="Consolas" panose="020B0609020204030204" pitchFamily="49" charset="0"/>
              </a:rPr>
              <a:t>fapl_id</a:t>
            </a:r>
            <a:r>
              <a:rPr lang="en-US" sz="4400" dirty="0">
                <a:solidFill>
                  <a:schemeClr val="tx1"/>
                </a:solidFill>
                <a:latin typeface="Consolas" panose="020B0609020204030204" pitchFamily="49" charset="0"/>
                <a:cs typeface="Consolas" panose="020B0609020204030204" pitchFamily="49" charset="0"/>
              </a:rPr>
              <a:t>, ...</a:t>
            </a:r>
            <a:r>
              <a:rPr lang="en-US" sz="4400" dirty="0">
                <a:solidFill>
                  <a:srgbClr val="000000"/>
                </a:solidFill>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r>
              <a:rPr lang="en-US" sz="4400" dirty="0">
                <a:solidFill>
                  <a:schemeClr val="tx1"/>
                </a:solidFill>
                <a:latin typeface="Consolas" panose="020B0609020204030204" pitchFamily="49" charset="0"/>
                <a:cs typeface="Consolas" panose="020B0609020204030204" pitchFamily="49" charset="0"/>
              </a:rPr>
              <a:t>H5Pget_wal_auto_recovery(</a:t>
            </a:r>
            <a:r>
              <a:rPr lang="en-US" sz="4400" dirty="0" err="1">
                <a:solidFill>
                  <a:schemeClr val="tx1"/>
                </a:solidFill>
                <a:latin typeface="Consolas" panose="020B0609020204030204" pitchFamily="49" charset="0"/>
                <a:cs typeface="Consolas" panose="020B0609020204030204" pitchFamily="49" charset="0"/>
              </a:rPr>
              <a:t>hid_t</a:t>
            </a:r>
            <a:r>
              <a:rPr lang="en-US" sz="4400" dirty="0">
                <a:solidFill>
                  <a:schemeClr val="tx1"/>
                </a:solidFill>
                <a:latin typeface="Consolas" panose="020B0609020204030204" pitchFamily="49" charset="0"/>
                <a:cs typeface="Consolas" panose="020B0609020204030204" pitchFamily="49" charset="0"/>
              </a:rPr>
              <a:t> </a:t>
            </a:r>
            <a:r>
              <a:rPr lang="en-US" sz="4400" dirty="0" err="1">
                <a:solidFill>
                  <a:schemeClr val="tx1"/>
                </a:solidFill>
                <a:latin typeface="Consolas" panose="020B0609020204030204" pitchFamily="49" charset="0"/>
                <a:cs typeface="Consolas" panose="020B0609020204030204" pitchFamily="49" charset="0"/>
              </a:rPr>
              <a:t>fapl_id</a:t>
            </a:r>
            <a:r>
              <a:rPr lang="en-US" sz="4400" dirty="0">
                <a:solidFill>
                  <a:schemeClr val="tx1"/>
                </a:solidFill>
                <a:latin typeface="Consolas" panose="020B0609020204030204" pitchFamily="49" charset="0"/>
                <a:cs typeface="Consolas" panose="020B0609020204030204" pitchFamily="49" charset="0"/>
              </a:rPr>
              <a:t>, /*out*/ ...)</a:t>
            </a:r>
          </a:p>
          <a:p>
            <a:pPr marL="857250" indent="-857250">
              <a:buFont typeface="Arial"/>
              <a:buChar char="•"/>
            </a:pPr>
            <a:endParaRPr lang="en-US" sz="4400" dirty="0">
              <a:solidFill>
                <a:schemeClr val="tx1"/>
              </a:solidFill>
              <a:latin typeface="Consolas" panose="020B0609020204030204" pitchFamily="49" charset="0"/>
              <a:cs typeface="Consolas" panose="020B0609020204030204" pitchFamily="49" charset="0"/>
            </a:endParaRPr>
          </a:p>
          <a:p>
            <a:r>
              <a:rPr lang="en-US" sz="4400" dirty="0">
                <a:solidFill>
                  <a:schemeClr val="tx1"/>
                </a:solidFill>
                <a:latin typeface="Helvetica"/>
                <a:cs typeface="Consolas" panose="020B0609020204030204" pitchFamily="49" charset="0"/>
              </a:rPr>
              <a:t>Perform a log flush (write entire metadata cache to the WAL file)</a:t>
            </a:r>
            <a:endParaRPr lang="en-US" sz="4400" dirty="0">
              <a:solidFill>
                <a:schemeClr val="tx1"/>
              </a:solidFill>
              <a:latin typeface="Consolas" panose="020B0609020204030204" pitchFamily="49" charset="0"/>
              <a:cs typeface="Consolas" panose="020B0609020204030204" pitchFamily="49" charset="0"/>
            </a:endParaRPr>
          </a:p>
          <a:p>
            <a:r>
              <a:rPr lang="en-US" sz="4400" dirty="0">
                <a:solidFill>
                  <a:schemeClr val="tx1"/>
                </a:solidFill>
                <a:latin typeface="Consolas" panose="020B0609020204030204" pitchFamily="49" charset="0"/>
                <a:cs typeface="Consolas" panose="020B0609020204030204" pitchFamily="49" charset="0"/>
              </a:rPr>
              <a:t>H5Fwal_flush(</a:t>
            </a:r>
            <a:r>
              <a:rPr lang="en-US" sz="4400" dirty="0" err="1">
                <a:solidFill>
                  <a:schemeClr val="tx1"/>
                </a:solidFill>
                <a:latin typeface="Consolas" panose="020B0609020204030204" pitchFamily="49" charset="0"/>
                <a:cs typeface="Consolas" panose="020B0609020204030204" pitchFamily="49" charset="0"/>
              </a:rPr>
              <a:t>hid_t</a:t>
            </a:r>
            <a:r>
              <a:rPr lang="en-US" sz="4400" dirty="0">
                <a:solidFill>
                  <a:schemeClr val="tx1"/>
                </a:solidFill>
                <a:latin typeface="Consolas" panose="020B0609020204030204" pitchFamily="49" charset="0"/>
                <a:cs typeface="Consolas" panose="020B0609020204030204" pitchFamily="49" charset="0"/>
              </a:rPr>
              <a:t> </a:t>
            </a:r>
            <a:r>
              <a:rPr lang="en-US" sz="4400" dirty="0" err="1">
                <a:solidFill>
                  <a:schemeClr val="tx1"/>
                </a:solidFill>
                <a:latin typeface="Consolas" panose="020B0609020204030204" pitchFamily="49" charset="0"/>
                <a:cs typeface="Consolas" panose="020B0609020204030204" pitchFamily="49" charset="0"/>
              </a:rPr>
              <a:t>file_id</a:t>
            </a:r>
            <a:r>
              <a:rPr lang="en-US" sz="4400" dirty="0">
                <a:solidFill>
                  <a:schemeClr val="tx1"/>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241871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Summary</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r>
              <a:rPr lang="en-US" sz="5400" dirty="0">
                <a:solidFill>
                  <a:schemeClr val="tx1"/>
                </a:solidFill>
                <a:latin typeface="Helvetica"/>
                <a:cs typeface="Helvetica"/>
              </a:rPr>
              <a:t>With the </a:t>
            </a:r>
            <a:r>
              <a:rPr lang="en-US" sz="5400" dirty="0" err="1">
                <a:solidFill>
                  <a:schemeClr val="tx1"/>
                </a:solidFill>
                <a:latin typeface="Helvetica"/>
                <a:cs typeface="Helvetica"/>
              </a:rPr>
              <a:t>crashproofing</a:t>
            </a:r>
            <a:r>
              <a:rPr lang="en-US" sz="5400" dirty="0">
                <a:solidFill>
                  <a:schemeClr val="tx1"/>
                </a:solidFill>
                <a:latin typeface="Helvetica"/>
                <a:cs typeface="Helvetica"/>
              </a:rPr>
              <a:t> feature:</a:t>
            </a:r>
          </a:p>
          <a:p>
            <a:endParaRPr lang="en-US" sz="5400" dirty="0">
              <a:solidFill>
                <a:schemeClr val="tx1"/>
              </a:solidFill>
              <a:latin typeface="Helvetica"/>
              <a:cs typeface="Helvetica"/>
            </a:endParaRPr>
          </a:p>
          <a:p>
            <a:pPr marL="857250" indent="-857250">
              <a:buFont typeface="Arial"/>
              <a:buChar char="•"/>
            </a:pPr>
            <a:r>
              <a:rPr lang="en-US" sz="5400" dirty="0">
                <a:solidFill>
                  <a:schemeClr val="tx1"/>
                </a:solidFill>
                <a:latin typeface="Helvetica"/>
              </a:rPr>
              <a:t>Corrupt files should be a thing of the past</a:t>
            </a:r>
          </a:p>
          <a:p>
            <a:pPr marL="857250" indent="-857250">
              <a:buFont typeface="Arial"/>
              <a:buChar char="•"/>
            </a:pPr>
            <a:endParaRPr lang="en-US" sz="5400" dirty="0">
              <a:solidFill>
                <a:schemeClr val="tx1"/>
              </a:solidFill>
              <a:latin typeface="Helvetica"/>
            </a:endParaRPr>
          </a:p>
          <a:p>
            <a:pPr marL="857250" indent="-857250">
              <a:buFont typeface="Arial"/>
              <a:buChar char="•"/>
            </a:pPr>
            <a:r>
              <a:rPr lang="en-US" sz="5400" dirty="0">
                <a:solidFill>
                  <a:schemeClr val="tx1"/>
                </a:solidFill>
                <a:latin typeface="Helvetica"/>
              </a:rPr>
              <a:t>You will be less likely to lose data after a crash</a:t>
            </a:r>
          </a:p>
          <a:p>
            <a:pPr marL="857250" indent="-857250">
              <a:buFont typeface="Arial"/>
              <a:buChar char="•"/>
            </a:pPr>
            <a:endParaRPr lang="en-US" sz="5400" dirty="0">
              <a:solidFill>
                <a:schemeClr val="tx1"/>
              </a:solidFill>
              <a:latin typeface="Helvetica"/>
            </a:endParaRPr>
          </a:p>
          <a:p>
            <a:pPr marL="857250" indent="-857250">
              <a:buFont typeface="Arial"/>
              <a:buChar char="•"/>
            </a:pPr>
            <a:r>
              <a:rPr lang="en-US" sz="5400" dirty="0">
                <a:solidFill>
                  <a:schemeClr val="tx1"/>
                </a:solidFill>
                <a:latin typeface="Helvetica"/>
              </a:rPr>
              <a:t>If data are lost, this loss will be minimized</a:t>
            </a:r>
            <a:endParaRPr lang="en-US" sz="5400" dirty="0">
              <a:solidFill>
                <a:schemeClr val="tx1"/>
              </a:solidFill>
            </a:endParaRPr>
          </a:p>
          <a:p>
            <a:endParaRPr lang="en-US" sz="6000" dirty="0">
              <a:solidFill>
                <a:schemeClr val="tx1"/>
              </a:solidFill>
            </a:endParaRPr>
          </a:p>
          <a:p>
            <a:pPr marL="857250" indent="-857250">
              <a:buFont typeface="Arial"/>
              <a:buChar char="•"/>
            </a:pPr>
            <a:endParaRPr lang="en-US" sz="6000" dirty="0">
              <a:solidFill>
                <a:schemeClr val="tx1"/>
              </a:solidFill>
            </a:endParaRPr>
          </a:p>
        </p:txBody>
      </p:sp>
    </p:spTree>
    <p:extLst>
      <p:ext uri="{BB962C8B-B14F-4D97-AF65-F5344CB8AC3E}">
        <p14:creationId xmlns:p14="http://schemas.microsoft.com/office/powerpoint/2010/main" val="474576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Current Status</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857250" indent="-857250">
              <a:buFont typeface="Arial"/>
              <a:buChar char="•"/>
            </a:pPr>
            <a:r>
              <a:rPr lang="en-US" sz="4400" dirty="0">
                <a:solidFill>
                  <a:schemeClr val="tx1"/>
                </a:solidFill>
                <a:latin typeface="Helvetica"/>
                <a:cs typeface="Helvetica"/>
              </a:rPr>
              <a:t>Currently at the design level. We have written an RFC and are seeking funding to implement it.</a:t>
            </a:r>
          </a:p>
          <a:p>
            <a:pPr marL="857250" indent="-857250">
              <a:buFont typeface="Arial"/>
              <a:buChar char="•"/>
            </a:pPr>
            <a:endParaRPr lang="en-US" sz="4400" dirty="0">
              <a:solidFill>
                <a:schemeClr val="tx1"/>
              </a:solidFill>
              <a:latin typeface="Helvetica"/>
              <a:cs typeface="Helvetica"/>
            </a:endParaRPr>
          </a:p>
          <a:p>
            <a:pPr marL="857250" indent="-857250">
              <a:buFont typeface="Arial"/>
              <a:buChar char="•"/>
            </a:pPr>
            <a:r>
              <a:rPr lang="en-US" sz="4400" dirty="0">
                <a:solidFill>
                  <a:schemeClr val="tx1"/>
                </a:solidFill>
                <a:latin typeface="Helvetica"/>
                <a:cs typeface="Helvetica"/>
              </a:rPr>
              <a:t>RFC: </a:t>
            </a:r>
            <a:r>
              <a:rPr lang="en-US" sz="4400" dirty="0">
                <a:solidFill>
                  <a:srgbClr val="0070C0"/>
                </a:solidFill>
                <a:latin typeface="Helvetica"/>
                <a:cs typeface="Helvetica"/>
                <a:hlinkClick r:id="rId3"/>
              </a:rPr>
              <a:t>https://github.com/HDFGroup/hdf5doc/blob/master/RFCs/HDF5_Library/WriteAheadLog/RFC_WriteAheadLog.pdf</a:t>
            </a:r>
            <a:endParaRPr lang="en-US" sz="4400" dirty="0">
              <a:solidFill>
                <a:srgbClr val="0070C0"/>
              </a:solidFill>
              <a:latin typeface="Helvetica"/>
              <a:cs typeface="Helvetica"/>
            </a:endParaRPr>
          </a:p>
          <a:p>
            <a:pPr marL="857250" indent="-857250">
              <a:buFont typeface="Arial"/>
              <a:buChar char="•"/>
            </a:pPr>
            <a:endParaRPr lang="en-US" sz="4400" dirty="0">
              <a:solidFill>
                <a:srgbClr val="0070C0"/>
              </a:solidFill>
              <a:latin typeface="Helvetica"/>
              <a:cs typeface="Helvetica"/>
            </a:endParaRPr>
          </a:p>
          <a:p>
            <a:pPr marL="857250" indent="-857250">
              <a:buFont typeface="Arial"/>
              <a:buChar char="•"/>
            </a:pPr>
            <a:r>
              <a:rPr lang="en-US" sz="4400" dirty="0">
                <a:solidFill>
                  <a:schemeClr val="tx1"/>
                </a:solidFill>
                <a:latin typeface="Helvetica"/>
                <a:cs typeface="Helvetica"/>
              </a:rPr>
              <a:t>We have also adapted the library to simulate WAL workloads to get a handle on the performance implications of this feature. We are still investigating the behavior, but the overhead seems reasonable (a few %) for workloads that are not very metadata-intensive.</a:t>
            </a:r>
          </a:p>
        </p:txBody>
      </p:sp>
    </p:spTree>
    <p:extLst>
      <p:ext uri="{BB962C8B-B14F-4D97-AF65-F5344CB8AC3E}">
        <p14:creationId xmlns:p14="http://schemas.microsoft.com/office/powerpoint/2010/main" val="3848995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C34A5C-5C4A-4728-8E24-F6FB98A69865}"/>
              </a:ext>
            </a:extLst>
          </p:cNvPr>
          <p:cNvSpPr>
            <a:spLocks noGrp="1"/>
          </p:cNvSpPr>
          <p:nvPr>
            <p:ph type="title"/>
          </p:nvPr>
        </p:nvSpPr>
        <p:spPr/>
        <p:txBody>
          <a:bodyPr/>
          <a:lstStyle/>
          <a:p>
            <a:r>
              <a:rPr lang="en-US">
                <a:latin typeface="Helvetica"/>
                <a:cs typeface="Helvetica"/>
              </a:rPr>
              <a:t>Support Our Non-Profit Mission</a:t>
            </a:r>
            <a:endParaRPr lang="en-US"/>
          </a:p>
        </p:txBody>
      </p:sp>
      <p:graphicFrame>
        <p:nvGraphicFramePr>
          <p:cNvPr id="2" name="Table 2">
            <a:extLst>
              <a:ext uri="{FF2B5EF4-FFF2-40B4-BE49-F238E27FC236}">
                <a16:creationId xmlns:a16="http://schemas.microsoft.com/office/drawing/2014/main" id="{BFD3DE78-9F95-C85E-A294-A5B8A2E59A5D}"/>
              </a:ext>
            </a:extLst>
          </p:cNvPr>
          <p:cNvGraphicFramePr>
            <a:graphicFrameLocks noGrp="1"/>
          </p:cNvGraphicFramePr>
          <p:nvPr>
            <p:ph idx="1"/>
          </p:nvPr>
        </p:nvGraphicFramePr>
        <p:xfrm>
          <a:off x="1689100" y="4023815"/>
          <a:ext cx="9070982" cy="6969746"/>
        </p:xfrm>
        <a:graphic>
          <a:graphicData uri="http://schemas.openxmlformats.org/drawingml/2006/table">
            <a:tbl>
              <a:tblPr firstRow="1" bandRow="1">
                <a:tableStyleId>{5C22544A-7EE6-4342-B048-85BDC9FD1C3A}</a:tableStyleId>
              </a:tblPr>
              <a:tblGrid>
                <a:gridCol w="9070982">
                  <a:extLst>
                    <a:ext uri="{9D8B030D-6E8A-4147-A177-3AD203B41FA5}">
                      <a16:colId xmlns:a16="http://schemas.microsoft.com/office/drawing/2014/main" val="2145537925"/>
                    </a:ext>
                  </a:extLst>
                </a:gridCol>
              </a:tblGrid>
              <a:tr h="1245986">
                <a:tc>
                  <a:txBody>
                    <a:bodyPr/>
                    <a:lstStyle/>
                    <a:p>
                      <a:pPr lvl="0" algn="ctr">
                        <a:buNone/>
                      </a:pPr>
                      <a:r>
                        <a:rPr lang="en-US" sz="4000" b="1" i="0" u="none" strike="noStrike" baseline="0" noProof="0">
                          <a:solidFill>
                            <a:srgbClr val="FFFFFF"/>
                          </a:solidFill>
                          <a:latin typeface="Calibri"/>
                        </a:rPr>
                        <a:t>THESE DON'T COST </a:t>
                      </a:r>
                      <a:r>
                        <a:rPr lang="en-US" sz="4000" b="1" i="0" u="sng" strike="noStrike" baseline="0" noProof="0">
                          <a:solidFill>
                            <a:srgbClr val="FFFFFF"/>
                          </a:solidFill>
                          <a:latin typeface="Calibri"/>
                        </a:rPr>
                        <a:t>YOU</a:t>
                      </a:r>
                      <a:r>
                        <a:rPr lang="en-US" sz="4000" b="1" i="0" u="none" strike="noStrike" baseline="0" noProof="0">
                          <a:solidFill>
                            <a:srgbClr val="FFFFFF"/>
                          </a:solidFill>
                          <a:latin typeface="Calibri"/>
                        </a:rPr>
                        <a:t> A DIME</a:t>
                      </a:r>
                    </a:p>
                  </a:txBody>
                  <a:tcPr anchor="ctr"/>
                </a:tc>
                <a:extLst>
                  <a:ext uri="{0D108BD9-81ED-4DB2-BD59-A6C34878D82A}">
                    <a16:rowId xmlns:a16="http://schemas.microsoft.com/office/drawing/2014/main" val="3521877477"/>
                  </a:ext>
                </a:extLst>
              </a:tr>
              <a:tr h="817680">
                <a:tc>
                  <a:txBody>
                    <a:bodyPr/>
                    <a:lstStyle/>
                    <a:p>
                      <a:pPr lvl="0" algn="ctr">
                        <a:buNone/>
                      </a:pPr>
                      <a:r>
                        <a:rPr lang="en-US" sz="4000" b="0" i="0" u="none" strike="noStrike" noProof="0"/>
                        <a:t>🙋 </a:t>
                      </a:r>
                      <a:r>
                        <a:rPr lang="en-US" sz="4000"/>
                        <a:t>Help Desk Support</a:t>
                      </a:r>
                      <a:endParaRPr lang="en-US" dirty="0"/>
                    </a:p>
                  </a:txBody>
                  <a:tcPr/>
                </a:tc>
                <a:extLst>
                  <a:ext uri="{0D108BD9-81ED-4DB2-BD59-A6C34878D82A}">
                    <a16:rowId xmlns:a16="http://schemas.microsoft.com/office/drawing/2014/main" val="2953606721"/>
                  </a:ext>
                </a:extLst>
              </a:tr>
              <a:tr h="817680">
                <a:tc>
                  <a:txBody>
                    <a:bodyPr/>
                    <a:lstStyle/>
                    <a:p>
                      <a:pPr marL="0" marR="0" lvl="0" indent="0" algn="ctr">
                        <a:lnSpc>
                          <a:spcPct val="100000"/>
                        </a:lnSpc>
                        <a:spcBef>
                          <a:spcPts val="0"/>
                        </a:spcBef>
                        <a:spcAft>
                          <a:spcPts val="0"/>
                        </a:spcAft>
                        <a:buNone/>
                      </a:pPr>
                      <a:r>
                        <a:rPr lang="en-US" sz="4000" b="0" i="0" u="none" strike="noStrike" noProof="0"/>
                        <a:t>🛠️ </a:t>
                      </a:r>
                      <a:r>
                        <a:rPr lang="en-US" sz="4000" b="0" i="0" u="none" strike="noStrike" noProof="0">
                          <a:solidFill>
                            <a:srgbClr val="000000"/>
                          </a:solidFill>
                          <a:latin typeface="Calibri"/>
                        </a:rPr>
                        <a:t>Sustaining Engineering</a:t>
                      </a:r>
                      <a:endParaRPr lang="en-US" sz="4000" dirty="0"/>
                    </a:p>
                  </a:txBody>
                  <a:tcPr/>
                </a:tc>
                <a:extLst>
                  <a:ext uri="{0D108BD9-81ED-4DB2-BD59-A6C34878D82A}">
                    <a16:rowId xmlns:a16="http://schemas.microsoft.com/office/drawing/2014/main" val="2916687320"/>
                  </a:ext>
                </a:extLst>
              </a:tr>
              <a:tr h="817680">
                <a:tc>
                  <a:txBody>
                    <a:bodyPr/>
                    <a:lstStyle/>
                    <a:p>
                      <a:pPr lvl="0" algn="ctr">
                        <a:buNone/>
                      </a:pPr>
                      <a:r>
                        <a:rPr lang="en-US" sz="4000" b="0" i="0" u="none" strike="noStrike" noProof="0">
                          <a:latin typeface="Calibri"/>
                        </a:rPr>
                        <a:t>🩺</a:t>
                      </a:r>
                      <a:r>
                        <a:rPr lang="en-US" sz="4000" b="0" i="0" u="none" strike="noStrike" noProof="0"/>
                        <a:t> </a:t>
                      </a:r>
                      <a:r>
                        <a:rPr lang="en-US" sz="4000" b="0" i="0" u="none" strike="noStrike" noProof="0">
                          <a:solidFill>
                            <a:srgbClr val="000000"/>
                          </a:solidFill>
                          <a:latin typeface="Calibri"/>
                        </a:rPr>
                        <a:t>HDF Clinic, Working Group</a:t>
                      </a:r>
                      <a:endParaRPr lang="en-US" sz="4000" dirty="0"/>
                    </a:p>
                  </a:txBody>
                  <a:tcPr/>
                </a:tc>
                <a:extLst>
                  <a:ext uri="{0D108BD9-81ED-4DB2-BD59-A6C34878D82A}">
                    <a16:rowId xmlns:a16="http://schemas.microsoft.com/office/drawing/2014/main" val="1649114584"/>
                  </a:ext>
                </a:extLst>
              </a:tr>
              <a:tr h="817680">
                <a:tc>
                  <a:txBody>
                    <a:bodyPr/>
                    <a:lstStyle/>
                    <a:p>
                      <a:pPr lvl="0" algn="ctr">
                        <a:lnSpc>
                          <a:spcPct val="100000"/>
                        </a:lnSpc>
                        <a:spcBef>
                          <a:spcPts val="0"/>
                        </a:spcBef>
                        <a:spcAft>
                          <a:spcPts val="0"/>
                        </a:spcAft>
                        <a:buNone/>
                      </a:pPr>
                      <a:r>
                        <a:rPr lang="en-US" sz="4000" b="0" i="0" u="none" strike="noStrike" noProof="0"/>
                        <a:t>📅 </a:t>
                      </a:r>
                      <a:r>
                        <a:rPr lang="en-US" sz="4000" b="0" i="0" u="none" strike="noStrike" noProof="0">
                          <a:solidFill>
                            <a:srgbClr val="000000"/>
                          </a:solidFill>
                          <a:latin typeface="Calibri"/>
                        </a:rPr>
                        <a:t>Webinars, User Events</a:t>
                      </a:r>
                      <a:endParaRPr lang="en-US" dirty="0"/>
                    </a:p>
                  </a:txBody>
                  <a:tcPr/>
                </a:tc>
                <a:extLst>
                  <a:ext uri="{0D108BD9-81ED-4DB2-BD59-A6C34878D82A}">
                    <a16:rowId xmlns:a16="http://schemas.microsoft.com/office/drawing/2014/main" val="450389519"/>
                  </a:ext>
                </a:extLst>
              </a:tr>
              <a:tr h="817680">
                <a:tc>
                  <a:txBody>
                    <a:bodyPr/>
                    <a:lstStyle/>
                    <a:p>
                      <a:pPr lvl="0" algn="ctr">
                        <a:lnSpc>
                          <a:spcPct val="100000"/>
                        </a:lnSpc>
                        <a:spcBef>
                          <a:spcPts val="0"/>
                        </a:spcBef>
                        <a:spcAft>
                          <a:spcPts val="0"/>
                        </a:spcAft>
                        <a:buNone/>
                      </a:pPr>
                      <a:r>
                        <a:rPr lang="en-US" sz="4000" b="0" i="0" u="none" strike="noStrike" noProof="0"/>
                        <a:t>🤝 </a:t>
                      </a:r>
                      <a:r>
                        <a:rPr lang="en-US" sz="4000" b="0" i="0" u="none" strike="noStrike" noProof="0">
                          <a:solidFill>
                            <a:srgbClr val="000000"/>
                          </a:solidFill>
                          <a:latin typeface="Calibri"/>
                        </a:rPr>
                        <a:t>HDF User Forum</a:t>
                      </a:r>
                      <a:endParaRPr lang="en-US" dirty="0"/>
                    </a:p>
                  </a:txBody>
                  <a:tcPr/>
                </a:tc>
                <a:extLst>
                  <a:ext uri="{0D108BD9-81ED-4DB2-BD59-A6C34878D82A}">
                    <a16:rowId xmlns:a16="http://schemas.microsoft.com/office/drawing/2014/main" val="3850134455"/>
                  </a:ext>
                </a:extLst>
              </a:tr>
              <a:tr h="817680">
                <a:tc>
                  <a:txBody>
                    <a:bodyPr/>
                    <a:lstStyle/>
                    <a:p>
                      <a:pPr lvl="0" algn="ctr">
                        <a:lnSpc>
                          <a:spcPct val="100000"/>
                        </a:lnSpc>
                        <a:spcBef>
                          <a:spcPts val="0"/>
                        </a:spcBef>
                        <a:spcAft>
                          <a:spcPts val="0"/>
                        </a:spcAft>
                        <a:buNone/>
                      </a:pPr>
                      <a:r>
                        <a:rPr lang="en-US" sz="4000" b="0" i="0" u="none" strike="noStrike" noProof="0"/>
                        <a:t>📢 </a:t>
                      </a:r>
                      <a:r>
                        <a:rPr lang="en-US" sz="4000" b="0" i="0" u="none" strike="noStrike" noProof="0">
                          <a:solidFill>
                            <a:srgbClr val="000000"/>
                          </a:solidFill>
                          <a:latin typeface="Calibri"/>
                        </a:rPr>
                        <a:t>Community Outreach</a:t>
                      </a:r>
                      <a:endParaRPr lang="en-US" dirty="0"/>
                    </a:p>
                  </a:txBody>
                  <a:tcPr/>
                </a:tc>
                <a:extLst>
                  <a:ext uri="{0D108BD9-81ED-4DB2-BD59-A6C34878D82A}">
                    <a16:rowId xmlns:a16="http://schemas.microsoft.com/office/drawing/2014/main" val="3857866101"/>
                  </a:ext>
                </a:extLst>
              </a:tr>
              <a:tr h="817680">
                <a:tc>
                  <a:txBody>
                    <a:bodyPr/>
                    <a:lstStyle/>
                    <a:p>
                      <a:pPr lvl="0" algn="ctr">
                        <a:lnSpc>
                          <a:spcPct val="100000"/>
                        </a:lnSpc>
                        <a:spcBef>
                          <a:spcPts val="0"/>
                        </a:spcBef>
                        <a:spcAft>
                          <a:spcPts val="0"/>
                        </a:spcAft>
                        <a:buNone/>
                      </a:pPr>
                      <a:r>
                        <a:rPr lang="en-US" sz="4000" b="0" i="0" u="none" strike="noStrike" noProof="0" dirty="0"/>
                        <a:t>🛡️ </a:t>
                      </a:r>
                      <a:r>
                        <a:rPr lang="en-US" sz="4000" b="0" i="0" u="none" strike="noStrike" noProof="0" dirty="0">
                          <a:solidFill>
                            <a:srgbClr val="000000"/>
                          </a:solidFill>
                          <a:latin typeface="Calibri"/>
                        </a:rPr>
                        <a:t>Assured Longevity of HDF Technologies</a:t>
                      </a:r>
                    </a:p>
                  </a:txBody>
                  <a:tcPr/>
                </a:tc>
                <a:extLst>
                  <a:ext uri="{0D108BD9-81ED-4DB2-BD59-A6C34878D82A}">
                    <a16:rowId xmlns:a16="http://schemas.microsoft.com/office/drawing/2014/main" val="1708940845"/>
                  </a:ext>
                </a:extLst>
              </a:tr>
            </a:tbl>
          </a:graphicData>
        </a:graphic>
      </p:graphicFrame>
      <p:sp>
        <p:nvSpPr>
          <p:cNvPr id="5" name="TextBox 4">
            <a:extLst>
              <a:ext uri="{FF2B5EF4-FFF2-40B4-BE49-F238E27FC236}">
                <a16:creationId xmlns:a16="http://schemas.microsoft.com/office/drawing/2014/main" id="{66510E36-7987-7408-6E13-A17946FBE4DE}"/>
              </a:ext>
            </a:extLst>
          </p:cNvPr>
          <p:cNvSpPr txBox="1"/>
          <p:nvPr/>
        </p:nvSpPr>
        <p:spPr>
          <a:xfrm>
            <a:off x="1678574" y="2241827"/>
            <a:ext cx="18384884" cy="1631216"/>
          </a:xfrm>
          <a:prstGeom prst="rect">
            <a:avLst/>
          </a:prstGeom>
          <a:noFill/>
        </p:spPr>
        <p:txBody>
          <a:bodyPr wrap="square" lIns="91440" tIns="45720" rIns="91440" bIns="45720" anchor="t">
            <a:spAutoFit/>
          </a:bodyPr>
          <a:lstStyle/>
          <a:p>
            <a:r>
              <a:rPr lang="en-US">
                <a:latin typeface="+mn-lt"/>
                <a:ea typeface="MS PGothic"/>
              </a:rPr>
              <a:t>To ensure efficient and equitable access to science and engineering data across platforms and environments, now and forever.</a:t>
            </a:r>
          </a:p>
        </p:txBody>
      </p:sp>
      <p:sp>
        <p:nvSpPr>
          <p:cNvPr id="7" name="TextBox 6">
            <a:extLst>
              <a:ext uri="{FF2B5EF4-FFF2-40B4-BE49-F238E27FC236}">
                <a16:creationId xmlns:a16="http://schemas.microsoft.com/office/drawing/2014/main" id="{D82884FD-5AF2-9FB4-4A75-382151609FFF}"/>
              </a:ext>
            </a:extLst>
          </p:cNvPr>
          <p:cNvSpPr txBox="1"/>
          <p:nvPr/>
        </p:nvSpPr>
        <p:spPr>
          <a:xfrm>
            <a:off x="1981200" y="11811000"/>
            <a:ext cx="20421600" cy="1631216"/>
          </a:xfrm>
          <a:prstGeom prst="rect">
            <a:avLst/>
          </a:prstGeom>
          <a:noFill/>
        </p:spPr>
        <p:txBody>
          <a:bodyPr wrap="square" lIns="91440" tIns="45720" rIns="91440" bIns="45720" rtlCol="0" anchor="t">
            <a:spAutoFit/>
          </a:bodyPr>
          <a:lstStyle/>
          <a:p>
            <a:pPr algn="ctr"/>
            <a:r>
              <a:rPr lang="en-US" b="1" dirty="0">
                <a:latin typeface="Helvetica Light"/>
                <a:ea typeface="MS PGothic"/>
              </a:rPr>
              <a:t>Contact:</a:t>
            </a:r>
            <a:r>
              <a:rPr lang="en-US" dirty="0">
                <a:latin typeface="Helvetica Light"/>
                <a:ea typeface="MS PGothic"/>
              </a:rPr>
              <a:t> </a:t>
            </a:r>
            <a:r>
              <a:rPr lang="en-US" dirty="0">
                <a:latin typeface="Helvetica Light"/>
                <a:ea typeface="MS PGothic"/>
                <a:hlinkClick r:id="rId3"/>
              </a:rPr>
              <a:t>info@hdfgroup.org</a:t>
            </a:r>
            <a:endParaRPr lang="en-US" dirty="0">
              <a:latin typeface="Helvetica Light"/>
              <a:ea typeface="MS PGothic"/>
            </a:endParaRPr>
          </a:p>
          <a:p>
            <a:pPr algn="ctr"/>
            <a:r>
              <a:rPr lang="en-US" dirty="0">
                <a:latin typeface="Helvetica Light"/>
                <a:ea typeface="MS PGothic"/>
                <a:hlinkClick r:id="rId4"/>
              </a:rPr>
              <a:t>https://www.hdfgroup.org/donate</a:t>
            </a:r>
            <a:endParaRPr lang="en-US" dirty="0"/>
          </a:p>
        </p:txBody>
      </p:sp>
      <p:graphicFrame>
        <p:nvGraphicFramePr>
          <p:cNvPr id="6" name="Table 2">
            <a:extLst>
              <a:ext uri="{FF2B5EF4-FFF2-40B4-BE49-F238E27FC236}">
                <a16:creationId xmlns:a16="http://schemas.microsoft.com/office/drawing/2014/main" id="{4798EA58-343C-76FB-D08F-67C2EAF1FB8C}"/>
              </a:ext>
            </a:extLst>
          </p:cNvPr>
          <p:cNvGraphicFramePr>
            <a:graphicFrameLocks/>
          </p:cNvGraphicFramePr>
          <p:nvPr/>
        </p:nvGraphicFramePr>
        <p:xfrm>
          <a:off x="12809977" y="4071018"/>
          <a:ext cx="9173337" cy="6932273"/>
        </p:xfrm>
        <a:graphic>
          <a:graphicData uri="http://schemas.openxmlformats.org/drawingml/2006/table">
            <a:tbl>
              <a:tblPr firstRow="1" bandRow="1">
                <a:tableStyleId>{5C22544A-7EE6-4342-B048-85BDC9FD1C3A}</a:tableStyleId>
              </a:tblPr>
              <a:tblGrid>
                <a:gridCol w="9173337">
                  <a:extLst>
                    <a:ext uri="{9D8B030D-6E8A-4147-A177-3AD203B41FA5}">
                      <a16:colId xmlns:a16="http://schemas.microsoft.com/office/drawing/2014/main" val="3741936000"/>
                    </a:ext>
                  </a:extLst>
                </a:gridCol>
              </a:tblGrid>
              <a:tr h="1188267">
                <a:tc>
                  <a:txBody>
                    <a:bodyPr/>
                    <a:lstStyle/>
                    <a:p>
                      <a:pPr lvl="0" algn="ctr">
                        <a:lnSpc>
                          <a:spcPct val="100000"/>
                        </a:lnSpc>
                        <a:spcBef>
                          <a:spcPts val="0"/>
                        </a:spcBef>
                        <a:spcAft>
                          <a:spcPts val="0"/>
                        </a:spcAft>
                        <a:buNone/>
                      </a:pPr>
                      <a:r>
                        <a:rPr lang="en-US" sz="4000" b="1" i="0" u="none" strike="noStrike" noProof="0">
                          <a:solidFill>
                            <a:srgbClr val="FFFFFF"/>
                          </a:solidFill>
                          <a:latin typeface="Calibri"/>
                        </a:rPr>
                        <a:t>HELP US TO KEEP IT THAT WAY</a:t>
                      </a:r>
                    </a:p>
                  </a:txBody>
                  <a:tcPr anchor="ctr"/>
                </a:tc>
                <a:extLst>
                  <a:ext uri="{0D108BD9-81ED-4DB2-BD59-A6C34878D82A}">
                    <a16:rowId xmlns:a16="http://schemas.microsoft.com/office/drawing/2014/main" val="3521877477"/>
                  </a:ext>
                </a:extLst>
              </a:tr>
              <a:tr h="810052">
                <a:tc>
                  <a:txBody>
                    <a:bodyPr/>
                    <a:lstStyle/>
                    <a:p>
                      <a:pPr lvl="0" algn="ctr">
                        <a:lnSpc>
                          <a:spcPct val="100000"/>
                        </a:lnSpc>
                        <a:spcBef>
                          <a:spcPts val="0"/>
                        </a:spcBef>
                        <a:spcAft>
                          <a:spcPts val="0"/>
                        </a:spcAft>
                        <a:buNone/>
                      </a:pPr>
                      <a:r>
                        <a:rPr lang="en-US" sz="4000" b="0" i="0" u="none" strike="noStrike" noProof="0">
                          <a:solidFill>
                            <a:srgbClr val="000000"/>
                          </a:solidFill>
                          <a:latin typeface="Calibri"/>
                        </a:rPr>
                        <a:t>Become a Code Owner</a:t>
                      </a:r>
                      <a:endParaRPr lang="en-US" sz="4000"/>
                    </a:p>
                  </a:txBody>
                  <a:tcPr/>
                </a:tc>
                <a:extLst>
                  <a:ext uri="{0D108BD9-81ED-4DB2-BD59-A6C34878D82A}">
                    <a16:rowId xmlns:a16="http://schemas.microsoft.com/office/drawing/2014/main" val="2953606721"/>
                  </a:ext>
                </a:extLst>
              </a:tr>
              <a:tr h="810052">
                <a:tc>
                  <a:txBody>
                    <a:bodyPr/>
                    <a:lstStyle/>
                    <a:p>
                      <a:pPr lvl="0" algn="ctr">
                        <a:lnSpc>
                          <a:spcPct val="100000"/>
                        </a:lnSpc>
                        <a:spcBef>
                          <a:spcPts val="0"/>
                        </a:spcBef>
                        <a:spcAft>
                          <a:spcPts val="0"/>
                        </a:spcAft>
                        <a:buNone/>
                      </a:pPr>
                      <a:r>
                        <a:rPr lang="en-US" sz="4000" b="0" i="0" u="none" strike="noStrike" noProof="0">
                          <a:solidFill>
                            <a:srgbClr val="000000"/>
                          </a:solidFill>
                          <a:latin typeface="Calibri"/>
                        </a:rPr>
                        <a:t>Consult with Us</a:t>
                      </a:r>
                      <a:endParaRPr lang="en-US" sz="4000"/>
                    </a:p>
                  </a:txBody>
                  <a:tcPr/>
                </a:tc>
                <a:extLst>
                  <a:ext uri="{0D108BD9-81ED-4DB2-BD59-A6C34878D82A}">
                    <a16:rowId xmlns:a16="http://schemas.microsoft.com/office/drawing/2014/main" val="2916687320"/>
                  </a:ext>
                </a:extLst>
              </a:tr>
              <a:tr h="810052">
                <a:tc>
                  <a:txBody>
                    <a:bodyPr/>
                    <a:lstStyle/>
                    <a:p>
                      <a:pPr lvl="0" algn="ctr">
                        <a:lnSpc>
                          <a:spcPct val="100000"/>
                        </a:lnSpc>
                        <a:spcBef>
                          <a:spcPts val="0"/>
                        </a:spcBef>
                        <a:spcAft>
                          <a:spcPts val="0"/>
                        </a:spcAft>
                        <a:buNone/>
                      </a:pPr>
                      <a:r>
                        <a:rPr lang="en-US" sz="4000" b="0" i="0" u="none" strike="noStrike" noProof="0">
                          <a:solidFill>
                            <a:srgbClr val="000000"/>
                          </a:solidFill>
                          <a:latin typeface="Calibri"/>
                        </a:rPr>
                        <a:t>Purchase Custom Development</a:t>
                      </a:r>
                      <a:endParaRPr lang="en-US" sz="4000"/>
                    </a:p>
                  </a:txBody>
                  <a:tcPr/>
                </a:tc>
                <a:extLst>
                  <a:ext uri="{0D108BD9-81ED-4DB2-BD59-A6C34878D82A}">
                    <a16:rowId xmlns:a16="http://schemas.microsoft.com/office/drawing/2014/main" val="1649114584"/>
                  </a:ext>
                </a:extLst>
              </a:tr>
              <a:tr h="883694">
                <a:tc>
                  <a:txBody>
                    <a:bodyPr/>
                    <a:lstStyle/>
                    <a:p>
                      <a:pPr lvl="0" algn="ctr">
                        <a:lnSpc>
                          <a:spcPct val="100000"/>
                        </a:lnSpc>
                        <a:spcBef>
                          <a:spcPts val="0"/>
                        </a:spcBef>
                        <a:spcAft>
                          <a:spcPts val="0"/>
                        </a:spcAft>
                        <a:buNone/>
                      </a:pPr>
                      <a:r>
                        <a:rPr lang="en-US" sz="4000" b="0" i="0" u="none" strike="noStrike" noProof="0">
                          <a:solidFill>
                            <a:srgbClr val="000000"/>
                          </a:solidFill>
                          <a:latin typeface="Calibri"/>
                        </a:rPr>
                        <a:t>Get HDF Software Priority Support</a:t>
                      </a:r>
                    </a:p>
                  </a:txBody>
                  <a:tcPr/>
                </a:tc>
                <a:extLst>
                  <a:ext uri="{0D108BD9-81ED-4DB2-BD59-A6C34878D82A}">
                    <a16:rowId xmlns:a16="http://schemas.microsoft.com/office/drawing/2014/main" val="450389519"/>
                  </a:ext>
                </a:extLst>
              </a:tr>
              <a:tr h="810052">
                <a:tc>
                  <a:txBody>
                    <a:bodyPr/>
                    <a:lstStyle/>
                    <a:p>
                      <a:pPr lvl="0" algn="ctr">
                        <a:lnSpc>
                          <a:spcPct val="100000"/>
                        </a:lnSpc>
                        <a:spcBef>
                          <a:spcPts val="0"/>
                        </a:spcBef>
                        <a:spcAft>
                          <a:spcPts val="0"/>
                        </a:spcAft>
                        <a:buNone/>
                      </a:pPr>
                      <a:r>
                        <a:rPr lang="en-US" sz="4000" b="0" i="0" u="none" strike="noStrike" noProof="0">
                          <a:solidFill>
                            <a:srgbClr val="000000"/>
                          </a:solidFill>
                          <a:latin typeface="Calibri"/>
                        </a:rPr>
                        <a:t>Donate or be a Sponsor</a:t>
                      </a:r>
                    </a:p>
                  </a:txBody>
                  <a:tcPr/>
                </a:tc>
                <a:extLst>
                  <a:ext uri="{0D108BD9-81ED-4DB2-BD59-A6C34878D82A}">
                    <a16:rowId xmlns:a16="http://schemas.microsoft.com/office/drawing/2014/main" val="3850134455"/>
                  </a:ext>
                </a:extLst>
              </a:tr>
              <a:tr h="810052">
                <a:tc>
                  <a:txBody>
                    <a:bodyPr/>
                    <a:lstStyle/>
                    <a:p>
                      <a:pPr lvl="0" algn="ctr">
                        <a:lnSpc>
                          <a:spcPct val="100000"/>
                        </a:lnSpc>
                        <a:spcBef>
                          <a:spcPts val="0"/>
                        </a:spcBef>
                        <a:spcAft>
                          <a:spcPts val="0"/>
                        </a:spcAft>
                        <a:buNone/>
                      </a:pPr>
                      <a:r>
                        <a:rPr lang="en-US" sz="4000" b="0" i="0" u="none" strike="noStrike" noProof="0">
                          <a:solidFill>
                            <a:srgbClr val="000000"/>
                          </a:solidFill>
                          <a:latin typeface="Calibri"/>
                        </a:rPr>
                        <a:t>Collaborate with Us on a Proposal</a:t>
                      </a:r>
                      <a:endParaRPr lang="en-US" sz="4000"/>
                    </a:p>
                  </a:txBody>
                  <a:tcPr/>
                </a:tc>
                <a:extLst>
                  <a:ext uri="{0D108BD9-81ED-4DB2-BD59-A6C34878D82A}">
                    <a16:rowId xmlns:a16="http://schemas.microsoft.com/office/drawing/2014/main" val="3857866101"/>
                  </a:ext>
                </a:extLst>
              </a:tr>
              <a:tr h="810052">
                <a:tc>
                  <a:txBody>
                    <a:bodyPr/>
                    <a:lstStyle/>
                    <a:p>
                      <a:pPr lvl="0" algn="ctr">
                        <a:lnSpc>
                          <a:spcPct val="100000"/>
                        </a:lnSpc>
                        <a:spcBef>
                          <a:spcPts val="0"/>
                        </a:spcBef>
                        <a:spcAft>
                          <a:spcPts val="0"/>
                        </a:spcAft>
                        <a:buNone/>
                      </a:pPr>
                      <a:r>
                        <a:rPr lang="en-US" sz="4000" b="0" i="0" u="none" strike="noStrike" noProof="0">
                          <a:solidFill>
                            <a:srgbClr val="000000"/>
                          </a:solidFill>
                          <a:latin typeface="Calibri"/>
                        </a:rPr>
                        <a:t>Become an HDF Advocate</a:t>
                      </a:r>
                    </a:p>
                  </a:txBody>
                  <a:tcPr/>
                </a:tc>
                <a:extLst>
                  <a:ext uri="{0D108BD9-81ED-4DB2-BD59-A6C34878D82A}">
                    <a16:rowId xmlns:a16="http://schemas.microsoft.com/office/drawing/2014/main" val="1708940845"/>
                  </a:ext>
                </a:extLst>
              </a:tr>
            </a:tbl>
          </a:graphicData>
        </a:graphic>
      </p:graphicFrame>
    </p:spTree>
    <p:extLst>
      <p:ext uri="{BB962C8B-B14F-4D97-AF65-F5344CB8AC3E}">
        <p14:creationId xmlns:p14="http://schemas.microsoft.com/office/powerpoint/2010/main" val="856845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3" name="Text Placeholder 2"/>
          <p:cNvSpPr>
            <a:spLocks noGrp="1"/>
          </p:cNvSpPr>
          <p:nvPr>
            <p:ph type="body" idx="1"/>
          </p:nvPr>
        </p:nvSpPr>
        <p:spPr>
          <a:xfrm>
            <a:off x="1672692" y="7228647"/>
            <a:ext cx="21031200" cy="904875"/>
          </a:xfrm>
        </p:spPr>
        <p:txBody>
          <a:bodyPr/>
          <a:lstStyle/>
          <a:p>
            <a:r>
              <a:rPr lang="en-US"/>
              <a:t>Questions &amp; Comments?</a:t>
            </a:r>
          </a:p>
        </p:txBody>
      </p:sp>
      <p:pic>
        <p:nvPicPr>
          <p:cNvPr id="4" name="Picture 3" descr="pasted-image.pdf"/>
          <p:cNvPicPr>
            <a:picLocks noChangeAspect="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0693400"/>
            <a:ext cx="24384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149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Benchmarks</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857250" indent="-857250">
              <a:buFont typeface="Arial"/>
              <a:buChar char="•"/>
            </a:pPr>
            <a:r>
              <a:rPr lang="en-US" sz="5400" dirty="0">
                <a:solidFill>
                  <a:schemeClr val="tx1"/>
                </a:solidFill>
                <a:latin typeface="Helvetica"/>
                <a:cs typeface="Helvetica"/>
              </a:rPr>
              <a:t>Created file driver and standalone program to simulate overhead of WAL</a:t>
            </a:r>
            <a:endParaRPr lang="en-US" sz="5400" dirty="0">
              <a:solidFill>
                <a:schemeClr val="tx1"/>
              </a:solidFill>
            </a:endParaRPr>
          </a:p>
          <a:p>
            <a:pPr marL="857250" indent="-857250">
              <a:buFont typeface="Arial"/>
              <a:buChar char="•"/>
            </a:pPr>
            <a:r>
              <a:rPr lang="en-US" sz="5400" dirty="0">
                <a:solidFill>
                  <a:schemeClr val="tx1"/>
                </a:solidFill>
                <a:latin typeface="Helvetica"/>
                <a:cs typeface="Helvetica"/>
              </a:rPr>
              <a:t>Modified file driver performed and timed occasional file syncs to simulate log checkpoint operations, and created an intermediate log of metadata operations</a:t>
            </a:r>
          </a:p>
          <a:p>
            <a:pPr marL="857250" indent="-857250">
              <a:buFont typeface="Arial"/>
              <a:buChar char="•"/>
            </a:pPr>
            <a:r>
              <a:rPr lang="en-US" sz="5400" dirty="0">
                <a:solidFill>
                  <a:schemeClr val="tx1"/>
                </a:solidFill>
                <a:latin typeface="Helvetica"/>
                <a:cs typeface="Helvetica"/>
              </a:rPr>
              <a:t>Standalone program read this intermediate log and wrote a dummy WAL file with the correct sizes of pieces of metadata. The WAL write was timed, and it performed occasional file syncs on the WAL file to simulate log flush operations</a:t>
            </a:r>
            <a:endParaRPr lang="en-US" sz="5400" dirty="0">
              <a:solidFill>
                <a:schemeClr val="tx1"/>
              </a:solidFill>
            </a:endParaRPr>
          </a:p>
          <a:p>
            <a:pPr marL="857250" indent="-857250">
              <a:buFont typeface="Arial"/>
              <a:buChar char="•"/>
            </a:pPr>
            <a:r>
              <a:rPr lang="en-US" sz="5400" dirty="0">
                <a:solidFill>
                  <a:schemeClr val="tx1"/>
                </a:solidFill>
                <a:latin typeface="Helvetica"/>
                <a:cs typeface="Helvetica"/>
              </a:rPr>
              <a:t>Not perfect, but should give general idea of performance</a:t>
            </a:r>
            <a:endParaRPr lang="en-US" sz="5400" dirty="0">
              <a:solidFill>
                <a:schemeClr val="tx1"/>
              </a:solidFill>
            </a:endParaRPr>
          </a:p>
          <a:p>
            <a:pPr marL="857250" indent="-857250">
              <a:buFont typeface="Arial"/>
              <a:buChar char="•"/>
            </a:pPr>
            <a:endParaRPr lang="en-US" sz="6000" dirty="0">
              <a:solidFill>
                <a:schemeClr val="tx1"/>
              </a:solidFill>
            </a:endParaRPr>
          </a:p>
        </p:txBody>
      </p:sp>
    </p:spTree>
    <p:extLst>
      <p:ext uri="{BB962C8B-B14F-4D97-AF65-F5344CB8AC3E}">
        <p14:creationId xmlns:p14="http://schemas.microsoft.com/office/powerpoint/2010/main" val="750388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Benchmarks</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857250" indent="-857250">
              <a:buFont typeface="Arial"/>
              <a:buChar char="•"/>
            </a:pPr>
            <a:r>
              <a:rPr lang="en-US" sz="5400" dirty="0">
                <a:solidFill>
                  <a:schemeClr val="tx1"/>
                </a:solidFill>
                <a:latin typeface="Helvetica"/>
                <a:cs typeface="Helvetica"/>
              </a:rPr>
              <a:t>Benchmarks A and B are metadata heavy, single rank; benchmark C is raw data heavy, 4 ranks</a:t>
            </a:r>
            <a:endParaRPr lang="en-US" sz="5400" dirty="0">
              <a:solidFill>
                <a:schemeClr val="tx1"/>
              </a:solidFill>
            </a:endParaRPr>
          </a:p>
          <a:p>
            <a:pPr marL="857250" indent="-857250">
              <a:buFont typeface="Arial"/>
              <a:buChar char="•"/>
            </a:pPr>
            <a:r>
              <a:rPr lang="en-US" sz="5400" dirty="0">
                <a:solidFill>
                  <a:schemeClr val="tx1"/>
                </a:solidFill>
                <a:latin typeface="Helvetica"/>
                <a:cs typeface="Helvetica"/>
              </a:rPr>
              <a:t>Found that the overhead was generally very small, except for log checkpoint operations</a:t>
            </a:r>
            <a:endParaRPr lang="en-US" sz="5400" dirty="0">
              <a:solidFill>
                <a:schemeClr val="tx1"/>
              </a:solidFill>
            </a:endParaRPr>
          </a:p>
          <a:p>
            <a:pPr marL="857250" indent="-857250">
              <a:buFont typeface="Arial"/>
              <a:buChar char="•"/>
            </a:pPr>
            <a:r>
              <a:rPr lang="en-US" sz="5400" dirty="0">
                <a:solidFill>
                  <a:schemeClr val="tx1"/>
                </a:solidFill>
                <a:latin typeface="Helvetica"/>
                <a:cs typeface="Helvetica"/>
              </a:rPr>
              <a:t>If log checkpoints can be completely avoided (only performed when closing file), overhead is minimal</a:t>
            </a:r>
            <a:endParaRPr lang="en-US" sz="5400" dirty="0">
              <a:solidFill>
                <a:schemeClr val="tx1"/>
              </a:solidFill>
            </a:endParaRPr>
          </a:p>
          <a:p>
            <a:pPr marL="857250" indent="-857250">
              <a:buFont typeface="Arial"/>
              <a:buChar char="•"/>
            </a:pPr>
            <a:r>
              <a:rPr lang="en-US" sz="5400" dirty="0">
                <a:solidFill>
                  <a:schemeClr val="tx1"/>
                </a:solidFill>
                <a:latin typeface="Helvetica"/>
                <a:cs typeface="Helvetica"/>
              </a:rPr>
              <a:t>Y-axis is overhead, X-axis is log checkpoint interval (log flush interval is 1/16 of log checkpoint interval)</a:t>
            </a:r>
            <a:endParaRPr lang="en-US" sz="5400" dirty="0">
              <a:solidFill>
                <a:schemeClr val="tx1"/>
              </a:solidFill>
            </a:endParaRPr>
          </a:p>
          <a:p>
            <a:pPr marL="857250" indent="-857250">
              <a:buFont typeface="Arial"/>
              <a:buChar char="•"/>
            </a:pPr>
            <a:endParaRPr lang="en-US" sz="6000" dirty="0">
              <a:solidFill>
                <a:schemeClr val="tx1"/>
              </a:solidFill>
            </a:endParaRPr>
          </a:p>
        </p:txBody>
      </p:sp>
    </p:spTree>
    <p:extLst>
      <p:ext uri="{BB962C8B-B14F-4D97-AF65-F5344CB8AC3E}">
        <p14:creationId xmlns:p14="http://schemas.microsoft.com/office/powerpoint/2010/main" val="22707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very high-level and quick overview of HDF5</a:t>
            </a:r>
          </a:p>
        </p:txBody>
      </p:sp>
    </p:spTree>
    <p:extLst>
      <p:ext uri="{BB962C8B-B14F-4D97-AF65-F5344CB8AC3E}">
        <p14:creationId xmlns:p14="http://schemas.microsoft.com/office/powerpoint/2010/main" val="3310223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Benchmarks: Metadata Heavy, CPU Time</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857250" indent="-857250">
              <a:buFont typeface="Arial"/>
              <a:buChar char="•"/>
            </a:pPr>
            <a:endParaRPr lang="en-US" sz="5400" dirty="0">
              <a:solidFill>
                <a:schemeClr val="tx1"/>
              </a:solidFill>
            </a:endParaRPr>
          </a:p>
          <a:p>
            <a:pPr marL="857250" indent="-857250">
              <a:buFont typeface="Arial"/>
              <a:buChar char="•"/>
            </a:pPr>
            <a:endParaRPr lang="en-US" sz="6000" dirty="0">
              <a:solidFill>
                <a:schemeClr val="tx1"/>
              </a:solidFill>
            </a:endParaRPr>
          </a:p>
        </p:txBody>
      </p:sp>
      <p:pic>
        <p:nvPicPr>
          <p:cNvPr id="4" name="Picture 3" descr="A graph with numbers and symbols&#10;&#10;Description automatically generated">
            <a:extLst>
              <a:ext uri="{FF2B5EF4-FFF2-40B4-BE49-F238E27FC236}">
                <a16:creationId xmlns:a16="http://schemas.microsoft.com/office/drawing/2014/main" id="{3C607BDB-2B83-8BC6-573D-0B11B39AE8C6}"/>
              </a:ext>
            </a:extLst>
          </p:cNvPr>
          <p:cNvPicPr>
            <a:picLocks noChangeAspect="1"/>
          </p:cNvPicPr>
          <p:nvPr/>
        </p:nvPicPr>
        <p:blipFill>
          <a:blip r:embed="rId3"/>
          <a:stretch>
            <a:fillRect/>
          </a:stretch>
        </p:blipFill>
        <p:spPr>
          <a:xfrm>
            <a:off x="1523569" y="3292512"/>
            <a:ext cx="11353560" cy="8229600"/>
          </a:xfrm>
          <a:prstGeom prst="rect">
            <a:avLst/>
          </a:prstGeom>
        </p:spPr>
      </p:pic>
      <p:pic>
        <p:nvPicPr>
          <p:cNvPr id="5" name="Picture 4">
            <a:extLst>
              <a:ext uri="{FF2B5EF4-FFF2-40B4-BE49-F238E27FC236}">
                <a16:creationId xmlns:a16="http://schemas.microsoft.com/office/drawing/2014/main" id="{73992382-A6E2-A06A-3250-4512E548C505}"/>
              </a:ext>
            </a:extLst>
          </p:cNvPr>
          <p:cNvPicPr>
            <a:picLocks noChangeAspect="1"/>
          </p:cNvPicPr>
          <p:nvPr/>
        </p:nvPicPr>
        <p:blipFill>
          <a:blip r:embed="rId4"/>
          <a:stretch>
            <a:fillRect/>
          </a:stretch>
        </p:blipFill>
        <p:spPr>
          <a:xfrm>
            <a:off x="13020129" y="3289169"/>
            <a:ext cx="9666102" cy="8229600"/>
          </a:xfrm>
          <a:prstGeom prst="rect">
            <a:avLst/>
          </a:prstGeom>
        </p:spPr>
      </p:pic>
    </p:spTree>
    <p:extLst>
      <p:ext uri="{BB962C8B-B14F-4D97-AF65-F5344CB8AC3E}">
        <p14:creationId xmlns:p14="http://schemas.microsoft.com/office/powerpoint/2010/main" val="1706318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Benchmarks: Metadata Heavy, Wall Time</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857250" indent="-857250">
              <a:buFont typeface="Arial"/>
              <a:buChar char="•"/>
            </a:pPr>
            <a:endParaRPr lang="en-US" sz="5400" dirty="0">
              <a:solidFill>
                <a:schemeClr val="tx1"/>
              </a:solidFill>
            </a:endParaRPr>
          </a:p>
          <a:p>
            <a:pPr marL="857250" indent="-857250">
              <a:buFont typeface="Arial"/>
              <a:buChar char="•"/>
            </a:pPr>
            <a:endParaRPr lang="en-US" sz="6000" dirty="0">
              <a:solidFill>
                <a:schemeClr val="tx1"/>
              </a:solidFill>
            </a:endParaRPr>
          </a:p>
        </p:txBody>
      </p:sp>
      <p:pic>
        <p:nvPicPr>
          <p:cNvPr id="4" name="Picture 3">
            <a:extLst>
              <a:ext uri="{FF2B5EF4-FFF2-40B4-BE49-F238E27FC236}">
                <a16:creationId xmlns:a16="http://schemas.microsoft.com/office/drawing/2014/main" id="{3C607BDB-2B83-8BC6-573D-0B11B39AE8C6}"/>
              </a:ext>
            </a:extLst>
          </p:cNvPr>
          <p:cNvPicPr>
            <a:picLocks noChangeAspect="1"/>
          </p:cNvPicPr>
          <p:nvPr/>
        </p:nvPicPr>
        <p:blipFill>
          <a:blip r:embed="rId3"/>
          <a:stretch>
            <a:fillRect/>
          </a:stretch>
        </p:blipFill>
        <p:spPr>
          <a:xfrm>
            <a:off x="1318208" y="3288454"/>
            <a:ext cx="11710240" cy="8237715"/>
          </a:xfrm>
          <a:prstGeom prst="rect">
            <a:avLst/>
          </a:prstGeom>
        </p:spPr>
      </p:pic>
      <p:pic>
        <p:nvPicPr>
          <p:cNvPr id="5" name="Picture 4" descr="A graph of numbers and lines&#10;&#10;Description automatically generated">
            <a:extLst>
              <a:ext uri="{FF2B5EF4-FFF2-40B4-BE49-F238E27FC236}">
                <a16:creationId xmlns:a16="http://schemas.microsoft.com/office/drawing/2014/main" id="{73992382-A6E2-A06A-3250-4512E548C505}"/>
              </a:ext>
            </a:extLst>
          </p:cNvPr>
          <p:cNvPicPr>
            <a:picLocks noChangeAspect="1"/>
          </p:cNvPicPr>
          <p:nvPr/>
        </p:nvPicPr>
        <p:blipFill>
          <a:blip r:embed="rId4"/>
          <a:stretch>
            <a:fillRect/>
          </a:stretch>
        </p:blipFill>
        <p:spPr>
          <a:xfrm>
            <a:off x="13149933" y="3289169"/>
            <a:ext cx="9406493" cy="8229600"/>
          </a:xfrm>
          <a:prstGeom prst="rect">
            <a:avLst/>
          </a:prstGeom>
        </p:spPr>
      </p:pic>
    </p:spTree>
    <p:extLst>
      <p:ext uri="{BB962C8B-B14F-4D97-AF65-F5344CB8AC3E}">
        <p14:creationId xmlns:p14="http://schemas.microsoft.com/office/powerpoint/2010/main" val="557040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Benchmarks: Raw Data Heavy, CPU Time</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857250" indent="-857250">
              <a:buFont typeface="Arial"/>
              <a:buChar char="•"/>
            </a:pPr>
            <a:endParaRPr lang="en-US" sz="5400" dirty="0">
              <a:solidFill>
                <a:schemeClr val="tx1"/>
              </a:solidFill>
            </a:endParaRPr>
          </a:p>
          <a:p>
            <a:pPr marL="857250" indent="-857250">
              <a:buFont typeface="Arial"/>
              <a:buChar char="•"/>
            </a:pPr>
            <a:endParaRPr lang="en-US" sz="6000" dirty="0">
              <a:solidFill>
                <a:schemeClr val="tx1"/>
              </a:solidFill>
            </a:endParaRPr>
          </a:p>
        </p:txBody>
      </p:sp>
      <p:pic>
        <p:nvPicPr>
          <p:cNvPr id="4" name="Picture 3" descr="A graph with numbers and lines&#10;&#10;Description automatically generated">
            <a:extLst>
              <a:ext uri="{FF2B5EF4-FFF2-40B4-BE49-F238E27FC236}">
                <a16:creationId xmlns:a16="http://schemas.microsoft.com/office/drawing/2014/main" id="{3C607BDB-2B83-8BC6-573D-0B11B39AE8C6}"/>
              </a:ext>
            </a:extLst>
          </p:cNvPr>
          <p:cNvPicPr>
            <a:picLocks noChangeAspect="1"/>
          </p:cNvPicPr>
          <p:nvPr/>
        </p:nvPicPr>
        <p:blipFill>
          <a:blip r:embed="rId3"/>
          <a:stretch>
            <a:fillRect/>
          </a:stretch>
        </p:blipFill>
        <p:spPr>
          <a:xfrm>
            <a:off x="1121233" y="3496156"/>
            <a:ext cx="12121656" cy="7822311"/>
          </a:xfrm>
          <a:prstGeom prst="rect">
            <a:avLst/>
          </a:prstGeom>
        </p:spPr>
      </p:pic>
      <p:pic>
        <p:nvPicPr>
          <p:cNvPr id="5" name="Picture 4">
            <a:extLst>
              <a:ext uri="{FF2B5EF4-FFF2-40B4-BE49-F238E27FC236}">
                <a16:creationId xmlns:a16="http://schemas.microsoft.com/office/drawing/2014/main" id="{73992382-A6E2-A06A-3250-4512E548C505}"/>
              </a:ext>
            </a:extLst>
          </p:cNvPr>
          <p:cNvPicPr>
            <a:picLocks noChangeAspect="1"/>
          </p:cNvPicPr>
          <p:nvPr/>
        </p:nvPicPr>
        <p:blipFill>
          <a:blip r:embed="rId4"/>
          <a:stretch>
            <a:fillRect/>
          </a:stretch>
        </p:blipFill>
        <p:spPr>
          <a:xfrm>
            <a:off x="13020129" y="3498929"/>
            <a:ext cx="9666102" cy="7810079"/>
          </a:xfrm>
          <a:prstGeom prst="rect">
            <a:avLst/>
          </a:prstGeom>
        </p:spPr>
      </p:pic>
    </p:spTree>
    <p:extLst>
      <p:ext uri="{BB962C8B-B14F-4D97-AF65-F5344CB8AC3E}">
        <p14:creationId xmlns:p14="http://schemas.microsoft.com/office/powerpoint/2010/main" val="164972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Benchmarks: Raw Data Heavy, CPU Time</a:t>
            </a:r>
            <a:endParaRPr lang="en-US" dirty="0"/>
          </a:p>
        </p:txBody>
      </p:sp>
      <p:sp>
        <p:nvSpPr>
          <p:cNvPr id="3" name="Content Placeholder 2">
            <a:extLst>
              <a:ext uri="{FF2B5EF4-FFF2-40B4-BE49-F238E27FC236}">
                <a16:creationId xmlns:a16="http://schemas.microsoft.com/office/drawing/2014/main" id="{B4958576-5DAC-5777-AD9C-4BD3119C40E3}"/>
              </a:ext>
            </a:extLst>
          </p:cNvPr>
          <p:cNvSpPr>
            <a:spLocks noGrp="1"/>
          </p:cNvSpPr>
          <p:nvPr>
            <p:ph idx="1"/>
          </p:nvPr>
        </p:nvSpPr>
        <p:spPr>
          <a:xfrm>
            <a:off x="1519725" y="2489085"/>
            <a:ext cx="20891650" cy="9359698"/>
          </a:xfrm>
        </p:spPr>
        <p:txBody>
          <a:bodyPr/>
          <a:lstStyle/>
          <a:p>
            <a:pPr marL="857250" indent="-857250">
              <a:buFont typeface="Arial"/>
              <a:buChar char="•"/>
            </a:pPr>
            <a:endParaRPr lang="en-US" sz="5400" dirty="0">
              <a:solidFill>
                <a:schemeClr val="tx1"/>
              </a:solidFill>
            </a:endParaRPr>
          </a:p>
          <a:p>
            <a:pPr marL="857250" indent="-857250">
              <a:buFont typeface="Arial"/>
              <a:buChar char="•"/>
            </a:pPr>
            <a:endParaRPr lang="en-US" sz="6000" dirty="0">
              <a:solidFill>
                <a:schemeClr val="tx1"/>
              </a:solidFill>
            </a:endParaRPr>
          </a:p>
        </p:txBody>
      </p:sp>
      <p:pic>
        <p:nvPicPr>
          <p:cNvPr id="4" name="Picture 3" descr="A graph with numbers and lines&#10;&#10;Description automatically generated">
            <a:extLst>
              <a:ext uri="{FF2B5EF4-FFF2-40B4-BE49-F238E27FC236}">
                <a16:creationId xmlns:a16="http://schemas.microsoft.com/office/drawing/2014/main" id="{3C607BDB-2B83-8BC6-573D-0B11B39AE8C6}"/>
              </a:ext>
            </a:extLst>
          </p:cNvPr>
          <p:cNvPicPr>
            <a:picLocks noChangeAspect="1"/>
          </p:cNvPicPr>
          <p:nvPr/>
        </p:nvPicPr>
        <p:blipFill>
          <a:blip r:embed="rId3"/>
          <a:stretch>
            <a:fillRect/>
          </a:stretch>
        </p:blipFill>
        <p:spPr>
          <a:xfrm>
            <a:off x="1133425" y="3593303"/>
            <a:ext cx="12048504" cy="7615825"/>
          </a:xfrm>
          <a:prstGeom prst="rect">
            <a:avLst/>
          </a:prstGeom>
        </p:spPr>
      </p:pic>
      <p:pic>
        <p:nvPicPr>
          <p:cNvPr id="5" name="Picture 4">
            <a:extLst>
              <a:ext uri="{FF2B5EF4-FFF2-40B4-BE49-F238E27FC236}">
                <a16:creationId xmlns:a16="http://schemas.microsoft.com/office/drawing/2014/main" id="{73992382-A6E2-A06A-3250-4512E548C505}"/>
              </a:ext>
            </a:extLst>
          </p:cNvPr>
          <p:cNvPicPr>
            <a:picLocks noChangeAspect="1"/>
          </p:cNvPicPr>
          <p:nvPr/>
        </p:nvPicPr>
        <p:blipFill>
          <a:blip r:embed="rId4"/>
          <a:stretch>
            <a:fillRect/>
          </a:stretch>
        </p:blipFill>
        <p:spPr>
          <a:xfrm>
            <a:off x="13020129" y="3595989"/>
            <a:ext cx="9666102" cy="7615959"/>
          </a:xfrm>
          <a:prstGeom prst="rect">
            <a:avLst/>
          </a:prstGeom>
        </p:spPr>
      </p:pic>
    </p:spTree>
    <p:extLst>
      <p:ext uri="{BB962C8B-B14F-4D97-AF65-F5344CB8AC3E}">
        <p14:creationId xmlns:p14="http://schemas.microsoft.com/office/powerpoint/2010/main" val="129408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ocument 26">
            <a:extLst>
              <a:ext uri="{FF2B5EF4-FFF2-40B4-BE49-F238E27FC236}">
                <a16:creationId xmlns:a16="http://schemas.microsoft.com/office/drawing/2014/main" id="{F752A047-B721-7E0F-E35A-14B22BCE2138}"/>
              </a:ext>
            </a:extLst>
          </p:cNvPr>
          <p:cNvSpPr/>
          <p:nvPr/>
        </p:nvSpPr>
        <p:spPr>
          <a:xfrm>
            <a:off x="956930" y="3019647"/>
            <a:ext cx="9101470" cy="9824483"/>
          </a:xfrm>
          <a:prstGeom prst="flowChartDocumen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5DE7261-DF0C-4790-BB71-8BC6E31792C3}"/>
              </a:ext>
            </a:extLst>
          </p:cNvPr>
          <p:cNvSpPr>
            <a:spLocks noGrp="1"/>
          </p:cNvSpPr>
          <p:nvPr>
            <p:ph type="title"/>
          </p:nvPr>
        </p:nvSpPr>
        <p:spPr/>
        <p:txBody>
          <a:bodyPr/>
          <a:lstStyle/>
          <a:p>
            <a:r>
              <a:rPr lang="en-US" dirty="0"/>
              <a:t>Binary, Self-Describing, Open File Format</a:t>
            </a:r>
          </a:p>
        </p:txBody>
      </p:sp>
      <p:sp>
        <p:nvSpPr>
          <p:cNvPr id="3" name="Content Placeholder 2">
            <a:extLst>
              <a:ext uri="{FF2B5EF4-FFF2-40B4-BE49-F238E27FC236}">
                <a16:creationId xmlns:a16="http://schemas.microsoft.com/office/drawing/2014/main" id="{2239540A-BD0D-439E-8FA0-5A8DD21A18F7}"/>
              </a:ext>
            </a:extLst>
          </p:cNvPr>
          <p:cNvSpPr>
            <a:spLocks noGrp="1"/>
          </p:cNvSpPr>
          <p:nvPr>
            <p:ph idx="1"/>
          </p:nvPr>
        </p:nvSpPr>
        <p:spPr>
          <a:xfrm>
            <a:off x="11096844" y="3019647"/>
            <a:ext cx="12189933" cy="9169400"/>
          </a:xfrm>
        </p:spPr>
        <p:txBody>
          <a:bodyPr/>
          <a:lstStyle/>
          <a:p>
            <a:r>
              <a:rPr lang="en-US" dirty="0">
                <a:solidFill>
                  <a:schemeClr val="tx1"/>
                </a:solidFill>
              </a:rPr>
              <a:t>An HDF5 file can be thought of as a hierarchical file system in a file</a:t>
            </a:r>
          </a:p>
          <a:p>
            <a:endParaRPr lang="en-US" dirty="0">
              <a:solidFill>
                <a:schemeClr val="tx1"/>
              </a:solidFill>
            </a:endParaRPr>
          </a:p>
          <a:p>
            <a:r>
              <a:rPr lang="en-US" dirty="0">
                <a:solidFill>
                  <a:schemeClr val="tx1"/>
                </a:solidFill>
              </a:rPr>
              <a:t>HDF5 file objects include:</a:t>
            </a:r>
          </a:p>
          <a:p>
            <a:pPr lvl="1"/>
            <a:r>
              <a:rPr lang="en-US" b="1" dirty="0">
                <a:solidFill>
                  <a:srgbClr val="0070C0"/>
                </a:solidFill>
              </a:rPr>
              <a:t>Groups</a:t>
            </a:r>
            <a:r>
              <a:rPr lang="en-US" dirty="0">
                <a:solidFill>
                  <a:schemeClr val="tx1"/>
                </a:solidFill>
              </a:rPr>
              <a:t>, which hierarchically organize objects</a:t>
            </a:r>
          </a:p>
          <a:p>
            <a:pPr lvl="1"/>
            <a:r>
              <a:rPr lang="en-US" b="1" dirty="0">
                <a:solidFill>
                  <a:schemeClr val="accent6">
                    <a:lumMod val="75000"/>
                  </a:schemeClr>
                </a:solidFill>
              </a:rPr>
              <a:t>Datasets</a:t>
            </a:r>
            <a:r>
              <a:rPr lang="en-US" dirty="0">
                <a:solidFill>
                  <a:schemeClr val="tx1"/>
                </a:solidFill>
              </a:rPr>
              <a:t>, which are n-dimensional typed arrays</a:t>
            </a:r>
          </a:p>
          <a:p>
            <a:pPr lvl="1"/>
            <a:r>
              <a:rPr lang="en-US" dirty="0">
                <a:solidFill>
                  <a:schemeClr val="tx1"/>
                </a:solidFill>
              </a:rPr>
              <a:t>Stored Datatypes (not shown)</a:t>
            </a:r>
          </a:p>
          <a:p>
            <a:pPr lvl="1"/>
            <a:endParaRPr lang="en-US" dirty="0">
              <a:solidFill>
                <a:schemeClr val="tx1"/>
              </a:solidFill>
            </a:endParaRPr>
          </a:p>
          <a:p>
            <a:r>
              <a:rPr lang="en-US" dirty="0">
                <a:solidFill>
                  <a:schemeClr val="tx1"/>
                </a:solidFill>
              </a:rPr>
              <a:t>Each of these can have typed attributes attached to them</a:t>
            </a:r>
          </a:p>
          <a:p>
            <a:endParaRPr lang="en-US" dirty="0">
              <a:solidFill>
                <a:schemeClr val="tx1"/>
              </a:solidFill>
            </a:endParaRPr>
          </a:p>
          <a:p>
            <a:r>
              <a:rPr lang="en-US" dirty="0">
                <a:solidFill>
                  <a:schemeClr val="tx1"/>
                </a:solidFill>
              </a:rPr>
              <a:t>Can be thought of as a "binary file format construction kit"</a:t>
            </a:r>
          </a:p>
        </p:txBody>
      </p:sp>
      <p:sp>
        <p:nvSpPr>
          <p:cNvPr id="2" name="Oval 1">
            <a:extLst>
              <a:ext uri="{FF2B5EF4-FFF2-40B4-BE49-F238E27FC236}">
                <a16:creationId xmlns:a16="http://schemas.microsoft.com/office/drawing/2014/main" id="{5317EF3C-76EF-60AC-4B09-9F707F8DC46D}"/>
              </a:ext>
            </a:extLst>
          </p:cNvPr>
          <p:cNvSpPr/>
          <p:nvPr/>
        </p:nvSpPr>
        <p:spPr>
          <a:xfrm>
            <a:off x="3976577" y="3657600"/>
            <a:ext cx="3189767" cy="1063256"/>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t>
            </a:r>
          </a:p>
        </p:txBody>
      </p:sp>
      <p:sp>
        <p:nvSpPr>
          <p:cNvPr id="5" name="Oval 4">
            <a:extLst>
              <a:ext uri="{FF2B5EF4-FFF2-40B4-BE49-F238E27FC236}">
                <a16:creationId xmlns:a16="http://schemas.microsoft.com/office/drawing/2014/main" id="{085B9263-FEC3-4C31-E344-73C779C6DA20}"/>
              </a:ext>
            </a:extLst>
          </p:cNvPr>
          <p:cNvSpPr/>
          <p:nvPr/>
        </p:nvSpPr>
        <p:spPr>
          <a:xfrm>
            <a:off x="5893981" y="6076765"/>
            <a:ext cx="3189767" cy="1063256"/>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group2</a:t>
            </a:r>
          </a:p>
        </p:txBody>
      </p:sp>
      <p:sp>
        <p:nvSpPr>
          <p:cNvPr id="6" name="Oval 5">
            <a:extLst>
              <a:ext uri="{FF2B5EF4-FFF2-40B4-BE49-F238E27FC236}">
                <a16:creationId xmlns:a16="http://schemas.microsoft.com/office/drawing/2014/main" id="{DC0C7422-0D8E-453F-6EB6-639D3EE49C17}"/>
              </a:ext>
            </a:extLst>
          </p:cNvPr>
          <p:cNvSpPr/>
          <p:nvPr/>
        </p:nvSpPr>
        <p:spPr>
          <a:xfrm>
            <a:off x="1963479" y="6076765"/>
            <a:ext cx="3189767" cy="1063256"/>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group1</a:t>
            </a:r>
          </a:p>
        </p:txBody>
      </p:sp>
      <p:sp>
        <p:nvSpPr>
          <p:cNvPr id="7" name="Oval 6">
            <a:extLst>
              <a:ext uri="{FF2B5EF4-FFF2-40B4-BE49-F238E27FC236}">
                <a16:creationId xmlns:a16="http://schemas.microsoft.com/office/drawing/2014/main" id="{5FBA7FEC-E3AE-C0A8-F951-806A0F903BC5}"/>
              </a:ext>
            </a:extLst>
          </p:cNvPr>
          <p:cNvSpPr/>
          <p:nvPr/>
        </p:nvSpPr>
        <p:spPr>
          <a:xfrm>
            <a:off x="1963479" y="8463517"/>
            <a:ext cx="3189767" cy="1063256"/>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group3</a:t>
            </a:r>
          </a:p>
        </p:txBody>
      </p:sp>
      <p:sp>
        <p:nvSpPr>
          <p:cNvPr id="8" name="Rectangle 7">
            <a:extLst>
              <a:ext uri="{FF2B5EF4-FFF2-40B4-BE49-F238E27FC236}">
                <a16:creationId xmlns:a16="http://schemas.microsoft.com/office/drawing/2014/main" id="{58838784-B819-93B6-5A78-B7489EACDEB5}"/>
              </a:ext>
            </a:extLst>
          </p:cNvPr>
          <p:cNvSpPr/>
          <p:nvPr/>
        </p:nvSpPr>
        <p:spPr>
          <a:xfrm>
            <a:off x="5893981" y="8495930"/>
            <a:ext cx="3189767" cy="103084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dataset 1</a:t>
            </a:r>
          </a:p>
        </p:txBody>
      </p:sp>
      <p:sp>
        <p:nvSpPr>
          <p:cNvPr id="9" name="TextBox 8">
            <a:extLst>
              <a:ext uri="{FF2B5EF4-FFF2-40B4-BE49-F238E27FC236}">
                <a16:creationId xmlns:a16="http://schemas.microsoft.com/office/drawing/2014/main" id="{82AD9D76-269B-3B44-6952-BBFD61F20B4A}"/>
              </a:ext>
            </a:extLst>
          </p:cNvPr>
          <p:cNvSpPr txBox="1"/>
          <p:nvPr/>
        </p:nvSpPr>
        <p:spPr>
          <a:xfrm>
            <a:off x="4685965" y="10015869"/>
            <a:ext cx="1465466" cy="1631216"/>
          </a:xfrm>
          <a:prstGeom prst="rect">
            <a:avLst/>
          </a:prstGeom>
          <a:solidFill>
            <a:schemeClr val="bg1"/>
          </a:solidFill>
          <a:ln w="28575">
            <a:solidFill>
              <a:schemeClr val="tx1"/>
            </a:solidFill>
          </a:ln>
        </p:spPr>
        <p:txBody>
          <a:bodyPr wrap="none" rtlCol="0">
            <a:spAutoFit/>
          </a:bodyPr>
          <a:lstStyle/>
          <a:p>
            <a:r>
              <a:rPr lang="en-US" dirty="0"/>
              <a:t>attr1</a:t>
            </a:r>
          </a:p>
          <a:p>
            <a:r>
              <a:rPr lang="en-US" dirty="0"/>
              <a:t>attr2</a:t>
            </a:r>
          </a:p>
        </p:txBody>
      </p:sp>
      <p:sp>
        <p:nvSpPr>
          <p:cNvPr id="11" name="TextBox 10">
            <a:extLst>
              <a:ext uri="{FF2B5EF4-FFF2-40B4-BE49-F238E27FC236}">
                <a16:creationId xmlns:a16="http://schemas.microsoft.com/office/drawing/2014/main" id="{19B1A5FA-3678-7288-FCCD-CD30F87838BA}"/>
              </a:ext>
            </a:extLst>
          </p:cNvPr>
          <p:cNvSpPr txBox="1"/>
          <p:nvPr/>
        </p:nvSpPr>
        <p:spPr>
          <a:xfrm>
            <a:off x="1661298" y="10504967"/>
            <a:ext cx="1465466" cy="861774"/>
          </a:xfrm>
          <a:prstGeom prst="rect">
            <a:avLst/>
          </a:prstGeom>
          <a:solidFill>
            <a:schemeClr val="bg1"/>
          </a:solidFill>
          <a:ln w="28575">
            <a:solidFill>
              <a:schemeClr val="tx1"/>
            </a:solidFill>
          </a:ln>
        </p:spPr>
        <p:txBody>
          <a:bodyPr wrap="none" rtlCol="0">
            <a:spAutoFit/>
          </a:bodyPr>
          <a:lstStyle/>
          <a:p>
            <a:r>
              <a:rPr lang="en-US" dirty="0"/>
              <a:t>attr1</a:t>
            </a:r>
          </a:p>
        </p:txBody>
      </p:sp>
      <p:cxnSp>
        <p:nvCxnSpPr>
          <p:cNvPr id="13" name="Straight Connector 12">
            <a:extLst>
              <a:ext uri="{FF2B5EF4-FFF2-40B4-BE49-F238E27FC236}">
                <a16:creationId xmlns:a16="http://schemas.microsoft.com/office/drawing/2014/main" id="{95D96C34-7EFF-F98E-925E-6C189E013AC5}"/>
              </a:ext>
            </a:extLst>
          </p:cNvPr>
          <p:cNvCxnSpPr>
            <a:stCxn id="6" idx="0"/>
            <a:endCxn id="2" idx="4"/>
          </p:cNvCxnSpPr>
          <p:nvPr/>
        </p:nvCxnSpPr>
        <p:spPr>
          <a:xfrm flipV="1">
            <a:off x="3558363" y="4720856"/>
            <a:ext cx="2013098" cy="13559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6B93E5-6813-EBF2-11CE-7BA07C9C6D83}"/>
              </a:ext>
            </a:extLst>
          </p:cNvPr>
          <p:cNvCxnSpPr>
            <a:stCxn id="2" idx="4"/>
          </p:cNvCxnSpPr>
          <p:nvPr/>
        </p:nvCxnSpPr>
        <p:spPr>
          <a:xfrm>
            <a:off x="5571461" y="4720856"/>
            <a:ext cx="1917403" cy="13559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A3F984F-D182-93DF-B65F-276E6CB5BDB2}"/>
              </a:ext>
            </a:extLst>
          </p:cNvPr>
          <p:cNvCxnSpPr>
            <a:cxnSpLocks/>
            <a:stCxn id="6" idx="4"/>
            <a:endCxn id="7" idx="0"/>
          </p:cNvCxnSpPr>
          <p:nvPr/>
        </p:nvCxnSpPr>
        <p:spPr>
          <a:xfrm>
            <a:off x="3558363" y="7140021"/>
            <a:ext cx="0" cy="13234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BD4473-C289-5343-3045-9155A9671CC0}"/>
              </a:ext>
            </a:extLst>
          </p:cNvPr>
          <p:cNvCxnSpPr>
            <a:stCxn id="5" idx="4"/>
          </p:cNvCxnSpPr>
          <p:nvPr/>
        </p:nvCxnSpPr>
        <p:spPr>
          <a:xfrm flipH="1">
            <a:off x="7488864" y="7140021"/>
            <a:ext cx="1" cy="13559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301092B-623A-8CC7-2276-E5272E9613D5}"/>
              </a:ext>
            </a:extLst>
          </p:cNvPr>
          <p:cNvCxnSpPr>
            <a:stCxn id="11" idx="0"/>
          </p:cNvCxnSpPr>
          <p:nvPr/>
        </p:nvCxnSpPr>
        <p:spPr>
          <a:xfrm flipV="1">
            <a:off x="2394031" y="9526772"/>
            <a:ext cx="1164331" cy="978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3A600B-E03E-2577-6675-843627C050A7}"/>
              </a:ext>
            </a:extLst>
          </p:cNvPr>
          <p:cNvCxnSpPr>
            <a:stCxn id="8" idx="2"/>
            <a:endCxn id="9" idx="0"/>
          </p:cNvCxnSpPr>
          <p:nvPr/>
        </p:nvCxnSpPr>
        <p:spPr>
          <a:xfrm flipH="1">
            <a:off x="5418698" y="9526772"/>
            <a:ext cx="2070167" cy="4890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11873CF-84C8-FD26-A2AA-123BBBDC57C8}"/>
              </a:ext>
            </a:extLst>
          </p:cNvPr>
          <p:cNvSpPr txBox="1"/>
          <p:nvPr/>
        </p:nvSpPr>
        <p:spPr>
          <a:xfrm>
            <a:off x="1084521" y="3068738"/>
            <a:ext cx="3100529" cy="861774"/>
          </a:xfrm>
          <a:prstGeom prst="rect">
            <a:avLst/>
          </a:prstGeom>
          <a:noFill/>
        </p:spPr>
        <p:txBody>
          <a:bodyPr wrap="none" rtlCol="0">
            <a:spAutoFit/>
          </a:bodyPr>
          <a:lstStyle/>
          <a:p>
            <a:r>
              <a:rPr lang="en-US" b="1" dirty="0">
                <a:solidFill>
                  <a:schemeClr val="accent5">
                    <a:lumMod val="75000"/>
                  </a:schemeClr>
                </a:solidFill>
              </a:rPr>
              <a:t>HDF5 File</a:t>
            </a:r>
          </a:p>
        </p:txBody>
      </p:sp>
    </p:spTree>
    <p:extLst>
      <p:ext uri="{BB962C8B-B14F-4D97-AF65-F5344CB8AC3E}">
        <p14:creationId xmlns:p14="http://schemas.microsoft.com/office/powerpoint/2010/main" val="108712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ocument 26">
            <a:extLst>
              <a:ext uri="{FF2B5EF4-FFF2-40B4-BE49-F238E27FC236}">
                <a16:creationId xmlns:a16="http://schemas.microsoft.com/office/drawing/2014/main" id="{F752A047-B721-7E0F-E35A-14B22BCE2138}"/>
              </a:ext>
            </a:extLst>
          </p:cNvPr>
          <p:cNvSpPr/>
          <p:nvPr/>
        </p:nvSpPr>
        <p:spPr>
          <a:xfrm>
            <a:off x="956930" y="3019647"/>
            <a:ext cx="9101470" cy="9824483"/>
          </a:xfrm>
          <a:prstGeom prst="flowChartDocumen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5DE7261-DF0C-4790-BB71-8BC6E31792C3}"/>
              </a:ext>
            </a:extLst>
          </p:cNvPr>
          <p:cNvSpPr>
            <a:spLocks noGrp="1"/>
          </p:cNvSpPr>
          <p:nvPr>
            <p:ph type="title"/>
          </p:nvPr>
        </p:nvSpPr>
        <p:spPr/>
        <p:txBody>
          <a:bodyPr/>
          <a:lstStyle/>
          <a:p>
            <a:r>
              <a:rPr lang="en-US" dirty="0"/>
              <a:t>Internal Metadata</a:t>
            </a:r>
          </a:p>
        </p:txBody>
      </p:sp>
      <p:sp>
        <p:nvSpPr>
          <p:cNvPr id="3" name="Content Placeholder 2">
            <a:extLst>
              <a:ext uri="{FF2B5EF4-FFF2-40B4-BE49-F238E27FC236}">
                <a16:creationId xmlns:a16="http://schemas.microsoft.com/office/drawing/2014/main" id="{2239540A-BD0D-439E-8FA0-5A8DD21A18F7}"/>
              </a:ext>
            </a:extLst>
          </p:cNvPr>
          <p:cNvSpPr>
            <a:spLocks noGrp="1"/>
          </p:cNvSpPr>
          <p:nvPr>
            <p:ph idx="1"/>
          </p:nvPr>
        </p:nvSpPr>
        <p:spPr>
          <a:xfrm>
            <a:off x="11096844" y="3019647"/>
            <a:ext cx="12189933" cy="9169400"/>
          </a:xfrm>
        </p:spPr>
        <p:txBody>
          <a:bodyPr/>
          <a:lstStyle/>
          <a:p>
            <a:r>
              <a:rPr lang="en-US" dirty="0">
                <a:solidFill>
                  <a:schemeClr val="tx1"/>
                </a:solidFill>
              </a:rPr>
              <a:t>Just like in a file system, in addition to the HDF5 objects that you see in a file, there's a lot of internal metadata (B-trees, etc.) you don't see!</a:t>
            </a:r>
          </a:p>
          <a:p>
            <a:endParaRPr lang="en-US" dirty="0">
              <a:solidFill>
                <a:schemeClr val="tx1"/>
              </a:solidFill>
            </a:endParaRPr>
          </a:p>
          <a:p>
            <a:r>
              <a:rPr lang="en-US" dirty="0">
                <a:solidFill>
                  <a:schemeClr val="tx1"/>
                </a:solidFill>
              </a:rPr>
              <a:t>This metadata is used to locate and describe objects in the file and, if corrupted, can make the file unreadable</a:t>
            </a:r>
          </a:p>
        </p:txBody>
      </p:sp>
      <p:sp>
        <p:nvSpPr>
          <p:cNvPr id="2" name="Oval 1">
            <a:extLst>
              <a:ext uri="{FF2B5EF4-FFF2-40B4-BE49-F238E27FC236}">
                <a16:creationId xmlns:a16="http://schemas.microsoft.com/office/drawing/2014/main" id="{5317EF3C-76EF-60AC-4B09-9F707F8DC46D}"/>
              </a:ext>
            </a:extLst>
          </p:cNvPr>
          <p:cNvSpPr/>
          <p:nvPr/>
        </p:nvSpPr>
        <p:spPr>
          <a:xfrm>
            <a:off x="3976577" y="3657600"/>
            <a:ext cx="3189767" cy="1063256"/>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t>
            </a:r>
          </a:p>
        </p:txBody>
      </p:sp>
      <p:sp>
        <p:nvSpPr>
          <p:cNvPr id="5" name="Oval 4">
            <a:extLst>
              <a:ext uri="{FF2B5EF4-FFF2-40B4-BE49-F238E27FC236}">
                <a16:creationId xmlns:a16="http://schemas.microsoft.com/office/drawing/2014/main" id="{085B9263-FEC3-4C31-E344-73C779C6DA20}"/>
              </a:ext>
            </a:extLst>
          </p:cNvPr>
          <p:cNvSpPr/>
          <p:nvPr/>
        </p:nvSpPr>
        <p:spPr>
          <a:xfrm>
            <a:off x="5893981" y="6076765"/>
            <a:ext cx="3189767" cy="1063256"/>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group2</a:t>
            </a:r>
          </a:p>
        </p:txBody>
      </p:sp>
      <p:sp>
        <p:nvSpPr>
          <p:cNvPr id="6" name="Oval 5">
            <a:extLst>
              <a:ext uri="{FF2B5EF4-FFF2-40B4-BE49-F238E27FC236}">
                <a16:creationId xmlns:a16="http://schemas.microsoft.com/office/drawing/2014/main" id="{DC0C7422-0D8E-453F-6EB6-639D3EE49C17}"/>
              </a:ext>
            </a:extLst>
          </p:cNvPr>
          <p:cNvSpPr/>
          <p:nvPr/>
        </p:nvSpPr>
        <p:spPr>
          <a:xfrm>
            <a:off x="1963479" y="6076765"/>
            <a:ext cx="3189767" cy="1063256"/>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group1</a:t>
            </a:r>
          </a:p>
        </p:txBody>
      </p:sp>
      <p:sp>
        <p:nvSpPr>
          <p:cNvPr id="7" name="Oval 6">
            <a:extLst>
              <a:ext uri="{FF2B5EF4-FFF2-40B4-BE49-F238E27FC236}">
                <a16:creationId xmlns:a16="http://schemas.microsoft.com/office/drawing/2014/main" id="{5FBA7FEC-E3AE-C0A8-F951-806A0F903BC5}"/>
              </a:ext>
            </a:extLst>
          </p:cNvPr>
          <p:cNvSpPr/>
          <p:nvPr/>
        </p:nvSpPr>
        <p:spPr>
          <a:xfrm>
            <a:off x="1963479" y="8463517"/>
            <a:ext cx="3189767" cy="1063256"/>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group3</a:t>
            </a:r>
          </a:p>
        </p:txBody>
      </p:sp>
      <p:sp>
        <p:nvSpPr>
          <p:cNvPr id="8" name="Rectangle 7">
            <a:extLst>
              <a:ext uri="{FF2B5EF4-FFF2-40B4-BE49-F238E27FC236}">
                <a16:creationId xmlns:a16="http://schemas.microsoft.com/office/drawing/2014/main" id="{58838784-B819-93B6-5A78-B7489EACDEB5}"/>
              </a:ext>
            </a:extLst>
          </p:cNvPr>
          <p:cNvSpPr/>
          <p:nvPr/>
        </p:nvSpPr>
        <p:spPr>
          <a:xfrm>
            <a:off x="5893981" y="8495930"/>
            <a:ext cx="3189767" cy="103084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dataset 1</a:t>
            </a:r>
          </a:p>
        </p:txBody>
      </p:sp>
      <p:sp>
        <p:nvSpPr>
          <p:cNvPr id="9" name="TextBox 8">
            <a:extLst>
              <a:ext uri="{FF2B5EF4-FFF2-40B4-BE49-F238E27FC236}">
                <a16:creationId xmlns:a16="http://schemas.microsoft.com/office/drawing/2014/main" id="{82AD9D76-269B-3B44-6952-BBFD61F20B4A}"/>
              </a:ext>
            </a:extLst>
          </p:cNvPr>
          <p:cNvSpPr txBox="1"/>
          <p:nvPr/>
        </p:nvSpPr>
        <p:spPr>
          <a:xfrm>
            <a:off x="4685965" y="10015869"/>
            <a:ext cx="1643399" cy="1631216"/>
          </a:xfrm>
          <a:prstGeom prst="rect">
            <a:avLst/>
          </a:prstGeom>
          <a:solidFill>
            <a:schemeClr val="bg1"/>
          </a:solidFill>
          <a:ln w="28575">
            <a:solidFill>
              <a:schemeClr val="tx1"/>
            </a:solidFill>
          </a:ln>
        </p:spPr>
        <p:txBody>
          <a:bodyPr wrap="none" rtlCol="0">
            <a:spAutoFit/>
          </a:bodyPr>
          <a:lstStyle/>
          <a:p>
            <a:r>
              <a:rPr lang="en-US" dirty="0" err="1"/>
              <a:t>attr</a:t>
            </a:r>
            <a:r>
              <a:rPr lang="en-US" dirty="0"/>
              <a:t> 1</a:t>
            </a:r>
          </a:p>
          <a:p>
            <a:r>
              <a:rPr lang="en-US" dirty="0" err="1"/>
              <a:t>attr</a:t>
            </a:r>
            <a:r>
              <a:rPr lang="en-US" dirty="0"/>
              <a:t> 2</a:t>
            </a:r>
          </a:p>
        </p:txBody>
      </p:sp>
      <p:sp>
        <p:nvSpPr>
          <p:cNvPr id="11" name="TextBox 10">
            <a:extLst>
              <a:ext uri="{FF2B5EF4-FFF2-40B4-BE49-F238E27FC236}">
                <a16:creationId xmlns:a16="http://schemas.microsoft.com/office/drawing/2014/main" id="{19B1A5FA-3678-7288-FCCD-CD30F87838BA}"/>
              </a:ext>
            </a:extLst>
          </p:cNvPr>
          <p:cNvSpPr txBox="1"/>
          <p:nvPr/>
        </p:nvSpPr>
        <p:spPr>
          <a:xfrm>
            <a:off x="1661298" y="10504967"/>
            <a:ext cx="1643399" cy="861774"/>
          </a:xfrm>
          <a:prstGeom prst="rect">
            <a:avLst/>
          </a:prstGeom>
          <a:solidFill>
            <a:schemeClr val="bg1"/>
          </a:solidFill>
          <a:ln w="28575">
            <a:solidFill>
              <a:schemeClr val="tx1"/>
            </a:solidFill>
          </a:ln>
        </p:spPr>
        <p:txBody>
          <a:bodyPr wrap="none" rtlCol="0">
            <a:spAutoFit/>
          </a:bodyPr>
          <a:lstStyle/>
          <a:p>
            <a:r>
              <a:rPr lang="en-US" dirty="0" err="1"/>
              <a:t>attr</a:t>
            </a:r>
            <a:r>
              <a:rPr lang="en-US" dirty="0"/>
              <a:t> 1</a:t>
            </a:r>
          </a:p>
        </p:txBody>
      </p:sp>
      <p:cxnSp>
        <p:nvCxnSpPr>
          <p:cNvPr id="13" name="Straight Connector 12">
            <a:extLst>
              <a:ext uri="{FF2B5EF4-FFF2-40B4-BE49-F238E27FC236}">
                <a16:creationId xmlns:a16="http://schemas.microsoft.com/office/drawing/2014/main" id="{95D96C34-7EFF-F98E-925E-6C189E013AC5}"/>
              </a:ext>
            </a:extLst>
          </p:cNvPr>
          <p:cNvCxnSpPr>
            <a:stCxn id="6" idx="0"/>
            <a:endCxn id="2" idx="4"/>
          </p:cNvCxnSpPr>
          <p:nvPr/>
        </p:nvCxnSpPr>
        <p:spPr>
          <a:xfrm flipV="1">
            <a:off x="3558363" y="4720856"/>
            <a:ext cx="2013098" cy="13559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6B93E5-6813-EBF2-11CE-7BA07C9C6D83}"/>
              </a:ext>
            </a:extLst>
          </p:cNvPr>
          <p:cNvCxnSpPr>
            <a:stCxn id="2" idx="4"/>
          </p:cNvCxnSpPr>
          <p:nvPr/>
        </p:nvCxnSpPr>
        <p:spPr>
          <a:xfrm>
            <a:off x="5571461" y="4720856"/>
            <a:ext cx="1917403" cy="13559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A3F984F-D182-93DF-B65F-276E6CB5BDB2}"/>
              </a:ext>
            </a:extLst>
          </p:cNvPr>
          <p:cNvCxnSpPr>
            <a:cxnSpLocks/>
            <a:stCxn id="6" idx="4"/>
            <a:endCxn id="7" idx="0"/>
          </p:cNvCxnSpPr>
          <p:nvPr/>
        </p:nvCxnSpPr>
        <p:spPr>
          <a:xfrm>
            <a:off x="3558363" y="7140021"/>
            <a:ext cx="0" cy="13234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BD4473-C289-5343-3045-9155A9671CC0}"/>
              </a:ext>
            </a:extLst>
          </p:cNvPr>
          <p:cNvCxnSpPr>
            <a:stCxn id="5" idx="4"/>
          </p:cNvCxnSpPr>
          <p:nvPr/>
        </p:nvCxnSpPr>
        <p:spPr>
          <a:xfrm flipH="1">
            <a:off x="7488864" y="7140021"/>
            <a:ext cx="1" cy="13559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301092B-623A-8CC7-2276-E5272E9613D5}"/>
              </a:ext>
            </a:extLst>
          </p:cNvPr>
          <p:cNvCxnSpPr>
            <a:stCxn id="11" idx="0"/>
          </p:cNvCxnSpPr>
          <p:nvPr/>
        </p:nvCxnSpPr>
        <p:spPr>
          <a:xfrm flipV="1">
            <a:off x="2482998" y="9526772"/>
            <a:ext cx="1075364" cy="978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3A600B-E03E-2577-6675-843627C050A7}"/>
              </a:ext>
            </a:extLst>
          </p:cNvPr>
          <p:cNvCxnSpPr>
            <a:stCxn id="8" idx="2"/>
            <a:endCxn id="9" idx="0"/>
          </p:cNvCxnSpPr>
          <p:nvPr/>
        </p:nvCxnSpPr>
        <p:spPr>
          <a:xfrm flipH="1">
            <a:off x="5507665" y="9526772"/>
            <a:ext cx="1981200" cy="4890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11873CF-84C8-FD26-A2AA-123BBBDC57C8}"/>
              </a:ext>
            </a:extLst>
          </p:cNvPr>
          <p:cNvSpPr txBox="1"/>
          <p:nvPr/>
        </p:nvSpPr>
        <p:spPr>
          <a:xfrm>
            <a:off x="1084521" y="3068738"/>
            <a:ext cx="2997937" cy="861774"/>
          </a:xfrm>
          <a:prstGeom prst="rect">
            <a:avLst/>
          </a:prstGeom>
          <a:noFill/>
        </p:spPr>
        <p:txBody>
          <a:bodyPr wrap="none" rtlCol="0">
            <a:spAutoFit/>
          </a:bodyPr>
          <a:lstStyle/>
          <a:p>
            <a:r>
              <a:rPr lang="en-US" dirty="0"/>
              <a:t>HDF5 File</a:t>
            </a:r>
          </a:p>
        </p:txBody>
      </p:sp>
      <p:sp>
        <p:nvSpPr>
          <p:cNvPr id="10" name="Rectangle 9">
            <a:extLst>
              <a:ext uri="{FF2B5EF4-FFF2-40B4-BE49-F238E27FC236}">
                <a16:creationId xmlns:a16="http://schemas.microsoft.com/office/drawing/2014/main" id="{89FBA46F-BF64-2A2F-BE0E-840CA45E6868}"/>
              </a:ext>
            </a:extLst>
          </p:cNvPr>
          <p:cNvSpPr/>
          <p:nvPr/>
        </p:nvSpPr>
        <p:spPr>
          <a:xfrm>
            <a:off x="1584251" y="4511758"/>
            <a:ext cx="1594883" cy="727075"/>
          </a:xfrm>
          <a:prstGeom prst="rect">
            <a:avLst/>
          </a:prstGeom>
          <a:solidFill>
            <a:schemeClr val="accent2">
              <a:lumMod val="40000"/>
              <a:lumOff val="60000"/>
            </a:schemeClr>
          </a:solidFill>
          <a:ln w="76200">
            <a:solidFill>
              <a:schemeClr val="accent2">
                <a:lumMod val="75000"/>
                <a:alpha val="4877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3D1A05-7C7D-C827-FBF4-6E4F430F76F6}"/>
              </a:ext>
            </a:extLst>
          </p:cNvPr>
          <p:cNvSpPr/>
          <p:nvPr/>
        </p:nvSpPr>
        <p:spPr>
          <a:xfrm>
            <a:off x="7223145" y="4944741"/>
            <a:ext cx="1594883" cy="727075"/>
          </a:xfrm>
          <a:prstGeom prst="rect">
            <a:avLst/>
          </a:prstGeom>
          <a:solidFill>
            <a:schemeClr val="accent2">
              <a:lumMod val="40000"/>
              <a:lumOff val="60000"/>
            </a:schemeClr>
          </a:solidFill>
          <a:ln w="76200">
            <a:solidFill>
              <a:schemeClr val="accent2">
                <a:lumMod val="75000"/>
                <a:alpha val="4877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2A05CE5-F74D-E38D-DECF-156C21D0773C}"/>
              </a:ext>
            </a:extLst>
          </p:cNvPr>
          <p:cNvSpPr/>
          <p:nvPr/>
        </p:nvSpPr>
        <p:spPr>
          <a:xfrm>
            <a:off x="4559834" y="7596704"/>
            <a:ext cx="947832" cy="612340"/>
          </a:xfrm>
          <a:prstGeom prst="rect">
            <a:avLst/>
          </a:prstGeom>
          <a:solidFill>
            <a:schemeClr val="accent2">
              <a:lumMod val="40000"/>
              <a:lumOff val="60000"/>
            </a:schemeClr>
          </a:solidFill>
          <a:ln w="76200">
            <a:solidFill>
              <a:schemeClr val="accent2">
                <a:lumMod val="75000"/>
                <a:alpha val="4877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05A29D-0B3A-5912-3205-2CB297B11E9E}"/>
              </a:ext>
            </a:extLst>
          </p:cNvPr>
          <p:cNvSpPr/>
          <p:nvPr/>
        </p:nvSpPr>
        <p:spPr>
          <a:xfrm>
            <a:off x="5743591" y="7597883"/>
            <a:ext cx="947832" cy="612340"/>
          </a:xfrm>
          <a:prstGeom prst="rect">
            <a:avLst/>
          </a:prstGeom>
          <a:solidFill>
            <a:schemeClr val="accent2">
              <a:lumMod val="40000"/>
              <a:lumOff val="60000"/>
            </a:schemeClr>
          </a:solidFill>
          <a:ln w="76200">
            <a:solidFill>
              <a:schemeClr val="accent2">
                <a:lumMod val="75000"/>
                <a:alpha val="4877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62FEB6-10DD-DE99-D18A-B3FAC478654A}"/>
              </a:ext>
            </a:extLst>
          </p:cNvPr>
          <p:cNvSpPr/>
          <p:nvPr/>
        </p:nvSpPr>
        <p:spPr>
          <a:xfrm>
            <a:off x="7014948" y="7597883"/>
            <a:ext cx="947832" cy="612340"/>
          </a:xfrm>
          <a:prstGeom prst="rect">
            <a:avLst/>
          </a:prstGeom>
          <a:solidFill>
            <a:schemeClr val="accent2">
              <a:lumMod val="40000"/>
              <a:lumOff val="60000"/>
            </a:schemeClr>
          </a:solidFill>
          <a:ln w="76200">
            <a:solidFill>
              <a:schemeClr val="accent2">
                <a:lumMod val="75000"/>
                <a:alpha val="4877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B4807A-A5FD-8403-0426-04E498544C51}"/>
              </a:ext>
            </a:extLst>
          </p:cNvPr>
          <p:cNvSpPr/>
          <p:nvPr/>
        </p:nvSpPr>
        <p:spPr>
          <a:xfrm>
            <a:off x="1275407" y="9350443"/>
            <a:ext cx="947832" cy="612340"/>
          </a:xfrm>
          <a:prstGeom prst="rect">
            <a:avLst/>
          </a:prstGeom>
          <a:solidFill>
            <a:schemeClr val="accent2">
              <a:lumMod val="40000"/>
              <a:lumOff val="60000"/>
            </a:schemeClr>
          </a:solidFill>
          <a:ln w="76200">
            <a:solidFill>
              <a:schemeClr val="accent2">
                <a:lumMod val="75000"/>
                <a:alpha val="4877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27EEF8-09FF-3110-145B-16CFBDCB3FD7}"/>
              </a:ext>
            </a:extLst>
          </p:cNvPr>
          <p:cNvSpPr/>
          <p:nvPr/>
        </p:nvSpPr>
        <p:spPr>
          <a:xfrm>
            <a:off x="7067585" y="9960474"/>
            <a:ext cx="1594883" cy="727075"/>
          </a:xfrm>
          <a:prstGeom prst="rect">
            <a:avLst/>
          </a:prstGeom>
          <a:solidFill>
            <a:schemeClr val="accent2">
              <a:lumMod val="40000"/>
              <a:lumOff val="60000"/>
            </a:schemeClr>
          </a:solidFill>
          <a:ln w="76200">
            <a:solidFill>
              <a:schemeClr val="accent2">
                <a:lumMod val="75000"/>
                <a:alpha val="4877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9AEF6BF-FDE1-0006-F128-DBF15DF44A0A}"/>
              </a:ext>
            </a:extLst>
          </p:cNvPr>
          <p:cNvSpPr/>
          <p:nvPr/>
        </p:nvSpPr>
        <p:spPr>
          <a:xfrm>
            <a:off x="3084446" y="11546688"/>
            <a:ext cx="947832" cy="612340"/>
          </a:xfrm>
          <a:prstGeom prst="rect">
            <a:avLst/>
          </a:prstGeom>
          <a:solidFill>
            <a:schemeClr val="accent2">
              <a:lumMod val="40000"/>
              <a:lumOff val="60000"/>
            </a:schemeClr>
          </a:solidFill>
          <a:ln w="76200">
            <a:solidFill>
              <a:schemeClr val="accent2">
                <a:lumMod val="75000"/>
                <a:alpha val="4877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21501C7-55D9-993A-CD2B-56946D80AA56}"/>
              </a:ext>
            </a:extLst>
          </p:cNvPr>
          <p:cNvSpPr/>
          <p:nvPr/>
        </p:nvSpPr>
        <p:spPr>
          <a:xfrm>
            <a:off x="7889739" y="3759804"/>
            <a:ext cx="1594883" cy="727075"/>
          </a:xfrm>
          <a:prstGeom prst="rect">
            <a:avLst/>
          </a:prstGeom>
          <a:solidFill>
            <a:schemeClr val="accent2">
              <a:lumMod val="40000"/>
              <a:lumOff val="60000"/>
            </a:schemeClr>
          </a:solidFill>
          <a:ln w="76200">
            <a:solidFill>
              <a:schemeClr val="accent2">
                <a:lumMod val="75000"/>
                <a:alpha val="48774"/>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84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E7261-DF0C-4790-BB71-8BC6E31792C3}"/>
              </a:ext>
            </a:extLst>
          </p:cNvPr>
          <p:cNvSpPr>
            <a:spLocks noGrp="1"/>
          </p:cNvSpPr>
          <p:nvPr>
            <p:ph type="title"/>
          </p:nvPr>
        </p:nvSpPr>
        <p:spPr/>
        <p:txBody>
          <a:bodyPr/>
          <a:lstStyle/>
          <a:p>
            <a:r>
              <a:rPr lang="en-US" dirty="0"/>
              <a:t>No Server</a:t>
            </a:r>
          </a:p>
        </p:txBody>
      </p:sp>
      <p:sp>
        <p:nvSpPr>
          <p:cNvPr id="3" name="Content Placeholder 2">
            <a:extLst>
              <a:ext uri="{FF2B5EF4-FFF2-40B4-BE49-F238E27FC236}">
                <a16:creationId xmlns:a16="http://schemas.microsoft.com/office/drawing/2014/main" id="{2239540A-BD0D-439E-8FA0-5A8DD21A18F7}"/>
              </a:ext>
            </a:extLst>
          </p:cNvPr>
          <p:cNvSpPr>
            <a:spLocks noGrp="1"/>
          </p:cNvSpPr>
          <p:nvPr>
            <p:ph idx="1"/>
          </p:nvPr>
        </p:nvSpPr>
        <p:spPr>
          <a:xfrm>
            <a:off x="1689100" y="3104712"/>
            <a:ext cx="21005800" cy="3025552"/>
          </a:xfrm>
        </p:spPr>
        <p:txBody>
          <a:bodyPr/>
          <a:lstStyle/>
          <a:p>
            <a:r>
              <a:rPr lang="en-US" dirty="0">
                <a:solidFill>
                  <a:schemeClr val="tx1"/>
                </a:solidFill>
              </a:rPr>
              <a:t>Unlike a typical database, there is no "HDF5 server"</a:t>
            </a:r>
          </a:p>
          <a:p>
            <a:endParaRPr lang="en-US" dirty="0">
              <a:solidFill>
                <a:schemeClr val="tx1"/>
              </a:solidFill>
            </a:endParaRPr>
          </a:p>
          <a:p>
            <a:r>
              <a:rPr lang="en-US" dirty="0">
                <a:solidFill>
                  <a:schemeClr val="tx1"/>
                </a:solidFill>
              </a:rPr>
              <a:t>HDF5 I/O is typically performed using a library linked to your application</a:t>
            </a:r>
          </a:p>
        </p:txBody>
      </p:sp>
      <p:sp>
        <p:nvSpPr>
          <p:cNvPr id="2" name="TextBox 1">
            <a:extLst>
              <a:ext uri="{FF2B5EF4-FFF2-40B4-BE49-F238E27FC236}">
                <a16:creationId xmlns:a16="http://schemas.microsoft.com/office/drawing/2014/main" id="{50F6CF7F-5793-FEC3-BA45-6B99469059E7}"/>
              </a:ext>
            </a:extLst>
          </p:cNvPr>
          <p:cNvSpPr txBox="1"/>
          <p:nvPr/>
        </p:nvSpPr>
        <p:spPr>
          <a:xfrm>
            <a:off x="1689100" y="6858000"/>
            <a:ext cx="1965603" cy="861774"/>
          </a:xfrm>
          <a:prstGeom prst="rect">
            <a:avLst/>
          </a:prstGeom>
          <a:noFill/>
        </p:spPr>
        <p:txBody>
          <a:bodyPr wrap="none" rtlCol="0">
            <a:spAutoFit/>
          </a:bodyPr>
          <a:lstStyle/>
          <a:p>
            <a:r>
              <a:rPr lang="en-US" dirty="0"/>
              <a:t>NO ❌</a:t>
            </a:r>
          </a:p>
        </p:txBody>
      </p:sp>
      <p:sp>
        <p:nvSpPr>
          <p:cNvPr id="5" name="TextBox 4">
            <a:extLst>
              <a:ext uri="{FF2B5EF4-FFF2-40B4-BE49-F238E27FC236}">
                <a16:creationId xmlns:a16="http://schemas.microsoft.com/office/drawing/2014/main" id="{13723668-3A19-E3A5-D46A-5FEF3DD3F7FE}"/>
              </a:ext>
            </a:extLst>
          </p:cNvPr>
          <p:cNvSpPr txBox="1"/>
          <p:nvPr/>
        </p:nvSpPr>
        <p:spPr>
          <a:xfrm>
            <a:off x="12192000" y="6858000"/>
            <a:ext cx="2177199" cy="861774"/>
          </a:xfrm>
          <a:prstGeom prst="rect">
            <a:avLst/>
          </a:prstGeom>
          <a:noFill/>
        </p:spPr>
        <p:txBody>
          <a:bodyPr wrap="none" rtlCol="0">
            <a:spAutoFit/>
          </a:bodyPr>
          <a:lstStyle/>
          <a:p>
            <a:r>
              <a:rPr lang="en-US" dirty="0"/>
              <a:t>YES ✅</a:t>
            </a:r>
          </a:p>
        </p:txBody>
      </p:sp>
      <p:sp>
        <p:nvSpPr>
          <p:cNvPr id="6" name="Rounded Rectangle 5">
            <a:extLst>
              <a:ext uri="{FF2B5EF4-FFF2-40B4-BE49-F238E27FC236}">
                <a16:creationId xmlns:a16="http://schemas.microsoft.com/office/drawing/2014/main" id="{1356415F-12F8-68DA-7B52-39E31528C5BD}"/>
              </a:ext>
            </a:extLst>
          </p:cNvPr>
          <p:cNvSpPr/>
          <p:nvPr/>
        </p:nvSpPr>
        <p:spPr>
          <a:xfrm>
            <a:off x="1977656" y="8250869"/>
            <a:ext cx="3508744" cy="17650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accent5">
                    <a:lumMod val="50000"/>
                  </a:schemeClr>
                </a:solidFill>
              </a:rPr>
              <a:t>Application</a:t>
            </a:r>
          </a:p>
        </p:txBody>
      </p:sp>
      <p:sp>
        <p:nvSpPr>
          <p:cNvPr id="7" name="Magnetic Disk 6">
            <a:extLst>
              <a:ext uri="{FF2B5EF4-FFF2-40B4-BE49-F238E27FC236}">
                <a16:creationId xmlns:a16="http://schemas.microsoft.com/office/drawing/2014/main" id="{69FEB8C0-71CE-10EF-E815-F2F06BA1D912}"/>
              </a:ext>
            </a:extLst>
          </p:cNvPr>
          <p:cNvSpPr/>
          <p:nvPr/>
        </p:nvSpPr>
        <p:spPr>
          <a:xfrm>
            <a:off x="7442793" y="8250869"/>
            <a:ext cx="2530549" cy="1552353"/>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accent2">
                    <a:lumMod val="50000"/>
                  </a:schemeClr>
                </a:solidFill>
              </a:rPr>
              <a:t>"hdf5d"</a:t>
            </a:r>
          </a:p>
        </p:txBody>
      </p:sp>
      <p:sp>
        <p:nvSpPr>
          <p:cNvPr id="8" name="Multidocument 7">
            <a:extLst>
              <a:ext uri="{FF2B5EF4-FFF2-40B4-BE49-F238E27FC236}">
                <a16:creationId xmlns:a16="http://schemas.microsoft.com/office/drawing/2014/main" id="{9D46BFA2-4130-0CF1-08AE-541101E3CAA3}"/>
              </a:ext>
            </a:extLst>
          </p:cNvPr>
          <p:cNvSpPr/>
          <p:nvPr/>
        </p:nvSpPr>
        <p:spPr>
          <a:xfrm>
            <a:off x="7218771" y="10611288"/>
            <a:ext cx="2924690" cy="2629601"/>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accent6">
                    <a:lumMod val="50000"/>
                  </a:schemeClr>
                </a:solidFill>
              </a:rPr>
              <a:t>hdf5 files</a:t>
            </a:r>
          </a:p>
        </p:txBody>
      </p:sp>
      <p:sp>
        <p:nvSpPr>
          <p:cNvPr id="9" name="Left-Right Arrow 8">
            <a:extLst>
              <a:ext uri="{FF2B5EF4-FFF2-40B4-BE49-F238E27FC236}">
                <a16:creationId xmlns:a16="http://schemas.microsoft.com/office/drawing/2014/main" id="{16CDA91A-3BA9-C18A-A6B4-6F57FEAF1B84}"/>
              </a:ext>
            </a:extLst>
          </p:cNvPr>
          <p:cNvSpPr/>
          <p:nvPr/>
        </p:nvSpPr>
        <p:spPr>
          <a:xfrm>
            <a:off x="5316279" y="8745282"/>
            <a:ext cx="2296633" cy="776177"/>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Left-Right Arrow 9">
            <a:extLst>
              <a:ext uri="{FF2B5EF4-FFF2-40B4-BE49-F238E27FC236}">
                <a16:creationId xmlns:a16="http://schemas.microsoft.com/office/drawing/2014/main" id="{A63486EA-B202-9D3F-AA9A-70D39E926266}"/>
              </a:ext>
            </a:extLst>
          </p:cNvPr>
          <p:cNvSpPr/>
          <p:nvPr/>
        </p:nvSpPr>
        <p:spPr>
          <a:xfrm rot="5400000">
            <a:off x="7998344" y="9906525"/>
            <a:ext cx="1408076" cy="776177"/>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A4F732FA-CFE0-680A-5055-797DB5D3F474}"/>
              </a:ext>
            </a:extLst>
          </p:cNvPr>
          <p:cNvSpPr/>
          <p:nvPr/>
        </p:nvSpPr>
        <p:spPr>
          <a:xfrm>
            <a:off x="13293670" y="9140563"/>
            <a:ext cx="3508744" cy="17650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accent5">
                    <a:lumMod val="50000"/>
                  </a:schemeClr>
                </a:solidFill>
              </a:rPr>
              <a:t>Application</a:t>
            </a:r>
          </a:p>
        </p:txBody>
      </p:sp>
      <p:sp>
        <p:nvSpPr>
          <p:cNvPr id="13" name="Multidocument 12">
            <a:extLst>
              <a:ext uri="{FF2B5EF4-FFF2-40B4-BE49-F238E27FC236}">
                <a16:creationId xmlns:a16="http://schemas.microsoft.com/office/drawing/2014/main" id="{83B1B712-3904-E3DD-63B5-8D4E266C7F35}"/>
              </a:ext>
            </a:extLst>
          </p:cNvPr>
          <p:cNvSpPr/>
          <p:nvPr/>
        </p:nvSpPr>
        <p:spPr>
          <a:xfrm>
            <a:off x="19669737" y="9916739"/>
            <a:ext cx="2924690" cy="2629601"/>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accent6">
                    <a:lumMod val="50000"/>
                  </a:schemeClr>
                </a:solidFill>
              </a:rPr>
              <a:t>hdf5 files</a:t>
            </a:r>
          </a:p>
        </p:txBody>
      </p:sp>
      <p:sp>
        <p:nvSpPr>
          <p:cNvPr id="16" name="Rounded Rectangle 15">
            <a:extLst>
              <a:ext uri="{FF2B5EF4-FFF2-40B4-BE49-F238E27FC236}">
                <a16:creationId xmlns:a16="http://schemas.microsoft.com/office/drawing/2014/main" id="{7C328373-6810-E827-EF1B-B3771A852A5F}"/>
              </a:ext>
            </a:extLst>
          </p:cNvPr>
          <p:cNvSpPr/>
          <p:nvPr/>
        </p:nvSpPr>
        <p:spPr>
          <a:xfrm>
            <a:off x="14851710" y="10411153"/>
            <a:ext cx="3508744" cy="17650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accent1">
                    <a:lumMod val="50000"/>
                  </a:schemeClr>
                </a:solidFill>
              </a:rPr>
              <a:t>libhdf5</a:t>
            </a:r>
          </a:p>
        </p:txBody>
      </p:sp>
      <p:sp>
        <p:nvSpPr>
          <p:cNvPr id="17" name="Rounded Rectangle 16">
            <a:extLst>
              <a:ext uri="{FF2B5EF4-FFF2-40B4-BE49-F238E27FC236}">
                <a16:creationId xmlns:a16="http://schemas.microsoft.com/office/drawing/2014/main" id="{42DEDC27-7720-A037-D7B0-E65A55863822}"/>
              </a:ext>
            </a:extLst>
          </p:cNvPr>
          <p:cNvSpPr/>
          <p:nvPr/>
        </p:nvSpPr>
        <p:spPr>
          <a:xfrm>
            <a:off x="12840665" y="7862779"/>
            <a:ext cx="6227056" cy="5161243"/>
          </a:xfrm>
          <a:prstGeom prst="roundRect">
            <a:avLst/>
          </a:prstGeom>
          <a:noFill/>
          <a:ln w="63500">
            <a:solidFill>
              <a:schemeClr val="accent5"/>
            </a:solidFill>
            <a:prstDash val="sysDash"/>
          </a:ln>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dirty="0">
                <a:solidFill>
                  <a:schemeClr val="accent1">
                    <a:lumMod val="75000"/>
                  </a:schemeClr>
                </a:solidFill>
              </a:rPr>
              <a:t>Process</a:t>
            </a:r>
          </a:p>
        </p:txBody>
      </p:sp>
      <p:sp>
        <p:nvSpPr>
          <p:cNvPr id="14" name="Left-Right Arrow 13">
            <a:extLst>
              <a:ext uri="{FF2B5EF4-FFF2-40B4-BE49-F238E27FC236}">
                <a16:creationId xmlns:a16="http://schemas.microsoft.com/office/drawing/2014/main" id="{52B2D607-3833-738D-4E69-586C6786C916}"/>
              </a:ext>
            </a:extLst>
          </p:cNvPr>
          <p:cNvSpPr/>
          <p:nvPr/>
        </p:nvSpPr>
        <p:spPr>
          <a:xfrm>
            <a:off x="18111696" y="10905565"/>
            <a:ext cx="1806797" cy="776177"/>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2655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E7261-DF0C-4790-BB71-8BC6E31792C3}"/>
              </a:ext>
            </a:extLst>
          </p:cNvPr>
          <p:cNvSpPr>
            <a:spLocks noGrp="1"/>
          </p:cNvSpPr>
          <p:nvPr>
            <p:ph type="title"/>
          </p:nvPr>
        </p:nvSpPr>
        <p:spPr/>
        <p:txBody>
          <a:bodyPr/>
          <a:lstStyle/>
          <a:p>
            <a:r>
              <a:rPr lang="en-US" dirty="0"/>
              <a:t>Everything you need to know about HDF5 library internals in one slide*</a:t>
            </a:r>
          </a:p>
        </p:txBody>
      </p:sp>
      <p:sp>
        <p:nvSpPr>
          <p:cNvPr id="6" name="Rounded Rectangle 5">
            <a:extLst>
              <a:ext uri="{FF2B5EF4-FFF2-40B4-BE49-F238E27FC236}">
                <a16:creationId xmlns:a16="http://schemas.microsoft.com/office/drawing/2014/main" id="{9053D54D-5BC0-AA22-F993-ECE2D1E49E72}"/>
              </a:ext>
            </a:extLst>
          </p:cNvPr>
          <p:cNvSpPr/>
          <p:nvPr/>
        </p:nvSpPr>
        <p:spPr>
          <a:xfrm>
            <a:off x="681602" y="3785050"/>
            <a:ext cx="5496769" cy="62980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dirty="0">
                <a:solidFill>
                  <a:schemeClr val="accent1">
                    <a:lumMod val="50000"/>
                  </a:schemeClr>
                </a:solidFill>
              </a:rPr>
              <a:t>libhdf5</a:t>
            </a:r>
          </a:p>
        </p:txBody>
      </p:sp>
      <p:sp>
        <p:nvSpPr>
          <p:cNvPr id="7" name="Rounded Rectangle 6">
            <a:extLst>
              <a:ext uri="{FF2B5EF4-FFF2-40B4-BE49-F238E27FC236}">
                <a16:creationId xmlns:a16="http://schemas.microsoft.com/office/drawing/2014/main" id="{A6099F55-A2D2-F205-3F4F-32CBBBBD77D6}"/>
              </a:ext>
            </a:extLst>
          </p:cNvPr>
          <p:cNvSpPr/>
          <p:nvPr/>
        </p:nvSpPr>
        <p:spPr>
          <a:xfrm>
            <a:off x="1136814" y="5189838"/>
            <a:ext cx="4575532" cy="449785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dirty="0">
                <a:solidFill>
                  <a:schemeClr val="accent6">
                    <a:lumMod val="50000"/>
                  </a:schemeClr>
                </a:solidFill>
              </a:rPr>
              <a:t>File</a:t>
            </a:r>
          </a:p>
        </p:txBody>
      </p:sp>
      <p:sp>
        <p:nvSpPr>
          <p:cNvPr id="8" name="Rounded Rectangle 7">
            <a:extLst>
              <a:ext uri="{FF2B5EF4-FFF2-40B4-BE49-F238E27FC236}">
                <a16:creationId xmlns:a16="http://schemas.microsoft.com/office/drawing/2014/main" id="{F97AB925-8C80-02EE-EF21-1A3D0E633C0D}"/>
              </a:ext>
            </a:extLst>
          </p:cNvPr>
          <p:cNvSpPr/>
          <p:nvPr/>
        </p:nvSpPr>
        <p:spPr>
          <a:xfrm>
            <a:off x="1557866" y="6580735"/>
            <a:ext cx="3816249" cy="27239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a:solidFill>
                  <a:schemeClr val="accent2">
                    <a:lumMod val="50000"/>
                  </a:schemeClr>
                </a:solidFill>
              </a:rPr>
              <a:t>Per-File</a:t>
            </a:r>
          </a:p>
          <a:p>
            <a:pPr algn="ctr"/>
            <a:r>
              <a:rPr lang="en-US" dirty="0">
                <a:solidFill>
                  <a:schemeClr val="accent2">
                    <a:lumMod val="50000"/>
                  </a:schemeClr>
                </a:solidFill>
              </a:rPr>
              <a:t>Metadata</a:t>
            </a:r>
          </a:p>
          <a:p>
            <a:pPr algn="ctr"/>
            <a:r>
              <a:rPr lang="en-US" dirty="0">
                <a:solidFill>
                  <a:schemeClr val="accent2">
                    <a:lumMod val="50000"/>
                  </a:schemeClr>
                </a:solidFill>
              </a:rPr>
              <a:t>Cache</a:t>
            </a:r>
          </a:p>
        </p:txBody>
      </p:sp>
      <p:sp>
        <p:nvSpPr>
          <p:cNvPr id="12" name="Document 11">
            <a:extLst>
              <a:ext uri="{FF2B5EF4-FFF2-40B4-BE49-F238E27FC236}">
                <a16:creationId xmlns:a16="http://schemas.microsoft.com/office/drawing/2014/main" id="{296631F4-EE5D-9900-E992-8E29487D11DF}"/>
              </a:ext>
            </a:extLst>
          </p:cNvPr>
          <p:cNvSpPr/>
          <p:nvPr/>
        </p:nvSpPr>
        <p:spPr>
          <a:xfrm>
            <a:off x="7135941" y="6256401"/>
            <a:ext cx="4137526" cy="3826713"/>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accent6">
                    <a:lumMod val="50000"/>
                  </a:schemeClr>
                </a:solidFill>
              </a:rPr>
              <a:t>HDF5</a:t>
            </a:r>
          </a:p>
          <a:p>
            <a:pPr algn="ctr"/>
            <a:r>
              <a:rPr lang="en-US" dirty="0">
                <a:solidFill>
                  <a:schemeClr val="accent6">
                    <a:lumMod val="50000"/>
                  </a:schemeClr>
                </a:solidFill>
              </a:rPr>
              <a:t>File</a:t>
            </a:r>
          </a:p>
        </p:txBody>
      </p:sp>
      <p:sp>
        <p:nvSpPr>
          <p:cNvPr id="13" name="Left-Right Arrow 12">
            <a:extLst>
              <a:ext uri="{FF2B5EF4-FFF2-40B4-BE49-F238E27FC236}">
                <a16:creationId xmlns:a16="http://schemas.microsoft.com/office/drawing/2014/main" id="{09CB9248-9FCC-E242-9B1B-6CCB6A9A75CD}"/>
              </a:ext>
            </a:extLst>
          </p:cNvPr>
          <p:cNvSpPr/>
          <p:nvPr/>
        </p:nvSpPr>
        <p:spPr>
          <a:xfrm>
            <a:off x="4879549" y="7501441"/>
            <a:ext cx="2559211" cy="1336632"/>
          </a:xfrm>
          <a:prstGeom prst="leftRigh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9449ADE-06D0-A485-1BB8-4AC0CEFBF7D8}"/>
              </a:ext>
            </a:extLst>
          </p:cNvPr>
          <p:cNvSpPr>
            <a:spLocks noGrp="1"/>
          </p:cNvSpPr>
          <p:nvPr>
            <p:ph idx="1"/>
          </p:nvPr>
        </p:nvSpPr>
        <p:spPr>
          <a:xfrm>
            <a:off x="11887686" y="3019647"/>
            <a:ext cx="12189933" cy="9169400"/>
          </a:xfrm>
        </p:spPr>
        <p:txBody>
          <a:bodyPr/>
          <a:lstStyle/>
          <a:p>
            <a:r>
              <a:rPr lang="en-US" dirty="0">
                <a:solidFill>
                  <a:schemeClr val="tx1"/>
                </a:solidFill>
              </a:rPr>
              <a:t>Each file has its own metadata cache</a:t>
            </a:r>
          </a:p>
          <a:p>
            <a:endParaRPr lang="en-US" dirty="0">
              <a:solidFill>
                <a:schemeClr val="tx1"/>
              </a:solidFill>
            </a:endParaRPr>
          </a:p>
          <a:p>
            <a:r>
              <a:rPr lang="en-US" dirty="0">
                <a:solidFill>
                  <a:schemeClr val="tx1"/>
                </a:solidFill>
              </a:rPr>
              <a:t>This is NOT a write-through cache</a:t>
            </a:r>
          </a:p>
          <a:p>
            <a:pPr lvl="1"/>
            <a:endParaRPr lang="en-US" dirty="0">
              <a:solidFill>
                <a:schemeClr val="tx1"/>
              </a:solidFill>
            </a:endParaRPr>
          </a:p>
          <a:p>
            <a:r>
              <a:rPr lang="en-US" dirty="0">
                <a:solidFill>
                  <a:schemeClr val="tx1"/>
                </a:solidFill>
              </a:rPr>
              <a:t>Therefore, some state is maintained ONLY in memory until the library or the user (via H5Fflush(), etc.) flushes the metadata</a:t>
            </a:r>
          </a:p>
        </p:txBody>
      </p:sp>
      <p:sp>
        <p:nvSpPr>
          <p:cNvPr id="15" name="TextBox 14">
            <a:extLst>
              <a:ext uri="{FF2B5EF4-FFF2-40B4-BE49-F238E27FC236}">
                <a16:creationId xmlns:a16="http://schemas.microsoft.com/office/drawing/2014/main" id="{FB248418-A5B8-783B-221D-75D0DCF1817A}"/>
              </a:ext>
            </a:extLst>
          </p:cNvPr>
          <p:cNvSpPr txBox="1"/>
          <p:nvPr/>
        </p:nvSpPr>
        <p:spPr>
          <a:xfrm>
            <a:off x="16044651" y="12957557"/>
            <a:ext cx="8032968" cy="646331"/>
          </a:xfrm>
          <a:prstGeom prst="rect">
            <a:avLst/>
          </a:prstGeom>
          <a:noFill/>
        </p:spPr>
        <p:txBody>
          <a:bodyPr wrap="none" rtlCol="0">
            <a:spAutoFit/>
          </a:bodyPr>
          <a:lstStyle/>
          <a:p>
            <a:r>
              <a:rPr lang="en-US" sz="3600" dirty="0">
                <a:solidFill>
                  <a:schemeClr val="tx2"/>
                </a:solidFill>
              </a:rPr>
              <a:t>* For the purposes of this talk, anyway</a:t>
            </a:r>
          </a:p>
        </p:txBody>
      </p:sp>
    </p:spTree>
    <p:extLst>
      <p:ext uri="{BB962C8B-B14F-4D97-AF65-F5344CB8AC3E}">
        <p14:creationId xmlns:p14="http://schemas.microsoft.com/office/powerpoint/2010/main" val="217664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HDF5 Files and Writer Crashes</a:t>
            </a:r>
          </a:p>
        </p:txBody>
      </p:sp>
    </p:spTree>
    <p:extLst>
      <p:ext uri="{BB962C8B-B14F-4D97-AF65-F5344CB8AC3E}">
        <p14:creationId xmlns:p14="http://schemas.microsoft.com/office/powerpoint/2010/main" val="353745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0E33-64BA-B7A5-6A85-22CE85B7F817}"/>
              </a:ext>
            </a:extLst>
          </p:cNvPr>
          <p:cNvSpPr>
            <a:spLocks noGrp="1"/>
          </p:cNvSpPr>
          <p:nvPr>
            <p:ph type="title"/>
          </p:nvPr>
        </p:nvSpPr>
        <p:spPr>
          <a:xfrm>
            <a:off x="1527086" y="1347788"/>
            <a:ext cx="17056100" cy="727075"/>
          </a:xfrm>
        </p:spPr>
        <p:txBody>
          <a:bodyPr/>
          <a:lstStyle/>
          <a:p>
            <a:r>
              <a:rPr lang="en-US" dirty="0">
                <a:latin typeface="Helvetica"/>
                <a:cs typeface="Helvetica"/>
              </a:rPr>
              <a:t>The Problem: Distributed, Volatile State</a:t>
            </a:r>
            <a:endParaRPr lang="en-US" dirty="0"/>
          </a:p>
        </p:txBody>
      </p:sp>
      <p:sp>
        <p:nvSpPr>
          <p:cNvPr id="7" name="Rounded Rectangle 6">
            <a:extLst>
              <a:ext uri="{FF2B5EF4-FFF2-40B4-BE49-F238E27FC236}">
                <a16:creationId xmlns:a16="http://schemas.microsoft.com/office/drawing/2014/main" id="{C9E50C82-BE78-B0F9-322D-C32712EA676A}"/>
              </a:ext>
            </a:extLst>
          </p:cNvPr>
          <p:cNvSpPr/>
          <p:nvPr/>
        </p:nvSpPr>
        <p:spPr>
          <a:xfrm>
            <a:off x="12949881" y="5864758"/>
            <a:ext cx="4829049" cy="481147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a:solidFill>
                  <a:schemeClr val="accent2">
                    <a:lumMod val="50000"/>
                  </a:schemeClr>
                </a:solidFill>
              </a:rPr>
              <a:t>Metadata</a:t>
            </a:r>
          </a:p>
          <a:p>
            <a:pPr algn="ctr"/>
            <a:r>
              <a:rPr lang="en-US" dirty="0">
                <a:solidFill>
                  <a:schemeClr val="accent2">
                    <a:lumMod val="50000"/>
                  </a:schemeClr>
                </a:solidFill>
              </a:rPr>
              <a:t>Cache</a:t>
            </a:r>
          </a:p>
        </p:txBody>
      </p:sp>
      <p:sp>
        <p:nvSpPr>
          <p:cNvPr id="8" name="Document 7">
            <a:extLst>
              <a:ext uri="{FF2B5EF4-FFF2-40B4-BE49-F238E27FC236}">
                <a16:creationId xmlns:a16="http://schemas.microsoft.com/office/drawing/2014/main" id="{8B42DB79-B95D-06C5-FEBB-CA99052A0602}"/>
              </a:ext>
            </a:extLst>
          </p:cNvPr>
          <p:cNvSpPr/>
          <p:nvPr/>
        </p:nvSpPr>
        <p:spPr>
          <a:xfrm>
            <a:off x="19540756" y="6104238"/>
            <a:ext cx="4137526" cy="4461678"/>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dirty="0">
                <a:solidFill>
                  <a:schemeClr val="accent6">
                    <a:lumMod val="50000"/>
                  </a:schemeClr>
                </a:solidFill>
              </a:rPr>
              <a:t>Physical</a:t>
            </a:r>
          </a:p>
          <a:p>
            <a:pPr algn="ctr"/>
            <a:r>
              <a:rPr lang="en-US" dirty="0">
                <a:solidFill>
                  <a:schemeClr val="accent6">
                    <a:lumMod val="50000"/>
                  </a:schemeClr>
                </a:solidFill>
              </a:rPr>
              <a:t>File</a:t>
            </a:r>
          </a:p>
        </p:txBody>
      </p:sp>
      <p:sp>
        <p:nvSpPr>
          <p:cNvPr id="10" name="Content Placeholder 2">
            <a:extLst>
              <a:ext uri="{FF2B5EF4-FFF2-40B4-BE49-F238E27FC236}">
                <a16:creationId xmlns:a16="http://schemas.microsoft.com/office/drawing/2014/main" id="{045893D5-AC62-641B-4DF7-40D0E1A8A2F6}"/>
              </a:ext>
            </a:extLst>
          </p:cNvPr>
          <p:cNvSpPr>
            <a:spLocks noGrp="1"/>
          </p:cNvSpPr>
          <p:nvPr>
            <p:ph idx="1"/>
          </p:nvPr>
        </p:nvSpPr>
        <p:spPr>
          <a:xfrm>
            <a:off x="1082696" y="3069074"/>
            <a:ext cx="11046151" cy="5025491"/>
          </a:xfrm>
        </p:spPr>
        <p:txBody>
          <a:bodyPr/>
          <a:lstStyle/>
          <a:p>
            <a:r>
              <a:rPr lang="en-US" dirty="0">
                <a:solidFill>
                  <a:schemeClr val="tx1"/>
                </a:solidFill>
              </a:rPr>
              <a:t>File state in a process writing HDF5 files is:</a:t>
            </a:r>
          </a:p>
          <a:p>
            <a:endParaRPr lang="en-US" dirty="0"/>
          </a:p>
          <a:p>
            <a:pPr marL="685800" indent="-685800">
              <a:buFont typeface="Arial" panose="020B0604020202020204" pitchFamily="34" charset="0"/>
              <a:buChar char="•"/>
            </a:pPr>
            <a:r>
              <a:rPr lang="en-US" b="1" dirty="0">
                <a:solidFill>
                  <a:schemeClr val="tx1"/>
                </a:solidFill>
              </a:rPr>
              <a:t>Distributed</a:t>
            </a:r>
            <a:r>
              <a:rPr lang="en-US" dirty="0"/>
              <a:t> </a:t>
            </a:r>
            <a:r>
              <a:rPr lang="en-US" dirty="0">
                <a:solidFill>
                  <a:schemeClr val="tx1"/>
                </a:solidFill>
              </a:rPr>
              <a:t>across both the </a:t>
            </a:r>
            <a:r>
              <a:rPr lang="en-US" b="1" dirty="0">
                <a:solidFill>
                  <a:schemeClr val="accent6">
                    <a:lumMod val="75000"/>
                  </a:schemeClr>
                </a:solidFill>
              </a:rPr>
              <a:t>physical file </a:t>
            </a:r>
            <a:r>
              <a:rPr lang="en-US" dirty="0">
                <a:solidFill>
                  <a:schemeClr val="tx1"/>
                </a:solidFill>
              </a:rPr>
              <a:t>and </a:t>
            </a:r>
            <a:r>
              <a:rPr lang="en-US" b="1" dirty="0">
                <a:solidFill>
                  <a:schemeClr val="accent2">
                    <a:lumMod val="75000"/>
                  </a:schemeClr>
                </a:solidFill>
              </a:rPr>
              <a:t>caches in the HDF5 library</a:t>
            </a:r>
          </a:p>
          <a:p>
            <a:pPr marL="685800" indent="-685800">
              <a:buFont typeface="Arial" panose="020B0604020202020204" pitchFamily="34" charset="0"/>
              <a:buChar char="•"/>
            </a:pPr>
            <a:endParaRPr lang="en-US" dirty="0"/>
          </a:p>
          <a:p>
            <a:pPr marL="685800" indent="-685800">
              <a:buFont typeface="Arial" panose="020B0604020202020204" pitchFamily="34" charset="0"/>
              <a:buChar char="•"/>
            </a:pPr>
            <a:r>
              <a:rPr lang="en-US" b="1" dirty="0">
                <a:solidFill>
                  <a:schemeClr val="tx1"/>
                </a:solidFill>
              </a:rPr>
              <a:t>Volatile</a:t>
            </a:r>
            <a:r>
              <a:rPr lang="en-US" dirty="0">
                <a:solidFill>
                  <a:schemeClr val="tx1"/>
                </a:solidFill>
              </a:rPr>
              <a:t> when stored in a library cache</a:t>
            </a:r>
          </a:p>
        </p:txBody>
      </p:sp>
      <p:sp>
        <p:nvSpPr>
          <p:cNvPr id="11" name="Rectangle 10">
            <a:extLst>
              <a:ext uri="{FF2B5EF4-FFF2-40B4-BE49-F238E27FC236}">
                <a16:creationId xmlns:a16="http://schemas.microsoft.com/office/drawing/2014/main" id="{38B202FC-9C69-63C9-65D9-E6B9A36BFDF5}"/>
              </a:ext>
            </a:extLst>
          </p:cNvPr>
          <p:cNvSpPr/>
          <p:nvPr/>
        </p:nvSpPr>
        <p:spPr>
          <a:xfrm>
            <a:off x="19919092" y="7845405"/>
            <a:ext cx="1482810" cy="514385"/>
          </a:xfrm>
          <a:prstGeom prst="rect">
            <a:avLst/>
          </a:prstGeom>
          <a:solidFill>
            <a:schemeClr val="bg1"/>
          </a:solidFill>
          <a:ln w="76200">
            <a:prstDash val="sysDot"/>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961E4B29-5058-B1A2-8C68-160EAB4DCC1B}"/>
              </a:ext>
            </a:extLst>
          </p:cNvPr>
          <p:cNvSpPr/>
          <p:nvPr/>
        </p:nvSpPr>
        <p:spPr>
          <a:xfrm>
            <a:off x="21798687" y="8359790"/>
            <a:ext cx="1482810" cy="514385"/>
          </a:xfrm>
          <a:prstGeom prst="rect">
            <a:avLst/>
          </a:prstGeom>
          <a:solidFill>
            <a:schemeClr val="bg1"/>
          </a:solidFill>
          <a:ln w="76200">
            <a:prstDash val="sysDot"/>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3ADFB488-6C16-0020-BFA9-F4601724BDC6}"/>
              </a:ext>
            </a:extLst>
          </p:cNvPr>
          <p:cNvSpPr/>
          <p:nvPr/>
        </p:nvSpPr>
        <p:spPr>
          <a:xfrm>
            <a:off x="20274989" y="9245713"/>
            <a:ext cx="1482810" cy="514385"/>
          </a:xfrm>
          <a:prstGeom prst="rect">
            <a:avLst/>
          </a:prstGeom>
          <a:solidFill>
            <a:schemeClr val="bg1"/>
          </a:solidFill>
          <a:ln w="76200">
            <a:prstDash val="sysDot"/>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66555BB8-D76C-B195-8F74-B7E836995484}"/>
              </a:ext>
            </a:extLst>
          </p:cNvPr>
          <p:cNvSpPr/>
          <p:nvPr/>
        </p:nvSpPr>
        <p:spPr>
          <a:xfrm>
            <a:off x="13881595" y="9502905"/>
            <a:ext cx="1482810" cy="514385"/>
          </a:xfrm>
          <a:prstGeom prst="rect">
            <a:avLst/>
          </a:prstGeom>
          <a:ln w="76200">
            <a:prstDash val="soli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713BC1AC-A73E-0CF1-9654-4952274BF32C}"/>
              </a:ext>
            </a:extLst>
          </p:cNvPr>
          <p:cNvSpPr/>
          <p:nvPr/>
        </p:nvSpPr>
        <p:spPr>
          <a:xfrm>
            <a:off x="15364405" y="8638931"/>
            <a:ext cx="1482810" cy="514385"/>
          </a:xfrm>
          <a:prstGeom prst="rect">
            <a:avLst/>
          </a:prstGeom>
          <a:ln w="76200">
            <a:prstDash val="soli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7EF998E0-386C-C669-D2CD-E8C8A1902E54}"/>
              </a:ext>
            </a:extLst>
          </p:cNvPr>
          <p:cNvSpPr/>
          <p:nvPr/>
        </p:nvSpPr>
        <p:spPr>
          <a:xfrm>
            <a:off x="13494035" y="8217967"/>
            <a:ext cx="1482810" cy="514385"/>
          </a:xfrm>
          <a:prstGeom prst="rect">
            <a:avLst/>
          </a:prstGeom>
          <a:ln w="76200">
            <a:prstDash val="soli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1DEFC09-9042-291A-B760-9BF874345A34}"/>
              </a:ext>
            </a:extLst>
          </p:cNvPr>
          <p:cNvSpPr/>
          <p:nvPr/>
        </p:nvSpPr>
        <p:spPr>
          <a:xfrm>
            <a:off x="12356129" y="4349578"/>
            <a:ext cx="11788973" cy="6706202"/>
          </a:xfrm>
          <a:prstGeom prst="roundRect">
            <a:avLst/>
          </a:prstGeom>
          <a:noFill/>
          <a:ln w="63500">
            <a:solidFill>
              <a:schemeClr val="accent5"/>
            </a:solidFill>
            <a:prstDash val="sysDash"/>
          </a:ln>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dirty="0">
                <a:solidFill>
                  <a:schemeClr val="accent1">
                    <a:lumMod val="75000"/>
                  </a:schemeClr>
                </a:solidFill>
              </a:rPr>
              <a:t>File State (Writing)</a:t>
            </a:r>
          </a:p>
        </p:txBody>
      </p:sp>
    </p:spTree>
    <p:extLst>
      <p:ext uri="{BB962C8B-B14F-4D97-AF65-F5344CB8AC3E}">
        <p14:creationId xmlns:p14="http://schemas.microsoft.com/office/powerpoint/2010/main" val="1191509045"/>
      </p:ext>
    </p:extLst>
  </p:cSld>
  <p:clrMapOvr>
    <a:masterClrMapping/>
  </p:clrMapOvr>
</p:sld>
</file>

<file path=ppt/theme/theme1.xml><?xml version="1.0" encoding="utf-8"?>
<a:theme xmlns:a="http://schemas.openxmlformats.org/drawingml/2006/main" name="Bas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826</TotalTime>
  <Words>1878</Words>
  <Application>Microsoft Macintosh PowerPoint</Application>
  <PresentationFormat>Custom</PresentationFormat>
  <Paragraphs>273</Paragraphs>
  <Slides>33</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Consolas</vt:lpstr>
      <vt:lpstr>Helvetica</vt:lpstr>
      <vt:lpstr>Helvetica Light</vt:lpstr>
      <vt:lpstr>Helvetica Neue</vt:lpstr>
      <vt:lpstr>Basic</vt:lpstr>
      <vt:lpstr>Crashproofing HDF5 NOBUGS24</vt:lpstr>
      <vt:lpstr>Contents</vt:lpstr>
      <vt:lpstr>A very high-level and quick overview of HDF5</vt:lpstr>
      <vt:lpstr>Binary, Self-Describing, Open File Format</vt:lpstr>
      <vt:lpstr>Internal Metadata</vt:lpstr>
      <vt:lpstr>No Server</vt:lpstr>
      <vt:lpstr>Everything you need to know about HDF5 library internals in one slide*</vt:lpstr>
      <vt:lpstr>HDF5 Files and Writer Crashes</vt:lpstr>
      <vt:lpstr>The Problem: Distributed, Volatile State</vt:lpstr>
      <vt:lpstr>The Problem: Distributed, Volatile State</vt:lpstr>
      <vt:lpstr>The Problem: Inconsistent State</vt:lpstr>
      <vt:lpstr>The Result</vt:lpstr>
      <vt:lpstr>Crashproofing HDF5</vt:lpstr>
      <vt:lpstr>Proposed Solution: Write-Ahead Log (WAL)</vt:lpstr>
      <vt:lpstr>How Does It Work?</vt:lpstr>
      <vt:lpstr>Log Flush Operations</vt:lpstr>
      <vt:lpstr>Log Checkpoint Operations</vt:lpstr>
      <vt:lpstr>Flowchart</vt:lpstr>
      <vt:lpstr>WAL File Format</vt:lpstr>
      <vt:lpstr>Scope</vt:lpstr>
      <vt:lpstr>Recovery</vt:lpstr>
      <vt:lpstr>Recovery Algorithm</vt:lpstr>
      <vt:lpstr>New API Calls</vt:lpstr>
      <vt:lpstr>Summary</vt:lpstr>
      <vt:lpstr>Current Status</vt:lpstr>
      <vt:lpstr>Support Our Non-Profit Mission</vt:lpstr>
      <vt:lpstr>THANK YOU!</vt:lpstr>
      <vt:lpstr>Benchmarks</vt:lpstr>
      <vt:lpstr>Benchmarks</vt:lpstr>
      <vt:lpstr>Benchmarks: Metadata Heavy, CPU Time</vt:lpstr>
      <vt:lpstr>Benchmarks: Metadata Heavy, Wall Time</vt:lpstr>
      <vt:lpstr>Benchmarks: Raw Data Heavy, CPU Time</vt:lpstr>
      <vt:lpstr>Benchmarks: Raw Data Heavy, CPU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HDF Group for Financial Services</dc:title>
  <dc:creator>Microsoft Office User</dc:creator>
  <cp:lastModifiedBy>Dana Robinson</cp:lastModifiedBy>
  <cp:revision>773</cp:revision>
  <dcterms:created xsi:type="dcterms:W3CDTF">2016-09-20T20:57:26Z</dcterms:created>
  <dcterms:modified xsi:type="dcterms:W3CDTF">2024-09-24T09:13:16Z</dcterms:modified>
</cp:coreProperties>
</file>