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9"/>
  </p:notesMasterIdLst>
  <p:sldIdLst>
    <p:sldId id="256" r:id="rId2"/>
    <p:sldId id="4305" r:id="rId3"/>
    <p:sldId id="1312" r:id="rId4"/>
    <p:sldId id="3959" r:id="rId5"/>
    <p:sldId id="301" r:id="rId6"/>
    <p:sldId id="3951" r:id="rId7"/>
    <p:sldId id="303" r:id="rId8"/>
    <p:sldId id="305" r:id="rId9"/>
    <p:sldId id="1332" r:id="rId10"/>
    <p:sldId id="3946" r:id="rId11"/>
    <p:sldId id="3948" r:id="rId12"/>
    <p:sldId id="1270" r:id="rId13"/>
    <p:sldId id="262" r:id="rId14"/>
    <p:sldId id="3957" r:id="rId15"/>
    <p:sldId id="3947" r:id="rId16"/>
    <p:sldId id="261" r:id="rId17"/>
    <p:sldId id="1311"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60" userDrawn="1">
          <p15:clr>
            <a:srgbClr val="A4A3A4"/>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A9A9"/>
    <a:srgbClr val="D6E5CB"/>
    <a:srgbClr val="77B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67"/>
    <p:restoredTop sz="92883"/>
  </p:normalViewPr>
  <p:slideViewPr>
    <p:cSldViewPr snapToGrid="0" showGuides="1">
      <p:cViewPr varScale="1">
        <p:scale>
          <a:sx n="107" d="100"/>
          <a:sy n="107" d="100"/>
        </p:scale>
        <p:origin x="184" y="328"/>
      </p:cViewPr>
      <p:guideLst>
        <p:guide pos="3960"/>
        <p:guide orient="horz" pos="1620"/>
      </p:guideLst>
    </p:cSldViewPr>
  </p:slideViewPr>
  <p:notesTextViewPr>
    <p:cViewPr>
      <p:scale>
        <a:sx n="1" d="1"/>
        <a:sy n="1" d="1"/>
      </p:scale>
      <p:origin x="0" y="0"/>
    </p:cViewPr>
  </p:notesText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51B2D-8B53-F842-85C8-79563F24CCA1}" type="datetimeFigureOut">
              <a:rPr lang="en-US" smtClean="0"/>
              <a:t>9/24/24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437472-F350-E648-BF73-5FBCC1A166B4}" type="slidenum">
              <a:rPr lang="en-US" smtClean="0"/>
              <a:t>‹#›</a:t>
            </a:fld>
            <a:endParaRPr lang="en-US"/>
          </a:p>
        </p:txBody>
      </p:sp>
    </p:spTree>
    <p:extLst>
      <p:ext uri="{BB962C8B-B14F-4D97-AF65-F5344CB8AC3E}">
        <p14:creationId xmlns:p14="http://schemas.microsoft.com/office/powerpoint/2010/main" val="110821286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source is about  10x270 µm    New source ~3x14</a:t>
            </a:r>
            <a:r>
              <a:rPr lang="en-US" baseline="0" dirty="0"/>
              <a:t> µm</a:t>
            </a:r>
            <a:endParaRPr lang="en-US" dirty="0"/>
          </a:p>
        </p:txBody>
      </p:sp>
      <p:sp>
        <p:nvSpPr>
          <p:cNvPr id="4" name="Slide Number Placeholder 3"/>
          <p:cNvSpPr>
            <a:spLocks noGrp="1"/>
          </p:cNvSpPr>
          <p:nvPr>
            <p:ph type="sldNum" sz="quarter" idx="10"/>
          </p:nvPr>
        </p:nvSpPr>
        <p:spPr/>
        <p:txBody>
          <a:bodyPr/>
          <a:lstStyle/>
          <a:p>
            <a:fld id="{96257B74-7AA3-6D4E-A5F4-7C976DCE7D18}" type="slidenum">
              <a:rPr lang="en-US" smtClean="0"/>
              <a:t>2</a:t>
            </a:fld>
            <a:endParaRPr lang="en-US"/>
          </a:p>
        </p:txBody>
      </p:sp>
    </p:spTree>
    <p:extLst>
      <p:ext uri="{BB962C8B-B14F-4D97-AF65-F5344CB8AC3E}">
        <p14:creationId xmlns:p14="http://schemas.microsoft.com/office/powerpoint/2010/main" val="2103331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13</a:t>
            </a:fld>
            <a:endParaRPr lang="en-US"/>
          </a:p>
        </p:txBody>
      </p:sp>
    </p:spTree>
    <p:extLst>
      <p:ext uri="{BB962C8B-B14F-4D97-AF65-F5344CB8AC3E}">
        <p14:creationId xmlns:p14="http://schemas.microsoft.com/office/powerpoint/2010/main" val="10077796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FF942FA-E8D8-7F73-B508-F9761FA55B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3552" y="4720399"/>
            <a:ext cx="2181368" cy="246888"/>
          </a:xfrm>
          <a:prstGeom prst="rect">
            <a:avLst/>
          </a:prstGeom>
        </p:spPr>
      </p:pic>
      <p:pic>
        <p:nvPicPr>
          <p:cNvPr id="9" name="Picture 8">
            <a:extLst>
              <a:ext uri="{FF2B5EF4-FFF2-40B4-BE49-F238E27FC236}">
                <a16:creationId xmlns:a16="http://schemas.microsoft.com/office/drawing/2014/main" id="{6ABB4A7C-9367-147A-F4E6-9D55ED7060C9}"/>
              </a:ext>
            </a:extLst>
          </p:cNvPr>
          <p:cNvPicPr>
            <a:picLocks noChangeAspect="1"/>
          </p:cNvPicPr>
          <p:nvPr userDrawn="1"/>
        </p:nvPicPr>
        <p:blipFill rotWithShape="1">
          <a:blip r:embed="rId4"/>
          <a:srcRect l="4900" t="26978" r="8429" b="9296"/>
          <a:stretch/>
        </p:blipFill>
        <p:spPr>
          <a:xfrm>
            <a:off x="0" y="0"/>
            <a:ext cx="9142729" cy="4488688"/>
          </a:xfrm>
          <a:prstGeom prst="rect">
            <a:avLst/>
          </a:prstGeom>
        </p:spPr>
      </p:pic>
      <p:pic>
        <p:nvPicPr>
          <p:cNvPr id="10" name="Picture 9">
            <a:extLst>
              <a:ext uri="{FF2B5EF4-FFF2-40B4-BE49-F238E27FC236}">
                <a16:creationId xmlns:a16="http://schemas.microsoft.com/office/drawing/2014/main" id="{6A30F12D-B614-7EB2-5E16-F4CD0DB2A528}"/>
              </a:ext>
            </a:extLst>
          </p:cNvPr>
          <p:cNvPicPr>
            <a:picLocks noChangeAspect="1"/>
          </p:cNvPicPr>
          <p:nvPr userDrawn="1"/>
        </p:nvPicPr>
        <p:blipFill rotWithShape="1">
          <a:blip r:embed="rId5" cstate="hqprint">
            <a:alphaModFix amt="80000"/>
            <a:extLst>
              <a:ext uri="{28A0092B-C50C-407E-A947-70E740481C1C}">
                <a14:useLocalDpi xmlns:a14="http://schemas.microsoft.com/office/drawing/2010/main"/>
              </a:ext>
            </a:extLst>
          </a:blip>
          <a:srcRect t="-238"/>
          <a:stretch/>
        </p:blipFill>
        <p:spPr>
          <a:xfrm>
            <a:off x="0" y="-10684"/>
            <a:ext cx="9144000" cy="4499372"/>
          </a:xfrm>
          <a:prstGeom prst="rect">
            <a:avLst/>
          </a:prstGeom>
        </p:spPr>
      </p:pic>
      <p:sp>
        <p:nvSpPr>
          <p:cNvPr id="2" name="Title 1"/>
          <p:cNvSpPr>
            <a:spLocks noGrp="1"/>
          </p:cNvSpPr>
          <p:nvPr>
            <p:ph type="ctrTitle" hasCustomPrompt="1"/>
          </p:nvPr>
        </p:nvSpPr>
        <p:spPr>
          <a:xfrm>
            <a:off x="227329" y="923382"/>
            <a:ext cx="5002306" cy="2057400"/>
          </a:xfrm>
          <a:solidFill>
            <a:schemeClr val="accent2">
              <a:alpha val="85000"/>
            </a:schemeClr>
          </a:solidFill>
        </p:spPr>
        <p:txBody>
          <a:bodyPr lIns="228600" rIns="182880" bIns="0" anchor="ctr" anchorCtr="0"/>
          <a:lstStyle>
            <a:lvl1pPr marL="0" marR="0" indent="0" algn="l" defTabSz="685800" rtl="0" eaLnBrk="1" fontAlgn="auto" latinLnBrk="0" hangingPunct="1">
              <a:lnSpc>
                <a:spcPct val="90000"/>
              </a:lnSpc>
              <a:spcBef>
                <a:spcPct val="0"/>
              </a:spcBef>
              <a:spcAft>
                <a:spcPts val="0"/>
              </a:spcAft>
              <a:buClrTx/>
              <a:buSzTx/>
              <a:buFontTx/>
              <a:buNone/>
              <a:tabLst/>
              <a:defRPr sz="280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11" name="Rectangle 10">
            <a:extLst>
              <a:ext uri="{FF2B5EF4-FFF2-40B4-BE49-F238E27FC236}">
                <a16:creationId xmlns:a16="http://schemas.microsoft.com/office/drawing/2014/main" id="{17B593A0-1381-9E08-C43E-02227E369EC8}"/>
              </a:ext>
            </a:extLst>
          </p:cNvPr>
          <p:cNvSpPr/>
          <p:nvPr userDrawn="1"/>
        </p:nvSpPr>
        <p:spPr>
          <a:xfrm>
            <a:off x="-1271" y="923382"/>
            <a:ext cx="228600" cy="2057400"/>
          </a:xfrm>
          <a:prstGeom prst="rect">
            <a:avLst/>
          </a:prstGeom>
          <a:solidFill>
            <a:schemeClr val="tx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
        <p:nvSpPr>
          <p:cNvPr id="13" name="Picture Placeholder 12">
            <a:extLst>
              <a:ext uri="{FF2B5EF4-FFF2-40B4-BE49-F238E27FC236}">
                <a16:creationId xmlns:a16="http://schemas.microsoft.com/office/drawing/2014/main" id="{1F840A56-6BA9-8FE9-4544-1F2426DC0701}"/>
              </a:ext>
            </a:extLst>
          </p:cNvPr>
          <p:cNvSpPr>
            <a:spLocks noGrp="1"/>
          </p:cNvSpPr>
          <p:nvPr>
            <p:ph type="pic" sz="quarter" idx="10" hasCustomPrompt="1"/>
          </p:nvPr>
        </p:nvSpPr>
        <p:spPr>
          <a:xfrm>
            <a:off x="5229542" y="923382"/>
            <a:ext cx="3911600" cy="2057400"/>
          </a:xfrm>
          <a:solidFill>
            <a:schemeClr val="bg1">
              <a:lumMod val="75000"/>
            </a:schemeClr>
          </a:solidFill>
        </p:spPr>
        <p:txBody>
          <a:bodyPr tIns="182880"/>
          <a:lstStyle>
            <a:lvl1pPr marL="0" indent="0" algn="ctr">
              <a:buFontTx/>
              <a:buNone/>
              <a:defRPr/>
            </a:lvl1pPr>
          </a:lstStyle>
          <a:p>
            <a:r>
              <a:rPr lang="en-US" dirty="0"/>
              <a:t>Click icon to insert an image</a:t>
            </a:r>
          </a:p>
        </p:txBody>
      </p:sp>
      <p:sp>
        <p:nvSpPr>
          <p:cNvPr id="3" name="Subtitle 2"/>
          <p:cNvSpPr>
            <a:spLocks noGrp="1"/>
          </p:cNvSpPr>
          <p:nvPr>
            <p:ph type="subTitle" idx="1" hasCustomPrompt="1"/>
          </p:nvPr>
        </p:nvSpPr>
        <p:spPr>
          <a:xfrm>
            <a:off x="463552" y="243457"/>
            <a:ext cx="2562036" cy="670943"/>
          </a:xfrm>
          <a:prstGeom prst="rect">
            <a:avLst/>
          </a:prstGeom>
        </p:spPr>
        <p:txBody>
          <a:bodyPr anchor="ctr" anchorCtr="0">
            <a:noAutofit/>
          </a:bodyPr>
          <a:lstStyle>
            <a:lvl1pPr marL="0" indent="0" algn="l">
              <a:buNone/>
              <a:defRPr sz="1600" b="1" cap="all" baseline="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MONTH DAY, YEAR</a:t>
            </a:r>
          </a:p>
        </p:txBody>
      </p:sp>
      <p:sp>
        <p:nvSpPr>
          <p:cNvPr id="14" name="Text Placeholder 9">
            <a:extLst>
              <a:ext uri="{FF2B5EF4-FFF2-40B4-BE49-F238E27FC236}">
                <a16:creationId xmlns:a16="http://schemas.microsoft.com/office/drawing/2014/main" id="{1B8C1237-9E9A-A9B9-D997-F971E7E403B5}"/>
              </a:ext>
            </a:extLst>
          </p:cNvPr>
          <p:cNvSpPr>
            <a:spLocks noGrp="1"/>
          </p:cNvSpPr>
          <p:nvPr>
            <p:ph type="body" sz="quarter" idx="17" hasCustomPrompt="1"/>
          </p:nvPr>
        </p:nvSpPr>
        <p:spPr>
          <a:xfrm>
            <a:off x="469901"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15" name="Text Placeholder 45">
            <a:extLst>
              <a:ext uri="{FF2B5EF4-FFF2-40B4-BE49-F238E27FC236}">
                <a16:creationId xmlns:a16="http://schemas.microsoft.com/office/drawing/2014/main" id="{F23F5504-504E-35E3-02E6-1E4869CD6AFC}"/>
              </a:ext>
            </a:extLst>
          </p:cNvPr>
          <p:cNvSpPr>
            <a:spLocks noGrp="1"/>
          </p:cNvSpPr>
          <p:nvPr>
            <p:ph type="body" sz="quarter" idx="18" hasCustomPrompt="1"/>
          </p:nvPr>
        </p:nvSpPr>
        <p:spPr>
          <a:xfrm>
            <a:off x="469901"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6" name="Text Placeholder 9">
            <a:extLst>
              <a:ext uri="{FF2B5EF4-FFF2-40B4-BE49-F238E27FC236}">
                <a16:creationId xmlns:a16="http://schemas.microsoft.com/office/drawing/2014/main" id="{864C7D51-4165-B55A-4253-6B2637C720C5}"/>
              </a:ext>
            </a:extLst>
          </p:cNvPr>
          <p:cNvSpPr>
            <a:spLocks noGrp="1"/>
          </p:cNvSpPr>
          <p:nvPr>
            <p:ph type="body" sz="quarter" idx="19" hasCustomPrompt="1"/>
          </p:nvPr>
        </p:nvSpPr>
        <p:spPr>
          <a:xfrm>
            <a:off x="3294286"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17" name="Text Placeholder 45">
            <a:extLst>
              <a:ext uri="{FF2B5EF4-FFF2-40B4-BE49-F238E27FC236}">
                <a16:creationId xmlns:a16="http://schemas.microsoft.com/office/drawing/2014/main" id="{F0DE6988-954D-993F-40F1-7BB0D8A8E065}"/>
              </a:ext>
            </a:extLst>
          </p:cNvPr>
          <p:cNvSpPr>
            <a:spLocks noGrp="1"/>
          </p:cNvSpPr>
          <p:nvPr>
            <p:ph type="body" sz="quarter" idx="20" hasCustomPrompt="1"/>
          </p:nvPr>
        </p:nvSpPr>
        <p:spPr>
          <a:xfrm>
            <a:off x="3294286"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8" name="Text Placeholder 9">
            <a:extLst>
              <a:ext uri="{FF2B5EF4-FFF2-40B4-BE49-F238E27FC236}">
                <a16:creationId xmlns:a16="http://schemas.microsoft.com/office/drawing/2014/main" id="{5BBA2D86-84B3-B15A-ACC9-771B8BA77913}"/>
              </a:ext>
            </a:extLst>
          </p:cNvPr>
          <p:cNvSpPr>
            <a:spLocks noGrp="1"/>
          </p:cNvSpPr>
          <p:nvPr>
            <p:ph type="body" sz="quarter" idx="21" hasCustomPrompt="1"/>
          </p:nvPr>
        </p:nvSpPr>
        <p:spPr>
          <a:xfrm>
            <a:off x="6118671"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19" name="Text Placeholder 45">
            <a:extLst>
              <a:ext uri="{FF2B5EF4-FFF2-40B4-BE49-F238E27FC236}">
                <a16:creationId xmlns:a16="http://schemas.microsoft.com/office/drawing/2014/main" id="{9F09511A-BF35-DDA5-9473-7AD4769E5BDE}"/>
              </a:ext>
            </a:extLst>
          </p:cNvPr>
          <p:cNvSpPr>
            <a:spLocks noGrp="1"/>
          </p:cNvSpPr>
          <p:nvPr>
            <p:ph type="body" sz="quarter" idx="22" hasCustomPrompt="1"/>
          </p:nvPr>
        </p:nvSpPr>
        <p:spPr>
          <a:xfrm>
            <a:off x="6118671"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pic>
        <p:nvPicPr>
          <p:cNvPr id="4" name="Graphic 3">
            <a:extLst>
              <a:ext uri="{FF2B5EF4-FFF2-40B4-BE49-F238E27FC236}">
                <a16:creationId xmlns:a16="http://schemas.microsoft.com/office/drawing/2014/main" id="{8BAE1B9C-9775-275D-D178-3530307A7E87}"/>
              </a:ext>
            </a:extLst>
          </p:cNvPr>
          <p:cNvPicPr>
            <a:picLocks noChangeAspect="1"/>
          </p:cNvPicPr>
          <p:nvPr userDrawn="1"/>
        </p:nvPicPr>
        <p:blipFill>
          <a:blip r:embed="rId6"/>
          <a:srcRect/>
          <a:stretch/>
        </p:blipFill>
        <p:spPr>
          <a:xfrm>
            <a:off x="6118671" y="4521132"/>
            <a:ext cx="2853832" cy="637016"/>
          </a:xfrm>
          <a:prstGeom prst="rect">
            <a:avLst/>
          </a:prstGeom>
        </p:spPr>
      </p:pic>
    </p:spTree>
    <p:extLst>
      <p:ext uri="{BB962C8B-B14F-4D97-AF65-F5344CB8AC3E}">
        <p14:creationId xmlns:p14="http://schemas.microsoft.com/office/powerpoint/2010/main" val="3886653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Subtitle: 4 block big ide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819628" y="1657348"/>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4631138" y="1657349"/>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
        <p:nvSpPr>
          <p:cNvPr id="11" name="Text Placeholder 5">
            <a:extLst>
              <a:ext uri="{FF2B5EF4-FFF2-40B4-BE49-F238E27FC236}">
                <a16:creationId xmlns:a16="http://schemas.microsoft.com/office/drawing/2014/main" id="{74492F8F-BB13-4522-9262-D3D4E3E35851}"/>
              </a:ext>
            </a:extLst>
          </p:cNvPr>
          <p:cNvSpPr>
            <a:spLocks noGrp="1"/>
          </p:cNvSpPr>
          <p:nvPr>
            <p:ph type="body" sz="quarter" idx="18" hasCustomPrompt="1"/>
          </p:nvPr>
        </p:nvSpPr>
        <p:spPr>
          <a:xfrm>
            <a:off x="819628" y="3174781"/>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
        <p:nvSpPr>
          <p:cNvPr id="12" name="Text Placeholder 5">
            <a:extLst>
              <a:ext uri="{FF2B5EF4-FFF2-40B4-BE49-F238E27FC236}">
                <a16:creationId xmlns:a16="http://schemas.microsoft.com/office/drawing/2014/main" id="{59A5E982-F2D5-FC63-C9EC-95A25009EEB2}"/>
              </a:ext>
            </a:extLst>
          </p:cNvPr>
          <p:cNvSpPr>
            <a:spLocks noGrp="1"/>
          </p:cNvSpPr>
          <p:nvPr>
            <p:ph type="body" sz="quarter" idx="19" hasCustomPrompt="1"/>
          </p:nvPr>
        </p:nvSpPr>
        <p:spPr>
          <a:xfrm>
            <a:off x="4631138" y="3174781"/>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Tree>
    <p:extLst>
      <p:ext uri="{BB962C8B-B14F-4D97-AF65-F5344CB8AC3E}">
        <p14:creationId xmlns:p14="http://schemas.microsoft.com/office/powerpoint/2010/main" val="4008891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ubtitle: 3 column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3711575"/>
            <a:ext cx="2679698"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dirty="0"/>
              <a:t>Click to edit Master text styles</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3302949" y="3711575"/>
            <a:ext cx="2679695"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dirty="0"/>
              <a:t>Click to edit Master text styles</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6159500" y="3711575"/>
            <a:ext cx="2679700"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dirty="0"/>
              <a:t>Click to edit Master text styles</a:t>
            </a:r>
          </a:p>
        </p:txBody>
      </p:sp>
      <p:sp>
        <p:nvSpPr>
          <p:cNvPr id="14" name="Picture Placeholder 13">
            <a:extLst>
              <a:ext uri="{FF2B5EF4-FFF2-40B4-BE49-F238E27FC236}">
                <a16:creationId xmlns:a16="http://schemas.microsoft.com/office/drawing/2014/main" id="{2117CC75-B838-68D6-2E0E-876246E59A71}"/>
              </a:ext>
            </a:extLst>
          </p:cNvPr>
          <p:cNvSpPr>
            <a:spLocks noGrp="1"/>
          </p:cNvSpPr>
          <p:nvPr>
            <p:ph type="pic" sz="quarter" idx="19"/>
          </p:nvPr>
        </p:nvSpPr>
        <p:spPr>
          <a:xfrm>
            <a:off x="457199" y="1657349"/>
            <a:ext cx="2679700" cy="2054225"/>
          </a:xfrm>
          <a:solidFill>
            <a:schemeClr val="bg1">
              <a:lumMod val="75000"/>
            </a:schemeClr>
          </a:solidFill>
        </p:spPr>
        <p:txBody>
          <a:bodyPr tIns="365760"/>
          <a:lstStyle>
            <a:lvl1pPr marL="0" indent="0" algn="ctr">
              <a:buFontTx/>
              <a:buNone/>
              <a:defRPr/>
            </a:lvl1pPr>
          </a:lstStyle>
          <a:p>
            <a:endParaRPr lang="en-US"/>
          </a:p>
        </p:txBody>
      </p:sp>
      <p:sp>
        <p:nvSpPr>
          <p:cNvPr id="15" name="Picture Placeholder 13">
            <a:extLst>
              <a:ext uri="{FF2B5EF4-FFF2-40B4-BE49-F238E27FC236}">
                <a16:creationId xmlns:a16="http://schemas.microsoft.com/office/drawing/2014/main" id="{44614E93-F67D-FFB0-1593-0C05E96A4FFD}"/>
              </a:ext>
            </a:extLst>
          </p:cNvPr>
          <p:cNvSpPr>
            <a:spLocks noGrp="1"/>
          </p:cNvSpPr>
          <p:nvPr>
            <p:ph type="pic" sz="quarter" idx="20"/>
          </p:nvPr>
        </p:nvSpPr>
        <p:spPr>
          <a:xfrm>
            <a:off x="3302950" y="1657349"/>
            <a:ext cx="2679700" cy="2054225"/>
          </a:xfrm>
          <a:solidFill>
            <a:schemeClr val="bg1">
              <a:lumMod val="75000"/>
            </a:schemeClr>
          </a:solidFill>
        </p:spPr>
        <p:txBody>
          <a:bodyPr tIns="365760"/>
          <a:lstStyle>
            <a:lvl1pPr marL="0" indent="0" algn="ctr">
              <a:buFontTx/>
              <a:buNone/>
              <a:defRPr/>
            </a:lvl1pPr>
          </a:lstStyle>
          <a:p>
            <a:endParaRPr lang="en-US"/>
          </a:p>
        </p:txBody>
      </p:sp>
      <p:sp>
        <p:nvSpPr>
          <p:cNvPr id="16" name="Picture Placeholder 13">
            <a:extLst>
              <a:ext uri="{FF2B5EF4-FFF2-40B4-BE49-F238E27FC236}">
                <a16:creationId xmlns:a16="http://schemas.microsoft.com/office/drawing/2014/main" id="{FF202DA5-E559-E016-1658-76A0FFD0A7A9}"/>
              </a:ext>
            </a:extLst>
          </p:cNvPr>
          <p:cNvSpPr>
            <a:spLocks noGrp="1"/>
          </p:cNvSpPr>
          <p:nvPr>
            <p:ph type="pic" sz="quarter" idx="21"/>
          </p:nvPr>
        </p:nvSpPr>
        <p:spPr>
          <a:xfrm>
            <a:off x="6159500" y="1657349"/>
            <a:ext cx="2679700" cy="2054225"/>
          </a:xfrm>
          <a:solidFill>
            <a:schemeClr val="bg1">
              <a:lumMod val="75000"/>
            </a:schemeClr>
          </a:solidFill>
        </p:spPr>
        <p:txBody>
          <a:bodyPr tIns="365760"/>
          <a:lstStyle>
            <a:lvl1pPr marL="0" indent="0" algn="ctr">
              <a:buFontTx/>
              <a:buNone/>
              <a:defRPr/>
            </a:lvl1pPr>
          </a:lstStyle>
          <a:p>
            <a:endParaRPr lang="en-US"/>
          </a:p>
        </p:txBody>
      </p:sp>
      <p:cxnSp>
        <p:nvCxnSpPr>
          <p:cNvPr id="18" name="Straight Connector 17">
            <a:extLst>
              <a:ext uri="{FF2B5EF4-FFF2-40B4-BE49-F238E27FC236}">
                <a16:creationId xmlns:a16="http://schemas.microsoft.com/office/drawing/2014/main" id="{B59A614F-1746-5E7E-6E40-C0C352E3B87C}"/>
              </a:ext>
            </a:extLst>
          </p:cNvPr>
          <p:cNvCxnSpPr/>
          <p:nvPr userDrawn="1"/>
        </p:nvCxnSpPr>
        <p:spPr>
          <a:xfrm>
            <a:off x="3219924" y="1521151"/>
            <a:ext cx="0" cy="327304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24D771-DA9F-AFF7-8014-770E6875CD71}"/>
              </a:ext>
            </a:extLst>
          </p:cNvPr>
          <p:cNvCxnSpPr/>
          <p:nvPr userDrawn="1"/>
        </p:nvCxnSpPr>
        <p:spPr>
          <a:xfrm>
            <a:off x="6078494" y="1521151"/>
            <a:ext cx="0" cy="327304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4BDB185A-767C-30D3-5FC4-487AEE46B025}"/>
              </a:ext>
            </a:extLst>
          </p:cNvPr>
          <p:cNvSpPr>
            <a:spLocks noGrp="1"/>
          </p:cNvSpPr>
          <p:nvPr>
            <p:ph type="media" sz="quarter" idx="11" hasCustomPrompt="1"/>
          </p:nvPr>
        </p:nvSpPr>
        <p:spPr>
          <a:xfrm>
            <a:off x="0" y="0"/>
            <a:ext cx="9144000" cy="5143500"/>
          </a:xfrm>
          <a:solidFill>
            <a:schemeClr val="tx1"/>
          </a:solidFill>
        </p:spPr>
        <p:txBody>
          <a:bodyPr lIns="0" tIns="1371600"/>
          <a:lstStyle>
            <a:lvl1pPr marL="0" indent="0" algn="ctr">
              <a:buFontTx/>
              <a:buNone/>
              <a:defRPr>
                <a:solidFill>
                  <a:schemeClr val="bg1"/>
                </a:solidFill>
              </a:defRPr>
            </a:lvl1pPr>
          </a:lstStyle>
          <a:p>
            <a:r>
              <a:rPr lang="en-US" dirty="0"/>
              <a:t>CLICK ICON TO INSERT VIDEO</a:t>
            </a:r>
          </a:p>
        </p:txBody>
      </p:sp>
      <p:sp>
        <p:nvSpPr>
          <p:cNvPr id="2" name="Title 1">
            <a:extLst>
              <a:ext uri="{FF2B5EF4-FFF2-40B4-BE49-F238E27FC236}">
                <a16:creationId xmlns:a16="http://schemas.microsoft.com/office/drawing/2014/main" id="{A5D9493A-47CC-919A-B438-67612BC54B04}"/>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US" dirty="0"/>
              <a:t>Headline in all caps 28pt </a:t>
            </a:r>
            <a:br>
              <a:rPr lang="en-US" dirty="0"/>
            </a:br>
            <a:r>
              <a:rPr lang="en-US" dirty="0"/>
              <a:t>preferred as one or two lines</a:t>
            </a:r>
          </a:p>
        </p:txBody>
      </p:sp>
    </p:spTree>
    <p:extLst>
      <p:ext uri="{BB962C8B-B14F-4D97-AF65-F5344CB8AC3E}">
        <p14:creationId xmlns:p14="http://schemas.microsoft.com/office/powerpoint/2010/main" val="225037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Argonn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DEC59-F5CF-CEAA-802E-33C6505C449D}"/>
              </a:ext>
            </a:extLst>
          </p:cNvPr>
          <p:cNvPicPr>
            <a:picLocks noChangeAspect="1"/>
          </p:cNvPicPr>
          <p:nvPr userDrawn="1"/>
        </p:nvPicPr>
        <p:blipFill rotWithShape="1">
          <a:blip r:embed="rId2"/>
          <a:srcRect l="4900" t="26977" r="8429" b="1"/>
          <a:stretch/>
        </p:blipFill>
        <p:spPr>
          <a:xfrm>
            <a:off x="0" y="0"/>
            <a:ext cx="9142729" cy="5143500"/>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userDrawn="1"/>
        </p:nvPicPr>
        <p:blipFill rotWithShape="1">
          <a:blip r:embed="rId3" cstate="hqprint">
            <a:alphaModFix amt="80000"/>
            <a:extLst>
              <a:ext uri="{28A0092B-C50C-407E-A947-70E740481C1C}">
                <a14:useLocalDpi xmlns:a14="http://schemas.microsoft.com/office/drawing/2010/main"/>
              </a:ext>
            </a:extLst>
          </a:blip>
          <a:srcRect l="7274" t="-204" r="7262" b="2069"/>
          <a:stretch/>
        </p:blipFill>
        <p:spPr>
          <a:xfrm>
            <a:off x="0" y="-10684"/>
            <a:ext cx="9144000" cy="5154184"/>
          </a:xfrm>
          <a:prstGeom prst="rect">
            <a:avLst/>
          </a:prstGeom>
        </p:spPr>
      </p:pic>
      <p:grpSp>
        <p:nvGrpSpPr>
          <p:cNvPr id="2" name="Group 1">
            <a:extLst>
              <a:ext uri="{FF2B5EF4-FFF2-40B4-BE49-F238E27FC236}">
                <a16:creationId xmlns:a16="http://schemas.microsoft.com/office/drawing/2014/main" id="{51AD80AF-1545-2888-DC5C-2ACBBB58F56B}"/>
              </a:ext>
            </a:extLst>
          </p:cNvPr>
          <p:cNvGrpSpPr>
            <a:grpSpLocks noChangeAspect="1"/>
          </p:cNvGrpSpPr>
          <p:nvPr userDrawn="1"/>
        </p:nvGrpSpPr>
        <p:grpSpPr bwMode="auto">
          <a:xfrm>
            <a:off x="1586265" y="1304924"/>
            <a:ext cx="5971470" cy="2336662"/>
            <a:chOff x="4398" y="-378"/>
            <a:chExt cx="1104" cy="432"/>
          </a:xfrm>
        </p:grpSpPr>
        <p:sp>
          <p:nvSpPr>
            <p:cNvPr id="3" name="Rectangle 2">
              <a:extLst>
                <a:ext uri="{FF2B5EF4-FFF2-40B4-BE49-F238E27FC236}">
                  <a16:creationId xmlns:a16="http://schemas.microsoft.com/office/drawing/2014/main" id="{76CD385B-D85D-B64D-C7C5-0741D4FDA11F}"/>
                </a:ext>
              </a:extLst>
            </p:cNvPr>
            <p:cNvSpPr>
              <a:spLocks noChangeArrowheads="1"/>
            </p:cNvSpPr>
            <p:nvPr/>
          </p:nvSpPr>
          <p:spPr bwMode="auto">
            <a:xfrm>
              <a:off x="4398" y="-378"/>
              <a:ext cx="1104" cy="432"/>
            </a:xfrm>
            <a:prstGeom prst="rect">
              <a:avLst/>
            </a:prstGeom>
            <a:noFill/>
            <a:ln w="0">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6" name="Freeform 5">
              <a:extLst>
                <a:ext uri="{FF2B5EF4-FFF2-40B4-BE49-F238E27FC236}">
                  <a16:creationId xmlns:a16="http://schemas.microsoft.com/office/drawing/2014/main" id="{5565DEB9-167C-3795-A7E1-78040F365E4B}"/>
                </a:ext>
              </a:extLst>
            </p:cNvPr>
            <p:cNvSpPr>
              <a:spLocks noEditPoints="1"/>
            </p:cNvSpPr>
            <p:nvPr/>
          </p:nvSpPr>
          <p:spPr bwMode="auto">
            <a:xfrm>
              <a:off x="5198" y="-264"/>
              <a:ext cx="194" cy="168"/>
            </a:xfrm>
            <a:custGeom>
              <a:avLst/>
              <a:gdLst>
                <a:gd name="T0" fmla="*/ 405 w 580"/>
                <a:gd name="T1" fmla="*/ 360 h 502"/>
                <a:gd name="T2" fmla="*/ 441 w 580"/>
                <a:gd name="T3" fmla="*/ 422 h 502"/>
                <a:gd name="T4" fmla="*/ 473 w 580"/>
                <a:gd name="T5" fmla="*/ 478 h 502"/>
                <a:gd name="T6" fmla="*/ 485 w 580"/>
                <a:gd name="T7" fmla="*/ 478 h 502"/>
                <a:gd name="T8" fmla="*/ 518 w 580"/>
                <a:gd name="T9" fmla="*/ 422 h 502"/>
                <a:gd name="T10" fmla="*/ 554 w 580"/>
                <a:gd name="T11" fmla="*/ 360 h 502"/>
                <a:gd name="T12" fmla="*/ 392 w 580"/>
                <a:gd name="T13" fmla="*/ 338 h 502"/>
                <a:gd name="T14" fmla="*/ 186 w 580"/>
                <a:gd name="T15" fmla="*/ 357 h 502"/>
                <a:gd name="T16" fmla="*/ 153 w 580"/>
                <a:gd name="T17" fmla="*/ 415 h 502"/>
                <a:gd name="T18" fmla="*/ 119 w 580"/>
                <a:gd name="T19" fmla="*/ 473 h 502"/>
                <a:gd name="T20" fmla="*/ 471 w 580"/>
                <a:gd name="T21" fmla="*/ 493 h 502"/>
                <a:gd name="T22" fmla="*/ 452 w 580"/>
                <a:gd name="T23" fmla="*/ 461 h 502"/>
                <a:gd name="T24" fmla="*/ 416 w 580"/>
                <a:gd name="T25" fmla="*/ 399 h 502"/>
                <a:gd name="T26" fmla="*/ 387 w 580"/>
                <a:gd name="T27" fmla="*/ 347 h 502"/>
                <a:gd name="T28" fmla="*/ 13 w 580"/>
                <a:gd name="T29" fmla="*/ 338 h 502"/>
                <a:gd name="T30" fmla="*/ 33 w 580"/>
                <a:gd name="T31" fmla="*/ 373 h 502"/>
                <a:gd name="T32" fmla="*/ 71 w 580"/>
                <a:gd name="T33" fmla="*/ 438 h 502"/>
                <a:gd name="T34" fmla="*/ 98 w 580"/>
                <a:gd name="T35" fmla="*/ 485 h 502"/>
                <a:gd name="T36" fmla="*/ 112 w 580"/>
                <a:gd name="T37" fmla="*/ 467 h 502"/>
                <a:gd name="T38" fmla="*/ 148 w 580"/>
                <a:gd name="T39" fmla="*/ 405 h 502"/>
                <a:gd name="T40" fmla="*/ 180 w 580"/>
                <a:gd name="T41" fmla="*/ 349 h 502"/>
                <a:gd name="T42" fmla="*/ 290 w 580"/>
                <a:gd name="T43" fmla="*/ 178 h 502"/>
                <a:gd name="T44" fmla="*/ 270 w 580"/>
                <a:gd name="T45" fmla="*/ 213 h 502"/>
                <a:gd name="T46" fmla="*/ 232 w 580"/>
                <a:gd name="T47" fmla="*/ 278 h 502"/>
                <a:gd name="T48" fmla="*/ 204 w 580"/>
                <a:gd name="T49" fmla="*/ 326 h 502"/>
                <a:gd name="T50" fmla="*/ 370 w 580"/>
                <a:gd name="T51" fmla="*/ 319 h 502"/>
                <a:gd name="T52" fmla="*/ 338 w 580"/>
                <a:gd name="T53" fmla="*/ 262 h 502"/>
                <a:gd name="T54" fmla="*/ 302 w 580"/>
                <a:gd name="T55" fmla="*/ 200 h 502"/>
                <a:gd name="T56" fmla="*/ 384 w 580"/>
                <a:gd name="T57" fmla="*/ 14 h 502"/>
                <a:gd name="T58" fmla="*/ 366 w 580"/>
                <a:gd name="T59" fmla="*/ 47 h 502"/>
                <a:gd name="T60" fmla="*/ 330 w 580"/>
                <a:gd name="T61" fmla="*/ 109 h 502"/>
                <a:gd name="T62" fmla="*/ 300 w 580"/>
                <a:gd name="T63" fmla="*/ 160 h 502"/>
                <a:gd name="T64" fmla="*/ 301 w 580"/>
                <a:gd name="T65" fmla="*/ 178 h 502"/>
                <a:gd name="T66" fmla="*/ 331 w 580"/>
                <a:gd name="T67" fmla="*/ 232 h 502"/>
                <a:gd name="T68" fmla="*/ 369 w 580"/>
                <a:gd name="T69" fmla="*/ 296 h 502"/>
                <a:gd name="T70" fmla="*/ 387 w 580"/>
                <a:gd name="T71" fmla="*/ 329 h 502"/>
                <a:gd name="T72" fmla="*/ 554 w 580"/>
                <a:gd name="T73" fmla="*/ 307 h 502"/>
                <a:gd name="T74" fmla="*/ 510 w 580"/>
                <a:gd name="T75" fmla="*/ 231 h 502"/>
                <a:gd name="T76" fmla="*/ 454 w 580"/>
                <a:gd name="T77" fmla="*/ 135 h 502"/>
                <a:gd name="T78" fmla="*/ 406 w 580"/>
                <a:gd name="T79" fmla="*/ 52 h 502"/>
                <a:gd name="T80" fmla="*/ 384 w 580"/>
                <a:gd name="T81" fmla="*/ 14 h 502"/>
                <a:gd name="T82" fmla="*/ 182 w 580"/>
                <a:gd name="T83" fmla="*/ 36 h 502"/>
                <a:gd name="T84" fmla="*/ 138 w 580"/>
                <a:gd name="T85" fmla="*/ 112 h 502"/>
                <a:gd name="T86" fmla="*/ 83 w 580"/>
                <a:gd name="T87" fmla="*/ 208 h 502"/>
                <a:gd name="T88" fmla="*/ 35 w 580"/>
                <a:gd name="T89" fmla="*/ 291 h 502"/>
                <a:gd name="T90" fmla="*/ 13 w 580"/>
                <a:gd name="T91" fmla="*/ 329 h 502"/>
                <a:gd name="T92" fmla="*/ 203 w 580"/>
                <a:gd name="T93" fmla="*/ 310 h 502"/>
                <a:gd name="T94" fmla="*/ 239 w 580"/>
                <a:gd name="T95" fmla="*/ 249 h 502"/>
                <a:gd name="T96" fmla="*/ 273 w 580"/>
                <a:gd name="T97" fmla="*/ 188 h 502"/>
                <a:gd name="T98" fmla="*/ 283 w 580"/>
                <a:gd name="T99" fmla="*/ 167 h 502"/>
                <a:gd name="T100" fmla="*/ 259 w 580"/>
                <a:gd name="T101" fmla="*/ 124 h 502"/>
                <a:gd name="T102" fmla="*/ 222 w 580"/>
                <a:gd name="T103" fmla="*/ 61 h 502"/>
                <a:gd name="T104" fmla="*/ 196 w 580"/>
                <a:gd name="T105" fmla="*/ 17 h 502"/>
                <a:gd name="T106" fmla="*/ 209 w 580"/>
                <a:gd name="T107" fmla="*/ 20 h 502"/>
                <a:gd name="T108" fmla="*/ 242 w 580"/>
                <a:gd name="T109" fmla="*/ 77 h 502"/>
                <a:gd name="T110" fmla="*/ 277 w 580"/>
                <a:gd name="T111" fmla="*/ 138 h 502"/>
                <a:gd name="T112" fmla="*/ 292 w 580"/>
                <a:gd name="T113" fmla="*/ 157 h 502"/>
                <a:gd name="T114" fmla="*/ 319 w 580"/>
                <a:gd name="T115" fmla="*/ 110 h 502"/>
                <a:gd name="T116" fmla="*/ 356 w 580"/>
                <a:gd name="T117" fmla="*/ 44 h 502"/>
                <a:gd name="T118" fmla="*/ 376 w 580"/>
                <a:gd name="T119" fmla="*/ 9 h 502"/>
                <a:gd name="T120" fmla="*/ 580 w 580"/>
                <a:gd name="T121" fmla="*/ 334 h 502"/>
                <a:gd name="T122" fmla="*/ 192 w 580"/>
                <a:gd name="T123"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502">
                  <a:moveTo>
                    <a:pt x="392" y="338"/>
                  </a:moveTo>
                  <a:lnTo>
                    <a:pt x="394" y="342"/>
                  </a:lnTo>
                  <a:lnTo>
                    <a:pt x="399" y="349"/>
                  </a:lnTo>
                  <a:lnTo>
                    <a:pt x="405" y="360"/>
                  </a:lnTo>
                  <a:lnTo>
                    <a:pt x="413" y="373"/>
                  </a:lnTo>
                  <a:lnTo>
                    <a:pt x="421" y="389"/>
                  </a:lnTo>
                  <a:lnTo>
                    <a:pt x="431" y="405"/>
                  </a:lnTo>
                  <a:lnTo>
                    <a:pt x="441" y="422"/>
                  </a:lnTo>
                  <a:lnTo>
                    <a:pt x="450" y="438"/>
                  </a:lnTo>
                  <a:lnTo>
                    <a:pt x="459" y="453"/>
                  </a:lnTo>
                  <a:lnTo>
                    <a:pt x="467" y="467"/>
                  </a:lnTo>
                  <a:lnTo>
                    <a:pt x="473" y="478"/>
                  </a:lnTo>
                  <a:lnTo>
                    <a:pt x="477" y="485"/>
                  </a:lnTo>
                  <a:lnTo>
                    <a:pt x="479" y="488"/>
                  </a:lnTo>
                  <a:lnTo>
                    <a:pt x="481" y="485"/>
                  </a:lnTo>
                  <a:lnTo>
                    <a:pt x="485" y="478"/>
                  </a:lnTo>
                  <a:lnTo>
                    <a:pt x="491" y="467"/>
                  </a:lnTo>
                  <a:lnTo>
                    <a:pt x="500" y="453"/>
                  </a:lnTo>
                  <a:lnTo>
                    <a:pt x="509" y="438"/>
                  </a:lnTo>
                  <a:lnTo>
                    <a:pt x="518" y="422"/>
                  </a:lnTo>
                  <a:lnTo>
                    <a:pt x="528" y="405"/>
                  </a:lnTo>
                  <a:lnTo>
                    <a:pt x="538" y="389"/>
                  </a:lnTo>
                  <a:lnTo>
                    <a:pt x="546" y="373"/>
                  </a:lnTo>
                  <a:lnTo>
                    <a:pt x="554" y="360"/>
                  </a:lnTo>
                  <a:lnTo>
                    <a:pt x="560" y="349"/>
                  </a:lnTo>
                  <a:lnTo>
                    <a:pt x="565" y="342"/>
                  </a:lnTo>
                  <a:lnTo>
                    <a:pt x="567" y="338"/>
                  </a:lnTo>
                  <a:lnTo>
                    <a:pt x="392" y="338"/>
                  </a:lnTo>
                  <a:close/>
                  <a:moveTo>
                    <a:pt x="197" y="338"/>
                  </a:moveTo>
                  <a:lnTo>
                    <a:pt x="196" y="341"/>
                  </a:lnTo>
                  <a:lnTo>
                    <a:pt x="192" y="347"/>
                  </a:lnTo>
                  <a:lnTo>
                    <a:pt x="186" y="357"/>
                  </a:lnTo>
                  <a:lnTo>
                    <a:pt x="179" y="369"/>
                  </a:lnTo>
                  <a:lnTo>
                    <a:pt x="171" y="383"/>
                  </a:lnTo>
                  <a:lnTo>
                    <a:pt x="162" y="399"/>
                  </a:lnTo>
                  <a:lnTo>
                    <a:pt x="153" y="415"/>
                  </a:lnTo>
                  <a:lnTo>
                    <a:pt x="144" y="431"/>
                  </a:lnTo>
                  <a:lnTo>
                    <a:pt x="135" y="446"/>
                  </a:lnTo>
                  <a:lnTo>
                    <a:pt x="126" y="461"/>
                  </a:lnTo>
                  <a:lnTo>
                    <a:pt x="119" y="473"/>
                  </a:lnTo>
                  <a:lnTo>
                    <a:pt x="114" y="483"/>
                  </a:lnTo>
                  <a:lnTo>
                    <a:pt x="110" y="490"/>
                  </a:lnTo>
                  <a:lnTo>
                    <a:pt x="108" y="493"/>
                  </a:lnTo>
                  <a:lnTo>
                    <a:pt x="471" y="493"/>
                  </a:lnTo>
                  <a:lnTo>
                    <a:pt x="469" y="490"/>
                  </a:lnTo>
                  <a:lnTo>
                    <a:pt x="465" y="483"/>
                  </a:lnTo>
                  <a:lnTo>
                    <a:pt x="460" y="473"/>
                  </a:lnTo>
                  <a:lnTo>
                    <a:pt x="452" y="461"/>
                  </a:lnTo>
                  <a:lnTo>
                    <a:pt x="444" y="446"/>
                  </a:lnTo>
                  <a:lnTo>
                    <a:pt x="435" y="431"/>
                  </a:lnTo>
                  <a:lnTo>
                    <a:pt x="426" y="415"/>
                  </a:lnTo>
                  <a:lnTo>
                    <a:pt x="416" y="399"/>
                  </a:lnTo>
                  <a:lnTo>
                    <a:pt x="408" y="383"/>
                  </a:lnTo>
                  <a:lnTo>
                    <a:pt x="399" y="369"/>
                  </a:lnTo>
                  <a:lnTo>
                    <a:pt x="392" y="357"/>
                  </a:lnTo>
                  <a:lnTo>
                    <a:pt x="387" y="347"/>
                  </a:lnTo>
                  <a:lnTo>
                    <a:pt x="383" y="341"/>
                  </a:lnTo>
                  <a:lnTo>
                    <a:pt x="382" y="338"/>
                  </a:lnTo>
                  <a:lnTo>
                    <a:pt x="197" y="338"/>
                  </a:lnTo>
                  <a:close/>
                  <a:moveTo>
                    <a:pt x="13" y="338"/>
                  </a:moveTo>
                  <a:lnTo>
                    <a:pt x="15" y="342"/>
                  </a:lnTo>
                  <a:lnTo>
                    <a:pt x="19" y="349"/>
                  </a:lnTo>
                  <a:lnTo>
                    <a:pt x="25" y="359"/>
                  </a:lnTo>
                  <a:lnTo>
                    <a:pt x="33" y="373"/>
                  </a:lnTo>
                  <a:lnTo>
                    <a:pt x="42" y="388"/>
                  </a:lnTo>
                  <a:lnTo>
                    <a:pt x="51" y="405"/>
                  </a:lnTo>
                  <a:lnTo>
                    <a:pt x="61" y="421"/>
                  </a:lnTo>
                  <a:lnTo>
                    <a:pt x="71" y="438"/>
                  </a:lnTo>
                  <a:lnTo>
                    <a:pt x="80" y="453"/>
                  </a:lnTo>
                  <a:lnTo>
                    <a:pt x="87" y="467"/>
                  </a:lnTo>
                  <a:lnTo>
                    <a:pt x="94" y="478"/>
                  </a:lnTo>
                  <a:lnTo>
                    <a:pt x="98" y="485"/>
                  </a:lnTo>
                  <a:lnTo>
                    <a:pt x="100" y="488"/>
                  </a:lnTo>
                  <a:lnTo>
                    <a:pt x="102" y="485"/>
                  </a:lnTo>
                  <a:lnTo>
                    <a:pt x="106" y="478"/>
                  </a:lnTo>
                  <a:lnTo>
                    <a:pt x="112" y="467"/>
                  </a:lnTo>
                  <a:lnTo>
                    <a:pt x="120" y="453"/>
                  </a:lnTo>
                  <a:lnTo>
                    <a:pt x="129" y="438"/>
                  </a:lnTo>
                  <a:lnTo>
                    <a:pt x="138" y="422"/>
                  </a:lnTo>
                  <a:lnTo>
                    <a:pt x="148" y="405"/>
                  </a:lnTo>
                  <a:lnTo>
                    <a:pt x="157" y="389"/>
                  </a:lnTo>
                  <a:lnTo>
                    <a:pt x="166" y="373"/>
                  </a:lnTo>
                  <a:lnTo>
                    <a:pt x="174" y="360"/>
                  </a:lnTo>
                  <a:lnTo>
                    <a:pt x="180" y="349"/>
                  </a:lnTo>
                  <a:lnTo>
                    <a:pt x="184" y="342"/>
                  </a:lnTo>
                  <a:lnTo>
                    <a:pt x="186" y="338"/>
                  </a:lnTo>
                  <a:lnTo>
                    <a:pt x="13" y="338"/>
                  </a:lnTo>
                  <a:close/>
                  <a:moveTo>
                    <a:pt x="290" y="178"/>
                  </a:moveTo>
                  <a:lnTo>
                    <a:pt x="288" y="182"/>
                  </a:lnTo>
                  <a:lnTo>
                    <a:pt x="284" y="189"/>
                  </a:lnTo>
                  <a:lnTo>
                    <a:pt x="277" y="200"/>
                  </a:lnTo>
                  <a:lnTo>
                    <a:pt x="270" y="213"/>
                  </a:lnTo>
                  <a:lnTo>
                    <a:pt x="261" y="229"/>
                  </a:lnTo>
                  <a:lnTo>
                    <a:pt x="251" y="245"/>
                  </a:lnTo>
                  <a:lnTo>
                    <a:pt x="242" y="262"/>
                  </a:lnTo>
                  <a:lnTo>
                    <a:pt x="232" y="278"/>
                  </a:lnTo>
                  <a:lnTo>
                    <a:pt x="224" y="293"/>
                  </a:lnTo>
                  <a:lnTo>
                    <a:pt x="215" y="308"/>
                  </a:lnTo>
                  <a:lnTo>
                    <a:pt x="209" y="319"/>
                  </a:lnTo>
                  <a:lnTo>
                    <a:pt x="204" y="326"/>
                  </a:lnTo>
                  <a:lnTo>
                    <a:pt x="202" y="329"/>
                  </a:lnTo>
                  <a:lnTo>
                    <a:pt x="376" y="329"/>
                  </a:lnTo>
                  <a:lnTo>
                    <a:pt x="375" y="326"/>
                  </a:lnTo>
                  <a:lnTo>
                    <a:pt x="370" y="319"/>
                  </a:lnTo>
                  <a:lnTo>
                    <a:pt x="364" y="308"/>
                  </a:lnTo>
                  <a:lnTo>
                    <a:pt x="356" y="293"/>
                  </a:lnTo>
                  <a:lnTo>
                    <a:pt x="347" y="278"/>
                  </a:lnTo>
                  <a:lnTo>
                    <a:pt x="338" y="262"/>
                  </a:lnTo>
                  <a:lnTo>
                    <a:pt x="328" y="245"/>
                  </a:lnTo>
                  <a:lnTo>
                    <a:pt x="319" y="229"/>
                  </a:lnTo>
                  <a:lnTo>
                    <a:pt x="310" y="213"/>
                  </a:lnTo>
                  <a:lnTo>
                    <a:pt x="302" y="200"/>
                  </a:lnTo>
                  <a:lnTo>
                    <a:pt x="296" y="189"/>
                  </a:lnTo>
                  <a:lnTo>
                    <a:pt x="292" y="182"/>
                  </a:lnTo>
                  <a:lnTo>
                    <a:pt x="290" y="178"/>
                  </a:lnTo>
                  <a:close/>
                  <a:moveTo>
                    <a:pt x="384" y="14"/>
                  </a:moveTo>
                  <a:lnTo>
                    <a:pt x="383" y="17"/>
                  </a:lnTo>
                  <a:lnTo>
                    <a:pt x="379" y="23"/>
                  </a:lnTo>
                  <a:lnTo>
                    <a:pt x="373" y="33"/>
                  </a:lnTo>
                  <a:lnTo>
                    <a:pt x="366" y="47"/>
                  </a:lnTo>
                  <a:lnTo>
                    <a:pt x="358" y="61"/>
                  </a:lnTo>
                  <a:lnTo>
                    <a:pt x="349" y="77"/>
                  </a:lnTo>
                  <a:lnTo>
                    <a:pt x="339" y="93"/>
                  </a:lnTo>
                  <a:lnTo>
                    <a:pt x="330" y="109"/>
                  </a:lnTo>
                  <a:lnTo>
                    <a:pt x="321" y="124"/>
                  </a:lnTo>
                  <a:lnTo>
                    <a:pt x="313" y="139"/>
                  </a:lnTo>
                  <a:lnTo>
                    <a:pt x="306" y="151"/>
                  </a:lnTo>
                  <a:lnTo>
                    <a:pt x="300" y="160"/>
                  </a:lnTo>
                  <a:lnTo>
                    <a:pt x="297" y="167"/>
                  </a:lnTo>
                  <a:lnTo>
                    <a:pt x="295" y="169"/>
                  </a:lnTo>
                  <a:lnTo>
                    <a:pt x="297" y="172"/>
                  </a:lnTo>
                  <a:lnTo>
                    <a:pt x="301" y="178"/>
                  </a:lnTo>
                  <a:lnTo>
                    <a:pt x="306" y="188"/>
                  </a:lnTo>
                  <a:lnTo>
                    <a:pt x="314" y="201"/>
                  </a:lnTo>
                  <a:lnTo>
                    <a:pt x="322" y="216"/>
                  </a:lnTo>
                  <a:lnTo>
                    <a:pt x="331" y="232"/>
                  </a:lnTo>
                  <a:lnTo>
                    <a:pt x="341" y="249"/>
                  </a:lnTo>
                  <a:lnTo>
                    <a:pt x="351" y="265"/>
                  </a:lnTo>
                  <a:lnTo>
                    <a:pt x="360" y="282"/>
                  </a:lnTo>
                  <a:lnTo>
                    <a:pt x="369" y="296"/>
                  </a:lnTo>
                  <a:lnTo>
                    <a:pt x="376" y="310"/>
                  </a:lnTo>
                  <a:lnTo>
                    <a:pt x="382" y="320"/>
                  </a:lnTo>
                  <a:lnTo>
                    <a:pt x="386" y="327"/>
                  </a:lnTo>
                  <a:lnTo>
                    <a:pt x="387" y="329"/>
                  </a:lnTo>
                  <a:lnTo>
                    <a:pt x="567" y="329"/>
                  </a:lnTo>
                  <a:lnTo>
                    <a:pt x="565" y="326"/>
                  </a:lnTo>
                  <a:lnTo>
                    <a:pt x="560" y="319"/>
                  </a:lnTo>
                  <a:lnTo>
                    <a:pt x="554" y="307"/>
                  </a:lnTo>
                  <a:lnTo>
                    <a:pt x="545" y="291"/>
                  </a:lnTo>
                  <a:lnTo>
                    <a:pt x="535" y="273"/>
                  </a:lnTo>
                  <a:lnTo>
                    <a:pt x="523" y="253"/>
                  </a:lnTo>
                  <a:lnTo>
                    <a:pt x="510" y="231"/>
                  </a:lnTo>
                  <a:lnTo>
                    <a:pt x="496" y="208"/>
                  </a:lnTo>
                  <a:lnTo>
                    <a:pt x="482" y="184"/>
                  </a:lnTo>
                  <a:lnTo>
                    <a:pt x="468" y="159"/>
                  </a:lnTo>
                  <a:lnTo>
                    <a:pt x="454" y="135"/>
                  </a:lnTo>
                  <a:lnTo>
                    <a:pt x="441" y="112"/>
                  </a:lnTo>
                  <a:lnTo>
                    <a:pt x="428" y="90"/>
                  </a:lnTo>
                  <a:lnTo>
                    <a:pt x="416" y="70"/>
                  </a:lnTo>
                  <a:lnTo>
                    <a:pt x="406" y="52"/>
                  </a:lnTo>
                  <a:lnTo>
                    <a:pt x="397" y="36"/>
                  </a:lnTo>
                  <a:lnTo>
                    <a:pt x="391" y="24"/>
                  </a:lnTo>
                  <a:lnTo>
                    <a:pt x="386" y="17"/>
                  </a:lnTo>
                  <a:lnTo>
                    <a:pt x="384" y="14"/>
                  </a:lnTo>
                  <a:close/>
                  <a:moveTo>
                    <a:pt x="194" y="14"/>
                  </a:moveTo>
                  <a:lnTo>
                    <a:pt x="193" y="17"/>
                  </a:lnTo>
                  <a:lnTo>
                    <a:pt x="188" y="24"/>
                  </a:lnTo>
                  <a:lnTo>
                    <a:pt x="182" y="36"/>
                  </a:lnTo>
                  <a:lnTo>
                    <a:pt x="173" y="52"/>
                  </a:lnTo>
                  <a:lnTo>
                    <a:pt x="163" y="70"/>
                  </a:lnTo>
                  <a:lnTo>
                    <a:pt x="151" y="90"/>
                  </a:lnTo>
                  <a:lnTo>
                    <a:pt x="138" y="112"/>
                  </a:lnTo>
                  <a:lnTo>
                    <a:pt x="125" y="135"/>
                  </a:lnTo>
                  <a:lnTo>
                    <a:pt x="111" y="159"/>
                  </a:lnTo>
                  <a:lnTo>
                    <a:pt x="97" y="184"/>
                  </a:lnTo>
                  <a:lnTo>
                    <a:pt x="83" y="208"/>
                  </a:lnTo>
                  <a:lnTo>
                    <a:pt x="69" y="231"/>
                  </a:lnTo>
                  <a:lnTo>
                    <a:pt x="57" y="253"/>
                  </a:lnTo>
                  <a:lnTo>
                    <a:pt x="45" y="273"/>
                  </a:lnTo>
                  <a:lnTo>
                    <a:pt x="35" y="291"/>
                  </a:lnTo>
                  <a:lnTo>
                    <a:pt x="26" y="307"/>
                  </a:lnTo>
                  <a:lnTo>
                    <a:pt x="19" y="319"/>
                  </a:lnTo>
                  <a:lnTo>
                    <a:pt x="15" y="326"/>
                  </a:lnTo>
                  <a:lnTo>
                    <a:pt x="13" y="329"/>
                  </a:lnTo>
                  <a:lnTo>
                    <a:pt x="192" y="329"/>
                  </a:lnTo>
                  <a:lnTo>
                    <a:pt x="193" y="327"/>
                  </a:lnTo>
                  <a:lnTo>
                    <a:pt x="197" y="320"/>
                  </a:lnTo>
                  <a:lnTo>
                    <a:pt x="203" y="310"/>
                  </a:lnTo>
                  <a:lnTo>
                    <a:pt x="210" y="296"/>
                  </a:lnTo>
                  <a:lnTo>
                    <a:pt x="219" y="282"/>
                  </a:lnTo>
                  <a:lnTo>
                    <a:pt x="229" y="265"/>
                  </a:lnTo>
                  <a:lnTo>
                    <a:pt x="239" y="249"/>
                  </a:lnTo>
                  <a:lnTo>
                    <a:pt x="248" y="232"/>
                  </a:lnTo>
                  <a:lnTo>
                    <a:pt x="258" y="216"/>
                  </a:lnTo>
                  <a:lnTo>
                    <a:pt x="266" y="201"/>
                  </a:lnTo>
                  <a:lnTo>
                    <a:pt x="273" y="188"/>
                  </a:lnTo>
                  <a:lnTo>
                    <a:pt x="279" y="178"/>
                  </a:lnTo>
                  <a:lnTo>
                    <a:pt x="283" y="172"/>
                  </a:lnTo>
                  <a:lnTo>
                    <a:pt x="285" y="169"/>
                  </a:lnTo>
                  <a:lnTo>
                    <a:pt x="283" y="167"/>
                  </a:lnTo>
                  <a:lnTo>
                    <a:pt x="280" y="160"/>
                  </a:lnTo>
                  <a:lnTo>
                    <a:pt x="274" y="151"/>
                  </a:lnTo>
                  <a:lnTo>
                    <a:pt x="267" y="139"/>
                  </a:lnTo>
                  <a:lnTo>
                    <a:pt x="259" y="124"/>
                  </a:lnTo>
                  <a:lnTo>
                    <a:pt x="250" y="109"/>
                  </a:lnTo>
                  <a:lnTo>
                    <a:pt x="241" y="93"/>
                  </a:lnTo>
                  <a:lnTo>
                    <a:pt x="231" y="77"/>
                  </a:lnTo>
                  <a:lnTo>
                    <a:pt x="222" y="61"/>
                  </a:lnTo>
                  <a:lnTo>
                    <a:pt x="213" y="47"/>
                  </a:lnTo>
                  <a:lnTo>
                    <a:pt x="206" y="33"/>
                  </a:lnTo>
                  <a:lnTo>
                    <a:pt x="200" y="23"/>
                  </a:lnTo>
                  <a:lnTo>
                    <a:pt x="196" y="17"/>
                  </a:lnTo>
                  <a:lnTo>
                    <a:pt x="194" y="14"/>
                  </a:lnTo>
                  <a:close/>
                  <a:moveTo>
                    <a:pt x="202" y="9"/>
                  </a:moveTo>
                  <a:lnTo>
                    <a:pt x="204" y="12"/>
                  </a:lnTo>
                  <a:lnTo>
                    <a:pt x="209" y="20"/>
                  </a:lnTo>
                  <a:lnTo>
                    <a:pt x="215" y="30"/>
                  </a:lnTo>
                  <a:lnTo>
                    <a:pt x="224" y="44"/>
                  </a:lnTo>
                  <a:lnTo>
                    <a:pt x="232" y="60"/>
                  </a:lnTo>
                  <a:lnTo>
                    <a:pt x="242" y="77"/>
                  </a:lnTo>
                  <a:lnTo>
                    <a:pt x="251" y="93"/>
                  </a:lnTo>
                  <a:lnTo>
                    <a:pt x="261" y="110"/>
                  </a:lnTo>
                  <a:lnTo>
                    <a:pt x="270" y="125"/>
                  </a:lnTo>
                  <a:lnTo>
                    <a:pt x="277" y="138"/>
                  </a:lnTo>
                  <a:lnTo>
                    <a:pt x="284" y="149"/>
                  </a:lnTo>
                  <a:lnTo>
                    <a:pt x="288" y="157"/>
                  </a:lnTo>
                  <a:lnTo>
                    <a:pt x="290" y="160"/>
                  </a:lnTo>
                  <a:lnTo>
                    <a:pt x="292" y="157"/>
                  </a:lnTo>
                  <a:lnTo>
                    <a:pt x="296" y="149"/>
                  </a:lnTo>
                  <a:lnTo>
                    <a:pt x="302" y="138"/>
                  </a:lnTo>
                  <a:lnTo>
                    <a:pt x="310" y="125"/>
                  </a:lnTo>
                  <a:lnTo>
                    <a:pt x="319" y="110"/>
                  </a:lnTo>
                  <a:lnTo>
                    <a:pt x="328" y="93"/>
                  </a:lnTo>
                  <a:lnTo>
                    <a:pt x="338" y="77"/>
                  </a:lnTo>
                  <a:lnTo>
                    <a:pt x="347" y="60"/>
                  </a:lnTo>
                  <a:lnTo>
                    <a:pt x="356" y="44"/>
                  </a:lnTo>
                  <a:lnTo>
                    <a:pt x="364" y="30"/>
                  </a:lnTo>
                  <a:lnTo>
                    <a:pt x="370" y="20"/>
                  </a:lnTo>
                  <a:lnTo>
                    <a:pt x="375" y="12"/>
                  </a:lnTo>
                  <a:lnTo>
                    <a:pt x="376" y="9"/>
                  </a:lnTo>
                  <a:lnTo>
                    <a:pt x="202" y="9"/>
                  </a:lnTo>
                  <a:close/>
                  <a:moveTo>
                    <a:pt x="192" y="0"/>
                  </a:moveTo>
                  <a:lnTo>
                    <a:pt x="387" y="0"/>
                  </a:lnTo>
                  <a:lnTo>
                    <a:pt x="580" y="334"/>
                  </a:lnTo>
                  <a:lnTo>
                    <a:pt x="482" y="502"/>
                  </a:lnTo>
                  <a:lnTo>
                    <a:pt x="97" y="502"/>
                  </a:lnTo>
                  <a:lnTo>
                    <a:pt x="0" y="334"/>
                  </a:lnTo>
                  <a:lnTo>
                    <a:pt x="192"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 name="Freeform 6">
              <a:extLst>
                <a:ext uri="{FF2B5EF4-FFF2-40B4-BE49-F238E27FC236}">
                  <a16:creationId xmlns:a16="http://schemas.microsoft.com/office/drawing/2014/main" id="{8FE0E757-FE52-0454-B46D-2E78143B3057}"/>
                </a:ext>
              </a:extLst>
            </p:cNvPr>
            <p:cNvSpPr>
              <a:spLocks/>
            </p:cNvSpPr>
            <p:nvPr/>
          </p:nvSpPr>
          <p:spPr bwMode="auto">
            <a:xfrm>
              <a:off x="4791" y="-60"/>
              <a:ext cx="28" cy="34"/>
            </a:xfrm>
            <a:custGeom>
              <a:avLst/>
              <a:gdLst>
                <a:gd name="T0" fmla="*/ 0 w 84"/>
                <a:gd name="T1" fmla="*/ 0 h 101"/>
                <a:gd name="T2" fmla="*/ 25 w 84"/>
                <a:gd name="T3" fmla="*/ 0 h 101"/>
                <a:gd name="T4" fmla="*/ 53 w 84"/>
                <a:gd name="T5" fmla="*/ 48 h 101"/>
                <a:gd name="T6" fmla="*/ 66 w 84"/>
                <a:gd name="T7" fmla="*/ 72 h 101"/>
                <a:gd name="T8" fmla="*/ 66 w 84"/>
                <a:gd name="T9" fmla="*/ 60 h 101"/>
                <a:gd name="T10" fmla="*/ 65 w 84"/>
                <a:gd name="T11" fmla="*/ 45 h 101"/>
                <a:gd name="T12" fmla="*/ 65 w 84"/>
                <a:gd name="T13" fmla="*/ 32 h 101"/>
                <a:gd name="T14" fmla="*/ 65 w 84"/>
                <a:gd name="T15" fmla="*/ 0 h 101"/>
                <a:gd name="T16" fmla="*/ 84 w 84"/>
                <a:gd name="T17" fmla="*/ 0 h 101"/>
                <a:gd name="T18" fmla="*/ 84 w 84"/>
                <a:gd name="T19" fmla="*/ 101 h 101"/>
                <a:gd name="T20" fmla="*/ 58 w 84"/>
                <a:gd name="T21" fmla="*/ 101 h 101"/>
                <a:gd name="T22" fmla="*/ 29 w 84"/>
                <a:gd name="T23" fmla="*/ 50 h 101"/>
                <a:gd name="T24" fmla="*/ 23 w 84"/>
                <a:gd name="T25" fmla="*/ 39 h 101"/>
                <a:gd name="T26" fmla="*/ 18 w 84"/>
                <a:gd name="T27" fmla="*/ 28 h 101"/>
                <a:gd name="T28" fmla="*/ 18 w 84"/>
                <a:gd name="T29" fmla="*/ 39 h 101"/>
                <a:gd name="T30" fmla="*/ 19 w 84"/>
                <a:gd name="T31" fmla="*/ 52 h 101"/>
                <a:gd name="T32" fmla="*/ 19 w 84"/>
                <a:gd name="T33" fmla="*/ 65 h 101"/>
                <a:gd name="T34" fmla="*/ 19 w 84"/>
                <a:gd name="T35" fmla="*/ 101 h 101"/>
                <a:gd name="T36" fmla="*/ 0 w 84"/>
                <a:gd name="T37" fmla="*/ 101 h 101"/>
                <a:gd name="T38" fmla="*/ 0 w 84"/>
                <a:gd name="T3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01">
                  <a:moveTo>
                    <a:pt x="0" y="0"/>
                  </a:moveTo>
                  <a:lnTo>
                    <a:pt x="25" y="0"/>
                  </a:lnTo>
                  <a:lnTo>
                    <a:pt x="53" y="48"/>
                  </a:lnTo>
                  <a:lnTo>
                    <a:pt x="66" y="72"/>
                  </a:lnTo>
                  <a:lnTo>
                    <a:pt x="66" y="60"/>
                  </a:lnTo>
                  <a:lnTo>
                    <a:pt x="65" y="45"/>
                  </a:lnTo>
                  <a:lnTo>
                    <a:pt x="65" y="32"/>
                  </a:lnTo>
                  <a:lnTo>
                    <a:pt x="65" y="0"/>
                  </a:lnTo>
                  <a:lnTo>
                    <a:pt x="84" y="0"/>
                  </a:lnTo>
                  <a:lnTo>
                    <a:pt x="84" y="101"/>
                  </a:lnTo>
                  <a:lnTo>
                    <a:pt x="58" y="101"/>
                  </a:lnTo>
                  <a:lnTo>
                    <a:pt x="29" y="50"/>
                  </a:lnTo>
                  <a:lnTo>
                    <a:pt x="23" y="39"/>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 name="Freeform 9">
              <a:extLst>
                <a:ext uri="{FF2B5EF4-FFF2-40B4-BE49-F238E27FC236}">
                  <a16:creationId xmlns:a16="http://schemas.microsoft.com/office/drawing/2014/main" id="{B232BC4C-7669-EF14-BF72-E10264276B2B}"/>
                </a:ext>
              </a:extLst>
            </p:cNvPr>
            <p:cNvSpPr>
              <a:spLocks noEditPoints="1"/>
            </p:cNvSpPr>
            <p:nvPr/>
          </p:nvSpPr>
          <p:spPr bwMode="auto">
            <a:xfrm>
              <a:off x="4826" y="-60"/>
              <a:ext cx="31" cy="34"/>
            </a:xfrm>
            <a:custGeom>
              <a:avLst/>
              <a:gdLst>
                <a:gd name="T0" fmla="*/ 45 w 92"/>
                <a:gd name="T1" fmla="*/ 22 h 101"/>
                <a:gd name="T2" fmla="*/ 40 w 92"/>
                <a:gd name="T3" fmla="*/ 39 h 101"/>
                <a:gd name="T4" fmla="*/ 31 w 92"/>
                <a:gd name="T5" fmla="*/ 65 h 101"/>
                <a:gd name="T6" fmla="*/ 59 w 92"/>
                <a:gd name="T7" fmla="*/ 65 h 101"/>
                <a:gd name="T8" fmla="*/ 49 w 92"/>
                <a:gd name="T9" fmla="*/ 39 h 101"/>
                <a:gd name="T10" fmla="*/ 45 w 92"/>
                <a:gd name="T11" fmla="*/ 22 h 101"/>
                <a:gd name="T12" fmla="*/ 45 w 92"/>
                <a:gd name="T13" fmla="*/ 22 h 101"/>
                <a:gd name="T14" fmla="*/ 35 w 92"/>
                <a:gd name="T15" fmla="*/ 0 h 101"/>
                <a:gd name="T16" fmla="*/ 56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49" y="39"/>
                  </a:lnTo>
                  <a:lnTo>
                    <a:pt x="45" y="22"/>
                  </a:lnTo>
                  <a:lnTo>
                    <a:pt x="45" y="22"/>
                  </a:lnTo>
                  <a:close/>
                  <a:moveTo>
                    <a:pt x="35" y="0"/>
                  </a:moveTo>
                  <a:lnTo>
                    <a:pt x="56"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 name="Freeform 11">
              <a:extLst>
                <a:ext uri="{FF2B5EF4-FFF2-40B4-BE49-F238E27FC236}">
                  <a16:creationId xmlns:a16="http://schemas.microsoft.com/office/drawing/2014/main" id="{D9CB1566-3B6F-D974-B99B-98362F89B5B5}"/>
                </a:ext>
              </a:extLst>
            </p:cNvPr>
            <p:cNvSpPr>
              <a:spLocks/>
            </p:cNvSpPr>
            <p:nvPr/>
          </p:nvSpPr>
          <p:spPr bwMode="auto">
            <a:xfrm>
              <a:off x="4859" y="-60"/>
              <a:ext cx="24" cy="34"/>
            </a:xfrm>
            <a:custGeom>
              <a:avLst/>
              <a:gdLst>
                <a:gd name="T0" fmla="*/ 0 w 71"/>
                <a:gd name="T1" fmla="*/ 0 h 101"/>
                <a:gd name="T2" fmla="*/ 71 w 71"/>
                <a:gd name="T3" fmla="*/ 0 h 101"/>
                <a:gd name="T4" fmla="*/ 71 w 71"/>
                <a:gd name="T5" fmla="*/ 17 h 101"/>
                <a:gd name="T6" fmla="*/ 46 w 71"/>
                <a:gd name="T7" fmla="*/ 17 h 101"/>
                <a:gd name="T8" fmla="*/ 46 w 71"/>
                <a:gd name="T9" fmla="*/ 101 h 101"/>
                <a:gd name="T10" fmla="*/ 26 w 71"/>
                <a:gd name="T11" fmla="*/ 101 h 101"/>
                <a:gd name="T12" fmla="*/ 26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6" y="17"/>
                  </a:lnTo>
                  <a:lnTo>
                    <a:pt x="46" y="101"/>
                  </a:lnTo>
                  <a:lnTo>
                    <a:pt x="26" y="101"/>
                  </a:lnTo>
                  <a:lnTo>
                    <a:pt x="26" y="17"/>
                  </a:lnTo>
                  <a:lnTo>
                    <a:pt x="0" y="17"/>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 name="Rectangle 12">
              <a:extLst>
                <a:ext uri="{FF2B5EF4-FFF2-40B4-BE49-F238E27FC236}">
                  <a16:creationId xmlns:a16="http://schemas.microsoft.com/office/drawing/2014/main" id="{FF8EB310-A2A0-95FF-5EA7-C095B7DE66D2}"/>
                </a:ext>
              </a:extLst>
            </p:cNvPr>
            <p:cNvSpPr>
              <a:spLocks noChangeArrowheads="1"/>
            </p:cNvSpPr>
            <p:nvPr/>
          </p:nvSpPr>
          <p:spPr bwMode="auto">
            <a:xfrm>
              <a:off x="4890" y="-60"/>
              <a:ext cx="7" cy="34"/>
            </a:xfrm>
            <a:prstGeom prst="rect">
              <a:avLst/>
            </a:prstGeom>
            <a:solidFill>
              <a:srgbClr val="FFFFFF"/>
            </a:solidFill>
            <a:ln w="0">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 name="Freeform 13">
              <a:extLst>
                <a:ext uri="{FF2B5EF4-FFF2-40B4-BE49-F238E27FC236}">
                  <a16:creationId xmlns:a16="http://schemas.microsoft.com/office/drawing/2014/main" id="{B66B2319-5837-09EE-F1F7-D88A4F5475D3}"/>
                </a:ext>
              </a:extLst>
            </p:cNvPr>
            <p:cNvSpPr>
              <a:spLocks noEditPoints="1"/>
            </p:cNvSpPr>
            <p:nvPr/>
          </p:nvSpPr>
          <p:spPr bwMode="auto">
            <a:xfrm>
              <a:off x="4905" y="-60"/>
              <a:ext cx="31" cy="34"/>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1 w 94"/>
                <a:gd name="T11" fmla="*/ 51 h 104"/>
                <a:gd name="T12" fmla="*/ 22 w 94"/>
                <a:gd name="T13" fmla="*/ 63 h 104"/>
                <a:gd name="T14" fmla="*/ 25 w 94"/>
                <a:gd name="T15" fmla="*/ 72 h 104"/>
                <a:gd name="T16" fmla="*/ 30 w 94"/>
                <a:gd name="T17" fmla="*/ 80 h 104"/>
                <a:gd name="T18" fmla="*/ 37 w 94"/>
                <a:gd name="T19" fmla="*/ 84 h 104"/>
                <a:gd name="T20" fmla="*/ 47 w 94"/>
                <a:gd name="T21" fmla="*/ 86 h 104"/>
                <a:gd name="T22" fmla="*/ 55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9 w 94"/>
                <a:gd name="T37" fmla="*/ 19 h 104"/>
                <a:gd name="T38" fmla="*/ 47 w 94"/>
                <a:gd name="T39" fmla="*/ 17 h 104"/>
                <a:gd name="T40" fmla="*/ 49 w 94"/>
                <a:gd name="T41" fmla="*/ 0 h 104"/>
                <a:gd name="T42" fmla="*/ 62 w 94"/>
                <a:gd name="T43" fmla="*/ 1 h 104"/>
                <a:gd name="T44" fmla="*/ 73 w 94"/>
                <a:gd name="T45" fmla="*/ 5 h 104"/>
                <a:gd name="T46" fmla="*/ 82 w 94"/>
                <a:gd name="T47" fmla="*/ 12 h 104"/>
                <a:gd name="T48" fmla="*/ 89 w 94"/>
                <a:gd name="T49" fmla="*/ 22 h 104"/>
                <a:gd name="T50" fmla="*/ 93 w 94"/>
                <a:gd name="T51" fmla="*/ 34 h 104"/>
                <a:gd name="T52" fmla="*/ 94 w 94"/>
                <a:gd name="T53" fmla="*/ 50 h 104"/>
                <a:gd name="T54" fmla="*/ 93 w 94"/>
                <a:gd name="T55" fmla="*/ 66 h 104"/>
                <a:gd name="T56" fmla="*/ 88 w 94"/>
                <a:gd name="T57" fmla="*/ 79 h 104"/>
                <a:gd name="T58" fmla="*/ 80 w 94"/>
                <a:gd name="T59" fmla="*/ 89 h 104"/>
                <a:gd name="T60" fmla="*/ 70 w 94"/>
                <a:gd name="T61" fmla="*/ 97 h 104"/>
                <a:gd name="T62" fmla="*/ 59 w 94"/>
                <a:gd name="T63" fmla="*/ 102 h 104"/>
                <a:gd name="T64" fmla="*/ 46 w 94"/>
                <a:gd name="T65" fmla="*/ 104 h 104"/>
                <a:gd name="T66" fmla="*/ 32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5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1" y="51"/>
                  </a:lnTo>
                  <a:lnTo>
                    <a:pt x="22" y="63"/>
                  </a:lnTo>
                  <a:lnTo>
                    <a:pt x="25" y="72"/>
                  </a:lnTo>
                  <a:lnTo>
                    <a:pt x="30" y="80"/>
                  </a:lnTo>
                  <a:lnTo>
                    <a:pt x="37" y="84"/>
                  </a:lnTo>
                  <a:lnTo>
                    <a:pt x="47" y="86"/>
                  </a:lnTo>
                  <a:lnTo>
                    <a:pt x="55" y="85"/>
                  </a:lnTo>
                  <a:lnTo>
                    <a:pt x="62" y="81"/>
                  </a:lnTo>
                  <a:lnTo>
                    <a:pt x="68" y="74"/>
                  </a:lnTo>
                  <a:lnTo>
                    <a:pt x="72"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4" y="50"/>
                  </a:lnTo>
                  <a:lnTo>
                    <a:pt x="93" y="66"/>
                  </a:lnTo>
                  <a:lnTo>
                    <a:pt x="88" y="79"/>
                  </a:lnTo>
                  <a:lnTo>
                    <a:pt x="80" y="89"/>
                  </a:lnTo>
                  <a:lnTo>
                    <a:pt x="70" y="97"/>
                  </a:lnTo>
                  <a:lnTo>
                    <a:pt x="59" y="102"/>
                  </a:lnTo>
                  <a:lnTo>
                    <a:pt x="46" y="104"/>
                  </a:lnTo>
                  <a:lnTo>
                    <a:pt x="32" y="102"/>
                  </a:lnTo>
                  <a:lnTo>
                    <a:pt x="20" y="97"/>
                  </a:lnTo>
                  <a:lnTo>
                    <a:pt x="11" y="90"/>
                  </a:lnTo>
                  <a:lnTo>
                    <a:pt x="5" y="80"/>
                  </a:lnTo>
                  <a:lnTo>
                    <a:pt x="1" y="67"/>
                  </a:lnTo>
                  <a:lnTo>
                    <a:pt x="0" y="53"/>
                  </a:lnTo>
                  <a:lnTo>
                    <a:pt x="2" y="37"/>
                  </a:lnTo>
                  <a:lnTo>
                    <a:pt x="7" y="24"/>
                  </a:lnTo>
                  <a:lnTo>
                    <a:pt x="15" y="14"/>
                  </a:lnTo>
                  <a:lnTo>
                    <a:pt x="24"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 name="Freeform 14">
              <a:extLst>
                <a:ext uri="{FF2B5EF4-FFF2-40B4-BE49-F238E27FC236}">
                  <a16:creationId xmlns:a16="http://schemas.microsoft.com/office/drawing/2014/main" id="{AE3CE8EC-1722-1CDF-4233-5020330DE765}"/>
                </a:ext>
              </a:extLst>
            </p:cNvPr>
            <p:cNvSpPr>
              <a:spLocks/>
            </p:cNvSpPr>
            <p:nvPr/>
          </p:nvSpPr>
          <p:spPr bwMode="auto">
            <a:xfrm>
              <a:off x="4943" y="-60"/>
              <a:ext cx="28" cy="34"/>
            </a:xfrm>
            <a:custGeom>
              <a:avLst/>
              <a:gdLst>
                <a:gd name="T0" fmla="*/ 0 w 83"/>
                <a:gd name="T1" fmla="*/ 0 h 101"/>
                <a:gd name="T2" fmla="*/ 25 w 83"/>
                <a:gd name="T3" fmla="*/ 0 h 101"/>
                <a:gd name="T4" fmla="*/ 53 w 83"/>
                <a:gd name="T5" fmla="*/ 48 h 101"/>
                <a:gd name="T6" fmla="*/ 65 w 83"/>
                <a:gd name="T7" fmla="*/ 72 h 101"/>
                <a:gd name="T8" fmla="*/ 65 w 83"/>
                <a:gd name="T9" fmla="*/ 60 h 101"/>
                <a:gd name="T10" fmla="*/ 64 w 83"/>
                <a:gd name="T11" fmla="*/ 45 h 101"/>
                <a:gd name="T12" fmla="*/ 64 w 83"/>
                <a:gd name="T13" fmla="*/ 32 h 101"/>
                <a:gd name="T14" fmla="*/ 64 w 83"/>
                <a:gd name="T15" fmla="*/ 0 h 101"/>
                <a:gd name="T16" fmla="*/ 83 w 83"/>
                <a:gd name="T17" fmla="*/ 0 h 101"/>
                <a:gd name="T18" fmla="*/ 83 w 83"/>
                <a:gd name="T19" fmla="*/ 101 h 101"/>
                <a:gd name="T20" fmla="*/ 58 w 83"/>
                <a:gd name="T21" fmla="*/ 101 h 101"/>
                <a:gd name="T22" fmla="*/ 29 w 83"/>
                <a:gd name="T23" fmla="*/ 50 h 101"/>
                <a:gd name="T24" fmla="*/ 18 w 83"/>
                <a:gd name="T25" fmla="*/ 28 h 101"/>
                <a:gd name="T26" fmla="*/ 18 w 83"/>
                <a:gd name="T27" fmla="*/ 39 h 101"/>
                <a:gd name="T28" fmla="*/ 19 w 83"/>
                <a:gd name="T29" fmla="*/ 52 h 101"/>
                <a:gd name="T30" fmla="*/ 19 w 83"/>
                <a:gd name="T31" fmla="*/ 65 h 101"/>
                <a:gd name="T32" fmla="*/ 19 w 83"/>
                <a:gd name="T33" fmla="*/ 101 h 101"/>
                <a:gd name="T34" fmla="*/ 0 w 83"/>
                <a:gd name="T35" fmla="*/ 101 h 101"/>
                <a:gd name="T36" fmla="*/ 0 w 83"/>
                <a:gd name="T3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1">
                  <a:moveTo>
                    <a:pt x="0" y="0"/>
                  </a:moveTo>
                  <a:lnTo>
                    <a:pt x="25" y="0"/>
                  </a:lnTo>
                  <a:lnTo>
                    <a:pt x="53" y="48"/>
                  </a:lnTo>
                  <a:lnTo>
                    <a:pt x="65" y="72"/>
                  </a:lnTo>
                  <a:lnTo>
                    <a:pt x="65" y="60"/>
                  </a:lnTo>
                  <a:lnTo>
                    <a:pt x="64" y="45"/>
                  </a:lnTo>
                  <a:lnTo>
                    <a:pt x="64" y="32"/>
                  </a:lnTo>
                  <a:lnTo>
                    <a:pt x="64" y="0"/>
                  </a:lnTo>
                  <a:lnTo>
                    <a:pt x="83" y="0"/>
                  </a:lnTo>
                  <a:lnTo>
                    <a:pt x="83" y="101"/>
                  </a:lnTo>
                  <a:lnTo>
                    <a:pt x="58" y="101"/>
                  </a:lnTo>
                  <a:lnTo>
                    <a:pt x="29" y="50"/>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6" name="Freeform 15">
              <a:extLst>
                <a:ext uri="{FF2B5EF4-FFF2-40B4-BE49-F238E27FC236}">
                  <a16:creationId xmlns:a16="http://schemas.microsoft.com/office/drawing/2014/main" id="{EE8FFFD1-62A4-349B-CC3F-92AB9CA1C941}"/>
                </a:ext>
              </a:extLst>
            </p:cNvPr>
            <p:cNvSpPr>
              <a:spLocks noEditPoints="1"/>
            </p:cNvSpPr>
            <p:nvPr/>
          </p:nvSpPr>
          <p:spPr bwMode="auto">
            <a:xfrm>
              <a:off x="4978" y="-60"/>
              <a:ext cx="31" cy="34"/>
            </a:xfrm>
            <a:custGeom>
              <a:avLst/>
              <a:gdLst>
                <a:gd name="T0" fmla="*/ 45 w 93"/>
                <a:gd name="T1" fmla="*/ 22 h 101"/>
                <a:gd name="T2" fmla="*/ 40 w 93"/>
                <a:gd name="T3" fmla="*/ 39 h 101"/>
                <a:gd name="T4" fmla="*/ 31 w 93"/>
                <a:gd name="T5" fmla="*/ 65 h 101"/>
                <a:gd name="T6" fmla="*/ 60 w 93"/>
                <a:gd name="T7" fmla="*/ 65 h 101"/>
                <a:gd name="T8" fmla="*/ 49 w 93"/>
                <a:gd name="T9" fmla="*/ 39 h 101"/>
                <a:gd name="T10" fmla="*/ 45 w 93"/>
                <a:gd name="T11" fmla="*/ 22 h 101"/>
                <a:gd name="T12" fmla="*/ 45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5" y="22"/>
                  </a:moveTo>
                  <a:lnTo>
                    <a:pt x="40" y="39"/>
                  </a:lnTo>
                  <a:lnTo>
                    <a:pt x="31" y="65"/>
                  </a:lnTo>
                  <a:lnTo>
                    <a:pt x="60" y="65"/>
                  </a:lnTo>
                  <a:lnTo>
                    <a:pt x="49" y="39"/>
                  </a:lnTo>
                  <a:lnTo>
                    <a:pt x="45" y="22"/>
                  </a:lnTo>
                  <a:lnTo>
                    <a:pt x="45"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7" name="Freeform 16">
              <a:extLst>
                <a:ext uri="{FF2B5EF4-FFF2-40B4-BE49-F238E27FC236}">
                  <a16:creationId xmlns:a16="http://schemas.microsoft.com/office/drawing/2014/main" id="{5E84AAD6-D7E3-BA42-F46F-C703A1E120EF}"/>
                </a:ext>
              </a:extLst>
            </p:cNvPr>
            <p:cNvSpPr>
              <a:spLocks/>
            </p:cNvSpPr>
            <p:nvPr/>
          </p:nvSpPr>
          <p:spPr bwMode="auto">
            <a:xfrm>
              <a:off x="5016" y="-60"/>
              <a:ext cx="18" cy="34"/>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8" name="Freeform 17">
              <a:extLst>
                <a:ext uri="{FF2B5EF4-FFF2-40B4-BE49-F238E27FC236}">
                  <a16:creationId xmlns:a16="http://schemas.microsoft.com/office/drawing/2014/main" id="{437E8A8B-0E42-BBAB-948B-135BA959A7D9}"/>
                </a:ext>
              </a:extLst>
            </p:cNvPr>
            <p:cNvSpPr>
              <a:spLocks/>
            </p:cNvSpPr>
            <p:nvPr/>
          </p:nvSpPr>
          <p:spPr bwMode="auto">
            <a:xfrm>
              <a:off x="5054" y="-60"/>
              <a:ext cx="18" cy="34"/>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9" name="Freeform 18">
              <a:extLst>
                <a:ext uri="{FF2B5EF4-FFF2-40B4-BE49-F238E27FC236}">
                  <a16:creationId xmlns:a16="http://schemas.microsoft.com/office/drawing/2014/main" id="{3CB36C56-30D2-744F-C850-901ED90BE86C}"/>
                </a:ext>
              </a:extLst>
            </p:cNvPr>
            <p:cNvSpPr>
              <a:spLocks noEditPoints="1"/>
            </p:cNvSpPr>
            <p:nvPr/>
          </p:nvSpPr>
          <p:spPr bwMode="auto">
            <a:xfrm>
              <a:off x="5079" y="-60"/>
              <a:ext cx="31" cy="34"/>
            </a:xfrm>
            <a:custGeom>
              <a:avLst/>
              <a:gdLst>
                <a:gd name="T0" fmla="*/ 46 w 93"/>
                <a:gd name="T1" fmla="*/ 22 h 101"/>
                <a:gd name="T2" fmla="*/ 41 w 93"/>
                <a:gd name="T3" fmla="*/ 39 h 101"/>
                <a:gd name="T4" fmla="*/ 32 w 93"/>
                <a:gd name="T5" fmla="*/ 65 h 101"/>
                <a:gd name="T6" fmla="*/ 60 w 93"/>
                <a:gd name="T7" fmla="*/ 65 h 101"/>
                <a:gd name="T8" fmla="*/ 50 w 93"/>
                <a:gd name="T9" fmla="*/ 39 h 101"/>
                <a:gd name="T10" fmla="*/ 46 w 93"/>
                <a:gd name="T11" fmla="*/ 22 h 101"/>
                <a:gd name="T12" fmla="*/ 46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6" y="22"/>
                  </a:moveTo>
                  <a:lnTo>
                    <a:pt x="41" y="39"/>
                  </a:lnTo>
                  <a:lnTo>
                    <a:pt x="32" y="65"/>
                  </a:lnTo>
                  <a:lnTo>
                    <a:pt x="60" y="65"/>
                  </a:lnTo>
                  <a:lnTo>
                    <a:pt x="50" y="39"/>
                  </a:lnTo>
                  <a:lnTo>
                    <a:pt x="46" y="22"/>
                  </a:lnTo>
                  <a:lnTo>
                    <a:pt x="46"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0" name="Freeform 19">
              <a:extLst>
                <a:ext uri="{FF2B5EF4-FFF2-40B4-BE49-F238E27FC236}">
                  <a16:creationId xmlns:a16="http://schemas.microsoft.com/office/drawing/2014/main" id="{B40A1785-166A-8C92-FEC2-E6E478BBF6AF}"/>
                </a:ext>
              </a:extLst>
            </p:cNvPr>
            <p:cNvSpPr>
              <a:spLocks noEditPoints="1"/>
            </p:cNvSpPr>
            <p:nvPr/>
          </p:nvSpPr>
          <p:spPr bwMode="auto">
            <a:xfrm>
              <a:off x="5117" y="-60"/>
              <a:ext cx="23" cy="34"/>
            </a:xfrm>
            <a:custGeom>
              <a:avLst/>
              <a:gdLst>
                <a:gd name="T0" fmla="*/ 28 w 70"/>
                <a:gd name="T1" fmla="*/ 56 h 101"/>
                <a:gd name="T2" fmla="*/ 26 w 70"/>
                <a:gd name="T3" fmla="*/ 56 h 101"/>
                <a:gd name="T4" fmla="*/ 24 w 70"/>
                <a:gd name="T5" fmla="*/ 56 h 101"/>
                <a:gd name="T6" fmla="*/ 22 w 70"/>
                <a:gd name="T7" fmla="*/ 57 h 101"/>
                <a:gd name="T8" fmla="*/ 20 w 70"/>
                <a:gd name="T9" fmla="*/ 57 h 101"/>
                <a:gd name="T10" fmla="*/ 20 w 70"/>
                <a:gd name="T11" fmla="*/ 85 h 101"/>
                <a:gd name="T12" fmla="*/ 22 w 70"/>
                <a:gd name="T13" fmla="*/ 85 h 101"/>
                <a:gd name="T14" fmla="*/ 26 w 70"/>
                <a:gd name="T15" fmla="*/ 85 h 101"/>
                <a:gd name="T16" fmla="*/ 30 w 70"/>
                <a:gd name="T17" fmla="*/ 85 h 101"/>
                <a:gd name="T18" fmla="*/ 38 w 70"/>
                <a:gd name="T19" fmla="*/ 84 h 101"/>
                <a:gd name="T20" fmla="*/ 44 w 70"/>
                <a:gd name="T21" fmla="*/ 81 h 101"/>
                <a:gd name="T22" fmla="*/ 48 w 70"/>
                <a:gd name="T23" fmla="*/ 77 h 101"/>
                <a:gd name="T24" fmla="*/ 49 w 70"/>
                <a:gd name="T25" fmla="*/ 70 h 101"/>
                <a:gd name="T26" fmla="*/ 47 w 70"/>
                <a:gd name="T27" fmla="*/ 64 h 101"/>
                <a:gd name="T28" fmla="*/ 43 w 70"/>
                <a:gd name="T29" fmla="*/ 60 h 101"/>
                <a:gd name="T30" fmla="*/ 37 w 70"/>
                <a:gd name="T31" fmla="*/ 57 h 101"/>
                <a:gd name="T32" fmla="*/ 28 w 70"/>
                <a:gd name="T33" fmla="*/ 56 h 101"/>
                <a:gd name="T34" fmla="*/ 31 w 70"/>
                <a:gd name="T35" fmla="*/ 15 h 101"/>
                <a:gd name="T36" fmla="*/ 25 w 70"/>
                <a:gd name="T37" fmla="*/ 15 h 101"/>
                <a:gd name="T38" fmla="*/ 20 w 70"/>
                <a:gd name="T39" fmla="*/ 16 h 101"/>
                <a:gd name="T40" fmla="*/ 20 w 70"/>
                <a:gd name="T41" fmla="*/ 42 h 101"/>
                <a:gd name="T42" fmla="*/ 23 w 70"/>
                <a:gd name="T43" fmla="*/ 42 h 101"/>
                <a:gd name="T44" fmla="*/ 27 w 70"/>
                <a:gd name="T45" fmla="*/ 42 h 101"/>
                <a:gd name="T46" fmla="*/ 38 w 70"/>
                <a:gd name="T47" fmla="*/ 40 h 101"/>
                <a:gd name="T48" fmla="*/ 45 w 70"/>
                <a:gd name="T49" fmla="*/ 35 h 101"/>
                <a:gd name="T50" fmla="*/ 47 w 70"/>
                <a:gd name="T51" fmla="*/ 28 h 101"/>
                <a:gd name="T52" fmla="*/ 46 w 70"/>
                <a:gd name="T53" fmla="*/ 23 h 101"/>
                <a:gd name="T54" fmla="*/ 44 w 70"/>
                <a:gd name="T55" fmla="*/ 19 h 101"/>
                <a:gd name="T56" fmla="*/ 39 w 70"/>
                <a:gd name="T57" fmla="*/ 16 h 101"/>
                <a:gd name="T58" fmla="*/ 31 w 70"/>
                <a:gd name="T59" fmla="*/ 15 h 101"/>
                <a:gd name="T60" fmla="*/ 34 w 70"/>
                <a:gd name="T61" fmla="*/ 0 h 101"/>
                <a:gd name="T62" fmla="*/ 48 w 70"/>
                <a:gd name="T63" fmla="*/ 1 h 101"/>
                <a:gd name="T64" fmla="*/ 59 w 70"/>
                <a:gd name="T65" fmla="*/ 6 h 101"/>
                <a:gd name="T66" fmla="*/ 65 w 70"/>
                <a:gd name="T67" fmla="*/ 14 h 101"/>
                <a:gd name="T68" fmla="*/ 68 w 70"/>
                <a:gd name="T69" fmla="*/ 25 h 101"/>
                <a:gd name="T70" fmla="*/ 66 w 70"/>
                <a:gd name="T71" fmla="*/ 34 h 101"/>
                <a:gd name="T72" fmla="*/ 60 w 70"/>
                <a:gd name="T73" fmla="*/ 42 h 101"/>
                <a:gd name="T74" fmla="*/ 52 w 70"/>
                <a:gd name="T75" fmla="*/ 47 h 101"/>
                <a:gd name="T76" fmla="*/ 52 w 70"/>
                <a:gd name="T77" fmla="*/ 47 h 101"/>
                <a:gd name="T78" fmla="*/ 60 w 70"/>
                <a:gd name="T79" fmla="*/ 51 h 101"/>
                <a:gd name="T80" fmla="*/ 65 w 70"/>
                <a:gd name="T81" fmla="*/ 56 h 101"/>
                <a:gd name="T82" fmla="*/ 68 w 70"/>
                <a:gd name="T83" fmla="*/ 62 h 101"/>
                <a:gd name="T84" fmla="*/ 70 w 70"/>
                <a:gd name="T85" fmla="*/ 70 h 101"/>
                <a:gd name="T86" fmla="*/ 69 w 70"/>
                <a:gd name="T87" fmla="*/ 77 h 101"/>
                <a:gd name="T88" fmla="*/ 66 w 70"/>
                <a:gd name="T89" fmla="*/ 85 h 101"/>
                <a:gd name="T90" fmla="*/ 61 w 70"/>
                <a:gd name="T91" fmla="*/ 91 h 101"/>
                <a:gd name="T92" fmla="*/ 53 w 70"/>
                <a:gd name="T93" fmla="*/ 96 h 101"/>
                <a:gd name="T94" fmla="*/ 43 w 70"/>
                <a:gd name="T95" fmla="*/ 100 h 101"/>
                <a:gd name="T96" fmla="*/ 29 w 70"/>
                <a:gd name="T97" fmla="*/ 101 h 101"/>
                <a:gd name="T98" fmla="*/ 17 w 70"/>
                <a:gd name="T99" fmla="*/ 101 h 101"/>
                <a:gd name="T100" fmla="*/ 0 w 70"/>
                <a:gd name="T101" fmla="*/ 101 h 101"/>
                <a:gd name="T102" fmla="*/ 0 w 70"/>
                <a:gd name="T103" fmla="*/ 0 h 101"/>
                <a:gd name="T104" fmla="*/ 16 w 70"/>
                <a:gd name="T105" fmla="*/ 0 h 101"/>
                <a:gd name="T106" fmla="*/ 34 w 70"/>
                <a:gd name="T10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 h="101">
                  <a:moveTo>
                    <a:pt x="28" y="56"/>
                  </a:moveTo>
                  <a:lnTo>
                    <a:pt x="26" y="56"/>
                  </a:lnTo>
                  <a:lnTo>
                    <a:pt x="24" y="56"/>
                  </a:lnTo>
                  <a:lnTo>
                    <a:pt x="22" y="57"/>
                  </a:lnTo>
                  <a:lnTo>
                    <a:pt x="20" y="57"/>
                  </a:lnTo>
                  <a:lnTo>
                    <a:pt x="20" y="85"/>
                  </a:lnTo>
                  <a:lnTo>
                    <a:pt x="22" y="85"/>
                  </a:lnTo>
                  <a:lnTo>
                    <a:pt x="26" y="85"/>
                  </a:lnTo>
                  <a:lnTo>
                    <a:pt x="30" y="85"/>
                  </a:lnTo>
                  <a:lnTo>
                    <a:pt x="38" y="84"/>
                  </a:lnTo>
                  <a:lnTo>
                    <a:pt x="44" y="81"/>
                  </a:lnTo>
                  <a:lnTo>
                    <a:pt x="48" y="77"/>
                  </a:lnTo>
                  <a:lnTo>
                    <a:pt x="49" y="70"/>
                  </a:lnTo>
                  <a:lnTo>
                    <a:pt x="47" y="64"/>
                  </a:lnTo>
                  <a:lnTo>
                    <a:pt x="43" y="60"/>
                  </a:lnTo>
                  <a:lnTo>
                    <a:pt x="37" y="57"/>
                  </a:lnTo>
                  <a:lnTo>
                    <a:pt x="28" y="56"/>
                  </a:lnTo>
                  <a:close/>
                  <a:moveTo>
                    <a:pt x="31" y="15"/>
                  </a:moveTo>
                  <a:lnTo>
                    <a:pt x="25" y="15"/>
                  </a:lnTo>
                  <a:lnTo>
                    <a:pt x="20" y="16"/>
                  </a:lnTo>
                  <a:lnTo>
                    <a:pt x="20" y="42"/>
                  </a:lnTo>
                  <a:lnTo>
                    <a:pt x="23" y="42"/>
                  </a:lnTo>
                  <a:lnTo>
                    <a:pt x="27" y="42"/>
                  </a:lnTo>
                  <a:lnTo>
                    <a:pt x="38" y="40"/>
                  </a:lnTo>
                  <a:lnTo>
                    <a:pt x="45" y="35"/>
                  </a:lnTo>
                  <a:lnTo>
                    <a:pt x="47" y="28"/>
                  </a:lnTo>
                  <a:lnTo>
                    <a:pt x="46" y="23"/>
                  </a:lnTo>
                  <a:lnTo>
                    <a:pt x="44" y="19"/>
                  </a:lnTo>
                  <a:lnTo>
                    <a:pt x="39" y="16"/>
                  </a:lnTo>
                  <a:lnTo>
                    <a:pt x="31" y="15"/>
                  </a:lnTo>
                  <a:close/>
                  <a:moveTo>
                    <a:pt x="34" y="0"/>
                  </a:moveTo>
                  <a:lnTo>
                    <a:pt x="48" y="1"/>
                  </a:lnTo>
                  <a:lnTo>
                    <a:pt x="59" y="6"/>
                  </a:lnTo>
                  <a:lnTo>
                    <a:pt x="65" y="14"/>
                  </a:lnTo>
                  <a:lnTo>
                    <a:pt x="68" y="25"/>
                  </a:lnTo>
                  <a:lnTo>
                    <a:pt x="66" y="34"/>
                  </a:lnTo>
                  <a:lnTo>
                    <a:pt x="60" y="42"/>
                  </a:lnTo>
                  <a:lnTo>
                    <a:pt x="52" y="47"/>
                  </a:lnTo>
                  <a:lnTo>
                    <a:pt x="52" y="47"/>
                  </a:lnTo>
                  <a:lnTo>
                    <a:pt x="60" y="51"/>
                  </a:lnTo>
                  <a:lnTo>
                    <a:pt x="65" y="56"/>
                  </a:lnTo>
                  <a:lnTo>
                    <a:pt x="68" y="62"/>
                  </a:lnTo>
                  <a:lnTo>
                    <a:pt x="70" y="70"/>
                  </a:lnTo>
                  <a:lnTo>
                    <a:pt x="69" y="77"/>
                  </a:lnTo>
                  <a:lnTo>
                    <a:pt x="66" y="85"/>
                  </a:lnTo>
                  <a:lnTo>
                    <a:pt x="61" y="91"/>
                  </a:lnTo>
                  <a:lnTo>
                    <a:pt x="53" y="96"/>
                  </a:lnTo>
                  <a:lnTo>
                    <a:pt x="43" y="100"/>
                  </a:lnTo>
                  <a:lnTo>
                    <a:pt x="29" y="101"/>
                  </a:lnTo>
                  <a:lnTo>
                    <a:pt x="17" y="101"/>
                  </a:lnTo>
                  <a:lnTo>
                    <a:pt x="0" y="101"/>
                  </a:lnTo>
                  <a:lnTo>
                    <a:pt x="0" y="0"/>
                  </a:lnTo>
                  <a:lnTo>
                    <a:pt x="16" y="0"/>
                  </a:lnTo>
                  <a:lnTo>
                    <a:pt x="34"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1" name="Freeform 20">
              <a:extLst>
                <a:ext uri="{FF2B5EF4-FFF2-40B4-BE49-F238E27FC236}">
                  <a16:creationId xmlns:a16="http://schemas.microsoft.com/office/drawing/2014/main" id="{AD14BA40-FA0A-AEE8-AAB4-A326F991367D}"/>
                </a:ext>
              </a:extLst>
            </p:cNvPr>
            <p:cNvSpPr>
              <a:spLocks noEditPoints="1"/>
            </p:cNvSpPr>
            <p:nvPr/>
          </p:nvSpPr>
          <p:spPr bwMode="auto">
            <a:xfrm>
              <a:off x="5147" y="-60"/>
              <a:ext cx="31" cy="34"/>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0 w 94"/>
                <a:gd name="T11" fmla="*/ 51 h 104"/>
                <a:gd name="T12" fmla="*/ 21 w 94"/>
                <a:gd name="T13" fmla="*/ 63 h 104"/>
                <a:gd name="T14" fmla="*/ 25 w 94"/>
                <a:gd name="T15" fmla="*/ 72 h 104"/>
                <a:gd name="T16" fmla="*/ 30 w 94"/>
                <a:gd name="T17" fmla="*/ 80 h 104"/>
                <a:gd name="T18" fmla="*/ 37 w 94"/>
                <a:gd name="T19" fmla="*/ 84 h 104"/>
                <a:gd name="T20" fmla="*/ 47 w 94"/>
                <a:gd name="T21" fmla="*/ 86 h 104"/>
                <a:gd name="T22" fmla="*/ 54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8 w 94"/>
                <a:gd name="T37" fmla="*/ 19 h 104"/>
                <a:gd name="T38" fmla="*/ 47 w 94"/>
                <a:gd name="T39" fmla="*/ 17 h 104"/>
                <a:gd name="T40" fmla="*/ 49 w 94"/>
                <a:gd name="T41" fmla="*/ 0 h 104"/>
                <a:gd name="T42" fmla="*/ 61 w 94"/>
                <a:gd name="T43" fmla="*/ 1 h 104"/>
                <a:gd name="T44" fmla="*/ 72 w 94"/>
                <a:gd name="T45" fmla="*/ 5 h 104"/>
                <a:gd name="T46" fmla="*/ 81 w 94"/>
                <a:gd name="T47" fmla="*/ 12 h 104"/>
                <a:gd name="T48" fmla="*/ 88 w 94"/>
                <a:gd name="T49" fmla="*/ 22 h 104"/>
                <a:gd name="T50" fmla="*/ 93 w 94"/>
                <a:gd name="T51" fmla="*/ 34 h 104"/>
                <a:gd name="T52" fmla="*/ 94 w 94"/>
                <a:gd name="T53" fmla="*/ 50 h 104"/>
                <a:gd name="T54" fmla="*/ 92 w 94"/>
                <a:gd name="T55" fmla="*/ 66 h 104"/>
                <a:gd name="T56" fmla="*/ 88 w 94"/>
                <a:gd name="T57" fmla="*/ 79 h 104"/>
                <a:gd name="T58" fmla="*/ 80 w 94"/>
                <a:gd name="T59" fmla="*/ 89 h 104"/>
                <a:gd name="T60" fmla="*/ 70 w 94"/>
                <a:gd name="T61" fmla="*/ 97 h 104"/>
                <a:gd name="T62" fmla="*/ 58 w 94"/>
                <a:gd name="T63" fmla="*/ 102 h 104"/>
                <a:gd name="T64" fmla="*/ 45 w 94"/>
                <a:gd name="T65" fmla="*/ 104 h 104"/>
                <a:gd name="T66" fmla="*/ 31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4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0" y="51"/>
                  </a:lnTo>
                  <a:lnTo>
                    <a:pt x="21" y="63"/>
                  </a:lnTo>
                  <a:lnTo>
                    <a:pt x="25" y="72"/>
                  </a:lnTo>
                  <a:lnTo>
                    <a:pt x="30" y="80"/>
                  </a:lnTo>
                  <a:lnTo>
                    <a:pt x="37" y="84"/>
                  </a:lnTo>
                  <a:lnTo>
                    <a:pt x="47" y="86"/>
                  </a:lnTo>
                  <a:lnTo>
                    <a:pt x="54" y="85"/>
                  </a:lnTo>
                  <a:lnTo>
                    <a:pt x="62" y="81"/>
                  </a:lnTo>
                  <a:lnTo>
                    <a:pt x="68" y="74"/>
                  </a:lnTo>
                  <a:lnTo>
                    <a:pt x="72" y="65"/>
                  </a:lnTo>
                  <a:lnTo>
                    <a:pt x="74" y="52"/>
                  </a:lnTo>
                  <a:lnTo>
                    <a:pt x="72" y="37"/>
                  </a:lnTo>
                  <a:lnTo>
                    <a:pt x="67" y="26"/>
                  </a:lnTo>
                  <a:lnTo>
                    <a:pt x="58" y="19"/>
                  </a:lnTo>
                  <a:lnTo>
                    <a:pt x="47" y="17"/>
                  </a:lnTo>
                  <a:close/>
                  <a:moveTo>
                    <a:pt x="49" y="0"/>
                  </a:moveTo>
                  <a:lnTo>
                    <a:pt x="61" y="1"/>
                  </a:lnTo>
                  <a:lnTo>
                    <a:pt x="72" y="5"/>
                  </a:lnTo>
                  <a:lnTo>
                    <a:pt x="81" y="12"/>
                  </a:lnTo>
                  <a:lnTo>
                    <a:pt x="88" y="22"/>
                  </a:lnTo>
                  <a:lnTo>
                    <a:pt x="93" y="34"/>
                  </a:lnTo>
                  <a:lnTo>
                    <a:pt x="94" y="50"/>
                  </a:lnTo>
                  <a:lnTo>
                    <a:pt x="92" y="66"/>
                  </a:lnTo>
                  <a:lnTo>
                    <a:pt x="88" y="79"/>
                  </a:lnTo>
                  <a:lnTo>
                    <a:pt x="80" y="89"/>
                  </a:lnTo>
                  <a:lnTo>
                    <a:pt x="70" y="97"/>
                  </a:lnTo>
                  <a:lnTo>
                    <a:pt x="58" y="102"/>
                  </a:lnTo>
                  <a:lnTo>
                    <a:pt x="45" y="104"/>
                  </a:lnTo>
                  <a:lnTo>
                    <a:pt x="31" y="102"/>
                  </a:lnTo>
                  <a:lnTo>
                    <a:pt x="20" y="97"/>
                  </a:lnTo>
                  <a:lnTo>
                    <a:pt x="11" y="90"/>
                  </a:lnTo>
                  <a:lnTo>
                    <a:pt x="5" y="80"/>
                  </a:lnTo>
                  <a:lnTo>
                    <a:pt x="1" y="67"/>
                  </a:lnTo>
                  <a:lnTo>
                    <a:pt x="0" y="53"/>
                  </a:lnTo>
                  <a:lnTo>
                    <a:pt x="2" y="37"/>
                  </a:lnTo>
                  <a:lnTo>
                    <a:pt x="7" y="24"/>
                  </a:lnTo>
                  <a:lnTo>
                    <a:pt x="14" y="14"/>
                  </a:lnTo>
                  <a:lnTo>
                    <a:pt x="24"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2" name="Freeform 21">
              <a:extLst>
                <a:ext uri="{FF2B5EF4-FFF2-40B4-BE49-F238E27FC236}">
                  <a16:creationId xmlns:a16="http://schemas.microsoft.com/office/drawing/2014/main" id="{F53EFE26-AADB-5300-83B9-45257C4CF115}"/>
                </a:ext>
              </a:extLst>
            </p:cNvPr>
            <p:cNvSpPr>
              <a:spLocks noEditPoints="1"/>
            </p:cNvSpPr>
            <p:nvPr/>
          </p:nvSpPr>
          <p:spPr bwMode="auto">
            <a:xfrm>
              <a:off x="5186" y="-60"/>
              <a:ext cx="24" cy="34"/>
            </a:xfrm>
            <a:custGeom>
              <a:avLst/>
              <a:gdLst>
                <a:gd name="T0" fmla="*/ 26 w 71"/>
                <a:gd name="T1" fmla="*/ 15 h 101"/>
                <a:gd name="T2" fmla="*/ 22 w 71"/>
                <a:gd name="T3" fmla="*/ 16 h 101"/>
                <a:gd name="T4" fmla="*/ 19 w 71"/>
                <a:gd name="T5" fmla="*/ 16 h 101"/>
                <a:gd name="T6" fmla="*/ 19 w 71"/>
                <a:gd name="T7" fmla="*/ 45 h 101"/>
                <a:gd name="T8" fmla="*/ 20 w 71"/>
                <a:gd name="T9" fmla="*/ 45 h 101"/>
                <a:gd name="T10" fmla="*/ 23 w 71"/>
                <a:gd name="T11" fmla="*/ 45 h 101"/>
                <a:gd name="T12" fmla="*/ 26 w 71"/>
                <a:gd name="T13" fmla="*/ 45 h 101"/>
                <a:gd name="T14" fmla="*/ 36 w 71"/>
                <a:gd name="T15" fmla="*/ 43 h 101"/>
                <a:gd name="T16" fmla="*/ 42 w 71"/>
                <a:gd name="T17" fmla="*/ 38 h 101"/>
                <a:gd name="T18" fmla="*/ 44 w 71"/>
                <a:gd name="T19" fmla="*/ 30 h 101"/>
                <a:gd name="T20" fmla="*/ 42 w 71"/>
                <a:gd name="T21" fmla="*/ 22 h 101"/>
                <a:gd name="T22" fmla="*/ 36 w 71"/>
                <a:gd name="T23" fmla="*/ 17 h 101"/>
                <a:gd name="T24" fmla="*/ 26 w 71"/>
                <a:gd name="T25" fmla="*/ 15 h 101"/>
                <a:gd name="T26" fmla="*/ 28 w 71"/>
                <a:gd name="T27" fmla="*/ 0 h 101"/>
                <a:gd name="T28" fmla="*/ 40 w 71"/>
                <a:gd name="T29" fmla="*/ 1 h 101"/>
                <a:gd name="T30" fmla="*/ 51 w 71"/>
                <a:gd name="T31" fmla="*/ 4 h 101"/>
                <a:gd name="T32" fmla="*/ 58 w 71"/>
                <a:gd name="T33" fmla="*/ 9 h 101"/>
                <a:gd name="T34" fmla="*/ 63 w 71"/>
                <a:gd name="T35" fmla="*/ 17 h 101"/>
                <a:gd name="T36" fmla="*/ 64 w 71"/>
                <a:gd name="T37" fmla="*/ 28 h 101"/>
                <a:gd name="T38" fmla="*/ 63 w 71"/>
                <a:gd name="T39" fmla="*/ 38 h 101"/>
                <a:gd name="T40" fmla="*/ 57 w 71"/>
                <a:gd name="T41" fmla="*/ 47 h 101"/>
                <a:gd name="T42" fmla="*/ 49 w 71"/>
                <a:gd name="T43" fmla="*/ 53 h 101"/>
                <a:gd name="T44" fmla="*/ 39 w 71"/>
                <a:gd name="T45" fmla="*/ 56 h 101"/>
                <a:gd name="T46" fmla="*/ 43 w 71"/>
                <a:gd name="T47" fmla="*/ 62 h 101"/>
                <a:gd name="T48" fmla="*/ 47 w 71"/>
                <a:gd name="T49" fmla="*/ 67 h 101"/>
                <a:gd name="T50" fmla="*/ 71 w 71"/>
                <a:gd name="T51" fmla="*/ 101 h 101"/>
                <a:gd name="T52" fmla="*/ 47 w 71"/>
                <a:gd name="T53" fmla="*/ 101 h 101"/>
                <a:gd name="T54" fmla="*/ 19 w 71"/>
                <a:gd name="T55" fmla="*/ 59 h 101"/>
                <a:gd name="T56" fmla="*/ 19 w 71"/>
                <a:gd name="T57" fmla="*/ 59 h 101"/>
                <a:gd name="T58" fmla="*/ 19 w 71"/>
                <a:gd name="T59" fmla="*/ 101 h 101"/>
                <a:gd name="T60" fmla="*/ 0 w 71"/>
                <a:gd name="T61" fmla="*/ 101 h 101"/>
                <a:gd name="T62" fmla="*/ 0 w 71"/>
                <a:gd name="T63" fmla="*/ 0 h 101"/>
                <a:gd name="T64" fmla="*/ 12 w 71"/>
                <a:gd name="T65" fmla="*/ 0 h 101"/>
                <a:gd name="T66" fmla="*/ 28 w 71"/>
                <a:gd name="T6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101">
                  <a:moveTo>
                    <a:pt x="26" y="15"/>
                  </a:moveTo>
                  <a:lnTo>
                    <a:pt x="22" y="16"/>
                  </a:lnTo>
                  <a:lnTo>
                    <a:pt x="19" y="16"/>
                  </a:lnTo>
                  <a:lnTo>
                    <a:pt x="19" y="45"/>
                  </a:lnTo>
                  <a:lnTo>
                    <a:pt x="20" y="45"/>
                  </a:lnTo>
                  <a:lnTo>
                    <a:pt x="23" y="45"/>
                  </a:lnTo>
                  <a:lnTo>
                    <a:pt x="26" y="45"/>
                  </a:lnTo>
                  <a:lnTo>
                    <a:pt x="36" y="43"/>
                  </a:lnTo>
                  <a:lnTo>
                    <a:pt x="42" y="38"/>
                  </a:lnTo>
                  <a:lnTo>
                    <a:pt x="44" y="30"/>
                  </a:lnTo>
                  <a:lnTo>
                    <a:pt x="42" y="22"/>
                  </a:lnTo>
                  <a:lnTo>
                    <a:pt x="36" y="17"/>
                  </a:lnTo>
                  <a:lnTo>
                    <a:pt x="26" y="15"/>
                  </a:lnTo>
                  <a:close/>
                  <a:moveTo>
                    <a:pt x="28" y="0"/>
                  </a:moveTo>
                  <a:lnTo>
                    <a:pt x="40" y="1"/>
                  </a:lnTo>
                  <a:lnTo>
                    <a:pt x="51" y="4"/>
                  </a:lnTo>
                  <a:lnTo>
                    <a:pt x="58" y="9"/>
                  </a:lnTo>
                  <a:lnTo>
                    <a:pt x="63" y="17"/>
                  </a:lnTo>
                  <a:lnTo>
                    <a:pt x="64" y="28"/>
                  </a:lnTo>
                  <a:lnTo>
                    <a:pt x="63" y="38"/>
                  </a:lnTo>
                  <a:lnTo>
                    <a:pt x="57" y="47"/>
                  </a:lnTo>
                  <a:lnTo>
                    <a:pt x="49" y="53"/>
                  </a:lnTo>
                  <a:lnTo>
                    <a:pt x="39" y="56"/>
                  </a:lnTo>
                  <a:lnTo>
                    <a:pt x="43" y="62"/>
                  </a:lnTo>
                  <a:lnTo>
                    <a:pt x="47" y="67"/>
                  </a:lnTo>
                  <a:lnTo>
                    <a:pt x="71" y="101"/>
                  </a:lnTo>
                  <a:lnTo>
                    <a:pt x="47" y="101"/>
                  </a:lnTo>
                  <a:lnTo>
                    <a:pt x="19" y="59"/>
                  </a:lnTo>
                  <a:lnTo>
                    <a:pt x="19" y="59"/>
                  </a:lnTo>
                  <a:lnTo>
                    <a:pt x="19" y="101"/>
                  </a:lnTo>
                  <a:lnTo>
                    <a:pt x="0" y="101"/>
                  </a:lnTo>
                  <a:lnTo>
                    <a:pt x="0" y="0"/>
                  </a:lnTo>
                  <a:lnTo>
                    <a:pt x="12" y="0"/>
                  </a:lnTo>
                  <a:lnTo>
                    <a:pt x="2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3" name="Freeform 22">
              <a:extLst>
                <a:ext uri="{FF2B5EF4-FFF2-40B4-BE49-F238E27FC236}">
                  <a16:creationId xmlns:a16="http://schemas.microsoft.com/office/drawing/2014/main" id="{A9A2957D-AF01-C662-87B7-53C079509D26}"/>
                </a:ext>
              </a:extLst>
            </p:cNvPr>
            <p:cNvSpPr>
              <a:spLocks noEditPoints="1"/>
            </p:cNvSpPr>
            <p:nvPr/>
          </p:nvSpPr>
          <p:spPr bwMode="auto">
            <a:xfrm>
              <a:off x="5275" y="-60"/>
              <a:ext cx="31" cy="34"/>
            </a:xfrm>
            <a:custGeom>
              <a:avLst/>
              <a:gdLst>
                <a:gd name="T0" fmla="*/ 47 w 95"/>
                <a:gd name="T1" fmla="*/ 17 h 104"/>
                <a:gd name="T2" fmla="*/ 39 w 95"/>
                <a:gd name="T3" fmla="*/ 18 h 104"/>
                <a:gd name="T4" fmla="*/ 32 w 95"/>
                <a:gd name="T5" fmla="*/ 22 h 104"/>
                <a:gd name="T6" fmla="*/ 26 w 95"/>
                <a:gd name="T7" fmla="*/ 29 h 104"/>
                <a:gd name="T8" fmla="*/ 22 w 95"/>
                <a:gd name="T9" fmla="*/ 39 h 104"/>
                <a:gd name="T10" fmla="*/ 21 w 95"/>
                <a:gd name="T11" fmla="*/ 51 h 104"/>
                <a:gd name="T12" fmla="*/ 22 w 95"/>
                <a:gd name="T13" fmla="*/ 63 h 104"/>
                <a:gd name="T14" fmla="*/ 25 w 95"/>
                <a:gd name="T15" fmla="*/ 72 h 104"/>
                <a:gd name="T16" fmla="*/ 30 w 95"/>
                <a:gd name="T17" fmla="*/ 80 h 104"/>
                <a:gd name="T18" fmla="*/ 38 w 95"/>
                <a:gd name="T19" fmla="*/ 84 h 104"/>
                <a:gd name="T20" fmla="*/ 47 w 95"/>
                <a:gd name="T21" fmla="*/ 86 h 104"/>
                <a:gd name="T22" fmla="*/ 55 w 95"/>
                <a:gd name="T23" fmla="*/ 85 h 104"/>
                <a:gd name="T24" fmla="*/ 62 w 95"/>
                <a:gd name="T25" fmla="*/ 81 h 104"/>
                <a:gd name="T26" fmla="*/ 68 w 95"/>
                <a:gd name="T27" fmla="*/ 74 h 104"/>
                <a:gd name="T28" fmla="*/ 73 w 95"/>
                <a:gd name="T29" fmla="*/ 65 h 104"/>
                <a:gd name="T30" fmla="*/ 74 w 95"/>
                <a:gd name="T31" fmla="*/ 52 h 104"/>
                <a:gd name="T32" fmla="*/ 72 w 95"/>
                <a:gd name="T33" fmla="*/ 37 h 104"/>
                <a:gd name="T34" fmla="*/ 67 w 95"/>
                <a:gd name="T35" fmla="*/ 26 h 104"/>
                <a:gd name="T36" fmla="*/ 59 w 95"/>
                <a:gd name="T37" fmla="*/ 19 h 104"/>
                <a:gd name="T38" fmla="*/ 47 w 95"/>
                <a:gd name="T39" fmla="*/ 17 h 104"/>
                <a:gd name="T40" fmla="*/ 49 w 95"/>
                <a:gd name="T41" fmla="*/ 0 h 104"/>
                <a:gd name="T42" fmla="*/ 62 w 95"/>
                <a:gd name="T43" fmla="*/ 1 h 104"/>
                <a:gd name="T44" fmla="*/ 73 w 95"/>
                <a:gd name="T45" fmla="*/ 5 h 104"/>
                <a:gd name="T46" fmla="*/ 82 w 95"/>
                <a:gd name="T47" fmla="*/ 12 h 104"/>
                <a:gd name="T48" fmla="*/ 89 w 95"/>
                <a:gd name="T49" fmla="*/ 22 h 104"/>
                <a:gd name="T50" fmla="*/ 93 w 95"/>
                <a:gd name="T51" fmla="*/ 34 h 104"/>
                <a:gd name="T52" fmla="*/ 95 w 95"/>
                <a:gd name="T53" fmla="*/ 50 h 104"/>
                <a:gd name="T54" fmla="*/ 93 w 95"/>
                <a:gd name="T55" fmla="*/ 66 h 104"/>
                <a:gd name="T56" fmla="*/ 88 w 95"/>
                <a:gd name="T57" fmla="*/ 79 h 104"/>
                <a:gd name="T58" fmla="*/ 80 w 95"/>
                <a:gd name="T59" fmla="*/ 89 h 104"/>
                <a:gd name="T60" fmla="*/ 70 w 95"/>
                <a:gd name="T61" fmla="*/ 97 h 104"/>
                <a:gd name="T62" fmla="*/ 59 w 95"/>
                <a:gd name="T63" fmla="*/ 102 h 104"/>
                <a:gd name="T64" fmla="*/ 46 w 95"/>
                <a:gd name="T65" fmla="*/ 104 h 104"/>
                <a:gd name="T66" fmla="*/ 32 w 95"/>
                <a:gd name="T67" fmla="*/ 102 h 104"/>
                <a:gd name="T68" fmla="*/ 20 w 95"/>
                <a:gd name="T69" fmla="*/ 97 h 104"/>
                <a:gd name="T70" fmla="*/ 12 w 95"/>
                <a:gd name="T71" fmla="*/ 90 h 104"/>
                <a:gd name="T72" fmla="*/ 5 w 95"/>
                <a:gd name="T73" fmla="*/ 80 h 104"/>
                <a:gd name="T74" fmla="*/ 2 w 95"/>
                <a:gd name="T75" fmla="*/ 67 h 104"/>
                <a:gd name="T76" fmla="*/ 0 w 95"/>
                <a:gd name="T77" fmla="*/ 53 h 104"/>
                <a:gd name="T78" fmla="*/ 2 w 95"/>
                <a:gd name="T79" fmla="*/ 37 h 104"/>
                <a:gd name="T80" fmla="*/ 7 w 95"/>
                <a:gd name="T81" fmla="*/ 24 h 104"/>
                <a:gd name="T82" fmla="*/ 15 w 95"/>
                <a:gd name="T83" fmla="*/ 14 h 104"/>
                <a:gd name="T84" fmla="*/ 25 w 95"/>
                <a:gd name="T85" fmla="*/ 6 h 104"/>
                <a:gd name="T86" fmla="*/ 36 w 95"/>
                <a:gd name="T87" fmla="*/ 1 h 104"/>
                <a:gd name="T88" fmla="*/ 49 w 95"/>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04">
                  <a:moveTo>
                    <a:pt x="47" y="17"/>
                  </a:moveTo>
                  <a:lnTo>
                    <a:pt x="39" y="18"/>
                  </a:lnTo>
                  <a:lnTo>
                    <a:pt x="32" y="22"/>
                  </a:lnTo>
                  <a:lnTo>
                    <a:pt x="26" y="29"/>
                  </a:lnTo>
                  <a:lnTo>
                    <a:pt x="22" y="39"/>
                  </a:lnTo>
                  <a:lnTo>
                    <a:pt x="21" y="51"/>
                  </a:lnTo>
                  <a:lnTo>
                    <a:pt x="22" y="63"/>
                  </a:lnTo>
                  <a:lnTo>
                    <a:pt x="25" y="72"/>
                  </a:lnTo>
                  <a:lnTo>
                    <a:pt x="30" y="80"/>
                  </a:lnTo>
                  <a:lnTo>
                    <a:pt x="38" y="84"/>
                  </a:lnTo>
                  <a:lnTo>
                    <a:pt x="47" y="86"/>
                  </a:lnTo>
                  <a:lnTo>
                    <a:pt x="55" y="85"/>
                  </a:lnTo>
                  <a:lnTo>
                    <a:pt x="62" y="81"/>
                  </a:lnTo>
                  <a:lnTo>
                    <a:pt x="68" y="74"/>
                  </a:lnTo>
                  <a:lnTo>
                    <a:pt x="73"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5" y="50"/>
                  </a:lnTo>
                  <a:lnTo>
                    <a:pt x="93" y="66"/>
                  </a:lnTo>
                  <a:lnTo>
                    <a:pt x="88" y="79"/>
                  </a:lnTo>
                  <a:lnTo>
                    <a:pt x="80" y="89"/>
                  </a:lnTo>
                  <a:lnTo>
                    <a:pt x="70" y="97"/>
                  </a:lnTo>
                  <a:lnTo>
                    <a:pt x="59" y="102"/>
                  </a:lnTo>
                  <a:lnTo>
                    <a:pt x="46" y="104"/>
                  </a:lnTo>
                  <a:lnTo>
                    <a:pt x="32" y="102"/>
                  </a:lnTo>
                  <a:lnTo>
                    <a:pt x="20" y="97"/>
                  </a:lnTo>
                  <a:lnTo>
                    <a:pt x="12" y="90"/>
                  </a:lnTo>
                  <a:lnTo>
                    <a:pt x="5" y="80"/>
                  </a:lnTo>
                  <a:lnTo>
                    <a:pt x="2" y="67"/>
                  </a:lnTo>
                  <a:lnTo>
                    <a:pt x="0" y="53"/>
                  </a:lnTo>
                  <a:lnTo>
                    <a:pt x="2" y="37"/>
                  </a:lnTo>
                  <a:lnTo>
                    <a:pt x="7" y="24"/>
                  </a:lnTo>
                  <a:lnTo>
                    <a:pt x="15" y="14"/>
                  </a:lnTo>
                  <a:lnTo>
                    <a:pt x="25"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4" name="Freeform 23">
              <a:extLst>
                <a:ext uri="{FF2B5EF4-FFF2-40B4-BE49-F238E27FC236}">
                  <a16:creationId xmlns:a16="http://schemas.microsoft.com/office/drawing/2014/main" id="{D4F28FD7-5217-9241-6FC8-3E7395B83626}"/>
                </a:ext>
              </a:extLst>
            </p:cNvPr>
            <p:cNvSpPr>
              <a:spLocks noEditPoints="1"/>
            </p:cNvSpPr>
            <p:nvPr/>
          </p:nvSpPr>
          <p:spPr bwMode="auto">
            <a:xfrm>
              <a:off x="5313" y="-60"/>
              <a:ext cx="24" cy="34"/>
            </a:xfrm>
            <a:custGeom>
              <a:avLst/>
              <a:gdLst>
                <a:gd name="T0" fmla="*/ 27 w 72"/>
                <a:gd name="T1" fmla="*/ 15 h 101"/>
                <a:gd name="T2" fmla="*/ 23 w 72"/>
                <a:gd name="T3" fmla="*/ 16 h 101"/>
                <a:gd name="T4" fmla="*/ 19 w 72"/>
                <a:gd name="T5" fmla="*/ 16 h 101"/>
                <a:gd name="T6" fmla="*/ 19 w 72"/>
                <a:gd name="T7" fmla="*/ 45 h 101"/>
                <a:gd name="T8" fmla="*/ 22 w 72"/>
                <a:gd name="T9" fmla="*/ 45 h 101"/>
                <a:gd name="T10" fmla="*/ 26 w 72"/>
                <a:gd name="T11" fmla="*/ 45 h 101"/>
                <a:gd name="T12" fmla="*/ 36 w 72"/>
                <a:gd name="T13" fmla="*/ 43 h 101"/>
                <a:gd name="T14" fmla="*/ 42 w 72"/>
                <a:gd name="T15" fmla="*/ 38 h 101"/>
                <a:gd name="T16" fmla="*/ 45 w 72"/>
                <a:gd name="T17" fmla="*/ 30 h 101"/>
                <a:gd name="T18" fmla="*/ 43 w 72"/>
                <a:gd name="T19" fmla="*/ 22 h 101"/>
                <a:gd name="T20" fmla="*/ 37 w 72"/>
                <a:gd name="T21" fmla="*/ 17 h 101"/>
                <a:gd name="T22" fmla="*/ 27 w 72"/>
                <a:gd name="T23" fmla="*/ 15 h 101"/>
                <a:gd name="T24" fmla="*/ 29 w 72"/>
                <a:gd name="T25" fmla="*/ 0 h 101"/>
                <a:gd name="T26" fmla="*/ 41 w 72"/>
                <a:gd name="T27" fmla="*/ 1 h 101"/>
                <a:gd name="T28" fmla="*/ 51 w 72"/>
                <a:gd name="T29" fmla="*/ 4 h 101"/>
                <a:gd name="T30" fmla="*/ 58 w 72"/>
                <a:gd name="T31" fmla="*/ 9 h 101"/>
                <a:gd name="T32" fmla="*/ 63 w 72"/>
                <a:gd name="T33" fmla="*/ 17 h 101"/>
                <a:gd name="T34" fmla="*/ 65 w 72"/>
                <a:gd name="T35" fmla="*/ 28 h 101"/>
                <a:gd name="T36" fmla="*/ 63 w 72"/>
                <a:gd name="T37" fmla="*/ 38 h 101"/>
                <a:gd name="T38" fmla="*/ 58 w 72"/>
                <a:gd name="T39" fmla="*/ 47 h 101"/>
                <a:gd name="T40" fmla="*/ 50 w 72"/>
                <a:gd name="T41" fmla="*/ 53 h 101"/>
                <a:gd name="T42" fmla="*/ 39 w 72"/>
                <a:gd name="T43" fmla="*/ 56 h 101"/>
                <a:gd name="T44" fmla="*/ 44 w 72"/>
                <a:gd name="T45" fmla="*/ 62 h 101"/>
                <a:gd name="T46" fmla="*/ 48 w 72"/>
                <a:gd name="T47" fmla="*/ 67 h 101"/>
                <a:gd name="T48" fmla="*/ 72 w 72"/>
                <a:gd name="T49" fmla="*/ 101 h 101"/>
                <a:gd name="T50" fmla="*/ 48 w 72"/>
                <a:gd name="T51" fmla="*/ 101 h 101"/>
                <a:gd name="T52" fmla="*/ 20 w 72"/>
                <a:gd name="T53" fmla="*/ 59 h 101"/>
                <a:gd name="T54" fmla="*/ 19 w 72"/>
                <a:gd name="T55" fmla="*/ 59 h 101"/>
                <a:gd name="T56" fmla="*/ 19 w 72"/>
                <a:gd name="T57" fmla="*/ 101 h 101"/>
                <a:gd name="T58" fmla="*/ 0 w 72"/>
                <a:gd name="T59" fmla="*/ 101 h 101"/>
                <a:gd name="T60" fmla="*/ 0 w 72"/>
                <a:gd name="T61" fmla="*/ 0 h 101"/>
                <a:gd name="T62" fmla="*/ 13 w 72"/>
                <a:gd name="T63" fmla="*/ 0 h 101"/>
                <a:gd name="T64" fmla="*/ 29 w 72"/>
                <a:gd name="T6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1">
                  <a:moveTo>
                    <a:pt x="27" y="15"/>
                  </a:moveTo>
                  <a:lnTo>
                    <a:pt x="23" y="16"/>
                  </a:lnTo>
                  <a:lnTo>
                    <a:pt x="19" y="16"/>
                  </a:lnTo>
                  <a:lnTo>
                    <a:pt x="19" y="45"/>
                  </a:lnTo>
                  <a:lnTo>
                    <a:pt x="22" y="45"/>
                  </a:lnTo>
                  <a:lnTo>
                    <a:pt x="26" y="45"/>
                  </a:lnTo>
                  <a:lnTo>
                    <a:pt x="36" y="43"/>
                  </a:lnTo>
                  <a:lnTo>
                    <a:pt x="42" y="38"/>
                  </a:lnTo>
                  <a:lnTo>
                    <a:pt x="45" y="30"/>
                  </a:lnTo>
                  <a:lnTo>
                    <a:pt x="43" y="22"/>
                  </a:lnTo>
                  <a:lnTo>
                    <a:pt x="37" y="17"/>
                  </a:lnTo>
                  <a:lnTo>
                    <a:pt x="27" y="15"/>
                  </a:lnTo>
                  <a:close/>
                  <a:moveTo>
                    <a:pt x="29" y="0"/>
                  </a:moveTo>
                  <a:lnTo>
                    <a:pt x="41" y="1"/>
                  </a:lnTo>
                  <a:lnTo>
                    <a:pt x="51" y="4"/>
                  </a:lnTo>
                  <a:lnTo>
                    <a:pt x="58" y="9"/>
                  </a:lnTo>
                  <a:lnTo>
                    <a:pt x="63" y="17"/>
                  </a:lnTo>
                  <a:lnTo>
                    <a:pt x="65" y="28"/>
                  </a:lnTo>
                  <a:lnTo>
                    <a:pt x="63" y="38"/>
                  </a:lnTo>
                  <a:lnTo>
                    <a:pt x="58" y="47"/>
                  </a:lnTo>
                  <a:lnTo>
                    <a:pt x="50" y="53"/>
                  </a:lnTo>
                  <a:lnTo>
                    <a:pt x="39" y="56"/>
                  </a:lnTo>
                  <a:lnTo>
                    <a:pt x="44" y="62"/>
                  </a:lnTo>
                  <a:lnTo>
                    <a:pt x="48" y="67"/>
                  </a:lnTo>
                  <a:lnTo>
                    <a:pt x="72" y="101"/>
                  </a:lnTo>
                  <a:lnTo>
                    <a:pt x="48" y="101"/>
                  </a:lnTo>
                  <a:lnTo>
                    <a:pt x="20" y="59"/>
                  </a:lnTo>
                  <a:lnTo>
                    <a:pt x="19" y="59"/>
                  </a:lnTo>
                  <a:lnTo>
                    <a:pt x="19" y="101"/>
                  </a:lnTo>
                  <a:lnTo>
                    <a:pt x="0" y="101"/>
                  </a:lnTo>
                  <a:lnTo>
                    <a:pt x="0" y="0"/>
                  </a:lnTo>
                  <a:lnTo>
                    <a:pt x="13" y="0"/>
                  </a:lnTo>
                  <a:lnTo>
                    <a:pt x="2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5" name="Freeform 24">
              <a:extLst>
                <a:ext uri="{FF2B5EF4-FFF2-40B4-BE49-F238E27FC236}">
                  <a16:creationId xmlns:a16="http://schemas.microsoft.com/office/drawing/2014/main" id="{99D481BF-CB2D-A7C3-4C4D-511365071394}"/>
                </a:ext>
              </a:extLst>
            </p:cNvPr>
            <p:cNvSpPr>
              <a:spLocks noEditPoints="1"/>
            </p:cNvSpPr>
            <p:nvPr/>
          </p:nvSpPr>
          <p:spPr bwMode="auto">
            <a:xfrm>
              <a:off x="5215" y="-60"/>
              <a:ext cx="30" cy="34"/>
            </a:xfrm>
            <a:custGeom>
              <a:avLst/>
              <a:gdLst>
                <a:gd name="T0" fmla="*/ 45 w 92"/>
                <a:gd name="T1" fmla="*/ 22 h 101"/>
                <a:gd name="T2" fmla="*/ 40 w 92"/>
                <a:gd name="T3" fmla="*/ 39 h 101"/>
                <a:gd name="T4" fmla="*/ 31 w 92"/>
                <a:gd name="T5" fmla="*/ 65 h 101"/>
                <a:gd name="T6" fmla="*/ 59 w 92"/>
                <a:gd name="T7" fmla="*/ 65 h 101"/>
                <a:gd name="T8" fmla="*/ 50 w 92"/>
                <a:gd name="T9" fmla="*/ 39 h 101"/>
                <a:gd name="T10" fmla="*/ 45 w 92"/>
                <a:gd name="T11" fmla="*/ 22 h 101"/>
                <a:gd name="T12" fmla="*/ 45 w 92"/>
                <a:gd name="T13" fmla="*/ 22 h 101"/>
                <a:gd name="T14" fmla="*/ 35 w 92"/>
                <a:gd name="T15" fmla="*/ 0 h 101"/>
                <a:gd name="T16" fmla="*/ 57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50" y="39"/>
                  </a:lnTo>
                  <a:lnTo>
                    <a:pt x="45" y="22"/>
                  </a:lnTo>
                  <a:lnTo>
                    <a:pt x="45" y="22"/>
                  </a:lnTo>
                  <a:close/>
                  <a:moveTo>
                    <a:pt x="35" y="0"/>
                  </a:moveTo>
                  <a:lnTo>
                    <a:pt x="57"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6" name="Freeform 25">
              <a:extLst>
                <a:ext uri="{FF2B5EF4-FFF2-40B4-BE49-F238E27FC236}">
                  <a16:creationId xmlns:a16="http://schemas.microsoft.com/office/drawing/2014/main" id="{AF294EDE-59D8-BED8-7D48-96D6C020185C}"/>
                </a:ext>
              </a:extLst>
            </p:cNvPr>
            <p:cNvSpPr>
              <a:spLocks/>
            </p:cNvSpPr>
            <p:nvPr/>
          </p:nvSpPr>
          <p:spPr bwMode="auto">
            <a:xfrm>
              <a:off x="5247" y="-60"/>
              <a:ext cx="24" cy="34"/>
            </a:xfrm>
            <a:custGeom>
              <a:avLst/>
              <a:gdLst>
                <a:gd name="T0" fmla="*/ 0 w 71"/>
                <a:gd name="T1" fmla="*/ 0 h 101"/>
                <a:gd name="T2" fmla="*/ 71 w 71"/>
                <a:gd name="T3" fmla="*/ 0 h 101"/>
                <a:gd name="T4" fmla="*/ 71 w 71"/>
                <a:gd name="T5" fmla="*/ 17 h 101"/>
                <a:gd name="T6" fmla="*/ 45 w 71"/>
                <a:gd name="T7" fmla="*/ 17 h 101"/>
                <a:gd name="T8" fmla="*/ 45 w 71"/>
                <a:gd name="T9" fmla="*/ 101 h 101"/>
                <a:gd name="T10" fmla="*/ 25 w 71"/>
                <a:gd name="T11" fmla="*/ 101 h 101"/>
                <a:gd name="T12" fmla="*/ 25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5" y="17"/>
                  </a:lnTo>
                  <a:lnTo>
                    <a:pt x="45" y="101"/>
                  </a:lnTo>
                  <a:lnTo>
                    <a:pt x="25" y="101"/>
                  </a:lnTo>
                  <a:lnTo>
                    <a:pt x="25" y="17"/>
                  </a:lnTo>
                  <a:lnTo>
                    <a:pt x="0" y="17"/>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7" name="Freeform 26">
              <a:extLst>
                <a:ext uri="{FF2B5EF4-FFF2-40B4-BE49-F238E27FC236}">
                  <a16:creationId xmlns:a16="http://schemas.microsoft.com/office/drawing/2014/main" id="{AA351A76-FF7A-054E-DAC1-AE30A3924D15}"/>
                </a:ext>
              </a:extLst>
            </p:cNvPr>
            <p:cNvSpPr>
              <a:spLocks/>
            </p:cNvSpPr>
            <p:nvPr/>
          </p:nvSpPr>
          <p:spPr bwMode="auto">
            <a:xfrm>
              <a:off x="5341" y="-60"/>
              <a:ext cx="28" cy="34"/>
            </a:xfrm>
            <a:custGeom>
              <a:avLst/>
              <a:gdLst>
                <a:gd name="T0" fmla="*/ 0 w 83"/>
                <a:gd name="T1" fmla="*/ 0 h 101"/>
                <a:gd name="T2" fmla="*/ 21 w 83"/>
                <a:gd name="T3" fmla="*/ 0 h 101"/>
                <a:gd name="T4" fmla="*/ 34 w 83"/>
                <a:gd name="T5" fmla="*/ 29 h 101"/>
                <a:gd name="T6" fmla="*/ 41 w 83"/>
                <a:gd name="T7" fmla="*/ 46 h 101"/>
                <a:gd name="T8" fmla="*/ 41 w 83"/>
                <a:gd name="T9" fmla="*/ 46 h 101"/>
                <a:gd name="T10" fmla="*/ 45 w 83"/>
                <a:gd name="T11" fmla="*/ 37 h 101"/>
                <a:gd name="T12" fmla="*/ 49 w 83"/>
                <a:gd name="T13" fmla="*/ 27 h 101"/>
                <a:gd name="T14" fmla="*/ 62 w 83"/>
                <a:gd name="T15" fmla="*/ 0 h 101"/>
                <a:gd name="T16" fmla="*/ 83 w 83"/>
                <a:gd name="T17" fmla="*/ 0 h 101"/>
                <a:gd name="T18" fmla="*/ 50 w 83"/>
                <a:gd name="T19" fmla="*/ 65 h 101"/>
                <a:gd name="T20" fmla="*/ 50 w 83"/>
                <a:gd name="T21" fmla="*/ 101 h 101"/>
                <a:gd name="T22" fmla="*/ 31 w 83"/>
                <a:gd name="T23" fmla="*/ 101 h 101"/>
                <a:gd name="T24" fmla="*/ 31 w 83"/>
                <a:gd name="T25" fmla="*/ 65 h 101"/>
                <a:gd name="T26" fmla="*/ 0 w 83"/>
                <a:gd name="T2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01">
                  <a:moveTo>
                    <a:pt x="0" y="0"/>
                  </a:moveTo>
                  <a:lnTo>
                    <a:pt x="21" y="0"/>
                  </a:lnTo>
                  <a:lnTo>
                    <a:pt x="34" y="29"/>
                  </a:lnTo>
                  <a:lnTo>
                    <a:pt x="41" y="46"/>
                  </a:lnTo>
                  <a:lnTo>
                    <a:pt x="41" y="46"/>
                  </a:lnTo>
                  <a:lnTo>
                    <a:pt x="45" y="37"/>
                  </a:lnTo>
                  <a:lnTo>
                    <a:pt x="49" y="27"/>
                  </a:lnTo>
                  <a:lnTo>
                    <a:pt x="62" y="0"/>
                  </a:lnTo>
                  <a:lnTo>
                    <a:pt x="83" y="0"/>
                  </a:lnTo>
                  <a:lnTo>
                    <a:pt x="50" y="65"/>
                  </a:lnTo>
                  <a:lnTo>
                    <a:pt x="50" y="101"/>
                  </a:lnTo>
                  <a:lnTo>
                    <a:pt x="31" y="101"/>
                  </a:lnTo>
                  <a:lnTo>
                    <a:pt x="31" y="65"/>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8" name="Freeform 27">
              <a:extLst>
                <a:ext uri="{FF2B5EF4-FFF2-40B4-BE49-F238E27FC236}">
                  <a16:creationId xmlns:a16="http://schemas.microsoft.com/office/drawing/2014/main" id="{C5153723-E9C0-3E32-FDFC-B9C26DD0CF30}"/>
                </a:ext>
              </a:extLst>
            </p:cNvPr>
            <p:cNvSpPr>
              <a:spLocks noEditPoints="1"/>
            </p:cNvSpPr>
            <p:nvPr/>
          </p:nvSpPr>
          <p:spPr bwMode="auto">
            <a:xfrm>
              <a:off x="4505" y="-230"/>
              <a:ext cx="115" cy="132"/>
            </a:xfrm>
            <a:custGeom>
              <a:avLst/>
              <a:gdLst>
                <a:gd name="T0" fmla="*/ 170 w 345"/>
                <a:gd name="T1" fmla="*/ 48 h 398"/>
                <a:gd name="T2" fmla="*/ 162 w 345"/>
                <a:gd name="T3" fmla="*/ 77 h 398"/>
                <a:gd name="T4" fmla="*/ 152 w 345"/>
                <a:gd name="T5" fmla="*/ 106 h 398"/>
                <a:gd name="T6" fmla="*/ 95 w 345"/>
                <a:gd name="T7" fmla="*/ 264 h 398"/>
                <a:gd name="T8" fmla="*/ 246 w 345"/>
                <a:gd name="T9" fmla="*/ 264 h 398"/>
                <a:gd name="T10" fmla="*/ 189 w 345"/>
                <a:gd name="T11" fmla="*/ 107 h 398"/>
                <a:gd name="T12" fmla="*/ 179 w 345"/>
                <a:gd name="T13" fmla="*/ 78 h 398"/>
                <a:gd name="T14" fmla="*/ 171 w 345"/>
                <a:gd name="T15" fmla="*/ 48 h 398"/>
                <a:gd name="T16" fmla="*/ 170 w 345"/>
                <a:gd name="T17" fmla="*/ 48 h 398"/>
                <a:gd name="T18" fmla="*/ 148 w 345"/>
                <a:gd name="T19" fmla="*/ 0 h 398"/>
                <a:gd name="T20" fmla="*/ 197 w 345"/>
                <a:gd name="T21" fmla="*/ 0 h 398"/>
                <a:gd name="T22" fmla="*/ 345 w 345"/>
                <a:gd name="T23" fmla="*/ 398 h 398"/>
                <a:gd name="T24" fmla="*/ 293 w 345"/>
                <a:gd name="T25" fmla="*/ 398 h 398"/>
                <a:gd name="T26" fmla="*/ 259 w 345"/>
                <a:gd name="T27" fmla="*/ 300 h 398"/>
                <a:gd name="T28" fmla="*/ 81 w 345"/>
                <a:gd name="T29" fmla="*/ 300 h 398"/>
                <a:gd name="T30" fmla="*/ 46 w 345"/>
                <a:gd name="T31" fmla="*/ 398 h 398"/>
                <a:gd name="T32" fmla="*/ 0 w 345"/>
                <a:gd name="T33" fmla="*/ 398 h 398"/>
                <a:gd name="T34" fmla="*/ 148 w 345"/>
                <a:gd name="T3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398">
                  <a:moveTo>
                    <a:pt x="170" y="48"/>
                  </a:moveTo>
                  <a:lnTo>
                    <a:pt x="162" y="77"/>
                  </a:lnTo>
                  <a:lnTo>
                    <a:pt x="152" y="106"/>
                  </a:lnTo>
                  <a:lnTo>
                    <a:pt x="95" y="264"/>
                  </a:lnTo>
                  <a:lnTo>
                    <a:pt x="246" y="264"/>
                  </a:lnTo>
                  <a:lnTo>
                    <a:pt x="189" y="107"/>
                  </a:lnTo>
                  <a:lnTo>
                    <a:pt x="179" y="78"/>
                  </a:lnTo>
                  <a:lnTo>
                    <a:pt x="171" y="48"/>
                  </a:lnTo>
                  <a:lnTo>
                    <a:pt x="170" y="48"/>
                  </a:lnTo>
                  <a:close/>
                  <a:moveTo>
                    <a:pt x="148" y="0"/>
                  </a:moveTo>
                  <a:lnTo>
                    <a:pt x="197" y="0"/>
                  </a:lnTo>
                  <a:lnTo>
                    <a:pt x="345" y="398"/>
                  </a:lnTo>
                  <a:lnTo>
                    <a:pt x="293" y="398"/>
                  </a:lnTo>
                  <a:lnTo>
                    <a:pt x="259" y="300"/>
                  </a:lnTo>
                  <a:lnTo>
                    <a:pt x="81" y="300"/>
                  </a:lnTo>
                  <a:lnTo>
                    <a:pt x="46" y="398"/>
                  </a:lnTo>
                  <a:lnTo>
                    <a:pt x="0" y="398"/>
                  </a:lnTo>
                  <a:lnTo>
                    <a:pt x="14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9" name="Freeform 28">
              <a:extLst>
                <a:ext uri="{FF2B5EF4-FFF2-40B4-BE49-F238E27FC236}">
                  <a16:creationId xmlns:a16="http://schemas.microsoft.com/office/drawing/2014/main" id="{7173713A-E6BD-D8B0-6BA4-46555FEBE18A}"/>
                </a:ext>
              </a:extLst>
            </p:cNvPr>
            <p:cNvSpPr>
              <a:spLocks/>
            </p:cNvSpPr>
            <p:nvPr/>
          </p:nvSpPr>
          <p:spPr bwMode="auto">
            <a:xfrm>
              <a:off x="4633" y="-197"/>
              <a:ext cx="47" cy="99"/>
            </a:xfrm>
            <a:custGeom>
              <a:avLst/>
              <a:gdLst>
                <a:gd name="T0" fmla="*/ 119 w 141"/>
                <a:gd name="T1" fmla="*/ 0 h 299"/>
                <a:gd name="T2" fmla="*/ 141 w 141"/>
                <a:gd name="T3" fmla="*/ 0 h 299"/>
                <a:gd name="T4" fmla="*/ 139 w 141"/>
                <a:gd name="T5" fmla="*/ 44 h 299"/>
                <a:gd name="T6" fmla="*/ 119 w 141"/>
                <a:gd name="T7" fmla="*/ 42 h 299"/>
                <a:gd name="T8" fmla="*/ 101 w 141"/>
                <a:gd name="T9" fmla="*/ 45 h 299"/>
                <a:gd name="T10" fmla="*/ 86 w 141"/>
                <a:gd name="T11" fmla="*/ 53 h 299"/>
                <a:gd name="T12" fmla="*/ 73 w 141"/>
                <a:gd name="T13" fmla="*/ 64 h 299"/>
                <a:gd name="T14" fmla="*/ 62 w 141"/>
                <a:gd name="T15" fmla="*/ 79 h 299"/>
                <a:gd name="T16" fmla="*/ 54 w 141"/>
                <a:gd name="T17" fmla="*/ 99 h 299"/>
                <a:gd name="T18" fmla="*/ 48 w 141"/>
                <a:gd name="T19" fmla="*/ 123 h 299"/>
                <a:gd name="T20" fmla="*/ 45 w 141"/>
                <a:gd name="T21" fmla="*/ 151 h 299"/>
                <a:gd name="T22" fmla="*/ 44 w 141"/>
                <a:gd name="T23" fmla="*/ 182 h 299"/>
                <a:gd name="T24" fmla="*/ 44 w 141"/>
                <a:gd name="T25" fmla="*/ 299 h 299"/>
                <a:gd name="T26" fmla="*/ 0 w 141"/>
                <a:gd name="T27" fmla="*/ 299 h 299"/>
                <a:gd name="T28" fmla="*/ 0 w 141"/>
                <a:gd name="T29" fmla="*/ 5 h 299"/>
                <a:gd name="T30" fmla="*/ 43 w 141"/>
                <a:gd name="T31" fmla="*/ 5 h 299"/>
                <a:gd name="T32" fmla="*/ 43 w 141"/>
                <a:gd name="T33" fmla="*/ 27 h 299"/>
                <a:gd name="T34" fmla="*/ 40 w 141"/>
                <a:gd name="T35" fmla="*/ 53 h 299"/>
                <a:gd name="T36" fmla="*/ 37 w 141"/>
                <a:gd name="T37" fmla="*/ 79 h 299"/>
                <a:gd name="T38" fmla="*/ 37 w 141"/>
                <a:gd name="T39" fmla="*/ 79 h 299"/>
                <a:gd name="T40" fmla="*/ 43 w 141"/>
                <a:gd name="T41" fmla="*/ 63 h 299"/>
                <a:gd name="T42" fmla="*/ 50 w 141"/>
                <a:gd name="T43" fmla="*/ 48 h 299"/>
                <a:gd name="T44" fmla="*/ 59 w 141"/>
                <a:gd name="T45" fmla="*/ 34 h 299"/>
                <a:gd name="T46" fmla="*/ 71 w 141"/>
                <a:gd name="T47" fmla="*/ 21 h 299"/>
                <a:gd name="T48" fmla="*/ 84 w 141"/>
                <a:gd name="T49" fmla="*/ 11 h 299"/>
                <a:gd name="T50" fmla="*/ 101 w 141"/>
                <a:gd name="T51" fmla="*/ 3 h 299"/>
                <a:gd name="T52" fmla="*/ 119 w 141"/>
                <a:gd name="T5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1" h="299">
                  <a:moveTo>
                    <a:pt x="119" y="0"/>
                  </a:moveTo>
                  <a:lnTo>
                    <a:pt x="141" y="0"/>
                  </a:lnTo>
                  <a:lnTo>
                    <a:pt x="139" y="44"/>
                  </a:lnTo>
                  <a:lnTo>
                    <a:pt x="119" y="42"/>
                  </a:lnTo>
                  <a:lnTo>
                    <a:pt x="101" y="45"/>
                  </a:lnTo>
                  <a:lnTo>
                    <a:pt x="86" y="53"/>
                  </a:lnTo>
                  <a:lnTo>
                    <a:pt x="73" y="64"/>
                  </a:lnTo>
                  <a:lnTo>
                    <a:pt x="62" y="79"/>
                  </a:lnTo>
                  <a:lnTo>
                    <a:pt x="54" y="99"/>
                  </a:lnTo>
                  <a:lnTo>
                    <a:pt x="48" y="123"/>
                  </a:lnTo>
                  <a:lnTo>
                    <a:pt x="45" y="151"/>
                  </a:lnTo>
                  <a:lnTo>
                    <a:pt x="44" y="182"/>
                  </a:lnTo>
                  <a:lnTo>
                    <a:pt x="44" y="299"/>
                  </a:lnTo>
                  <a:lnTo>
                    <a:pt x="0" y="299"/>
                  </a:lnTo>
                  <a:lnTo>
                    <a:pt x="0" y="5"/>
                  </a:lnTo>
                  <a:lnTo>
                    <a:pt x="43" y="5"/>
                  </a:lnTo>
                  <a:lnTo>
                    <a:pt x="43" y="27"/>
                  </a:lnTo>
                  <a:lnTo>
                    <a:pt x="40" y="53"/>
                  </a:lnTo>
                  <a:lnTo>
                    <a:pt x="37" y="79"/>
                  </a:lnTo>
                  <a:lnTo>
                    <a:pt x="37" y="79"/>
                  </a:lnTo>
                  <a:lnTo>
                    <a:pt x="43" y="63"/>
                  </a:lnTo>
                  <a:lnTo>
                    <a:pt x="50" y="48"/>
                  </a:lnTo>
                  <a:lnTo>
                    <a:pt x="59" y="34"/>
                  </a:lnTo>
                  <a:lnTo>
                    <a:pt x="71" y="21"/>
                  </a:lnTo>
                  <a:lnTo>
                    <a:pt x="84" y="11"/>
                  </a:lnTo>
                  <a:lnTo>
                    <a:pt x="101" y="3"/>
                  </a:lnTo>
                  <a:lnTo>
                    <a:pt x="11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0" name="Freeform 29">
              <a:extLst>
                <a:ext uri="{FF2B5EF4-FFF2-40B4-BE49-F238E27FC236}">
                  <a16:creationId xmlns:a16="http://schemas.microsoft.com/office/drawing/2014/main" id="{EB3DBC03-9BE5-866F-6785-87A56284F35D}"/>
                </a:ext>
              </a:extLst>
            </p:cNvPr>
            <p:cNvSpPr>
              <a:spLocks noEditPoints="1"/>
            </p:cNvSpPr>
            <p:nvPr/>
          </p:nvSpPr>
          <p:spPr bwMode="auto">
            <a:xfrm>
              <a:off x="4684" y="-197"/>
              <a:ext cx="94" cy="151"/>
            </a:xfrm>
            <a:custGeom>
              <a:avLst/>
              <a:gdLst>
                <a:gd name="T0" fmla="*/ 56 w 282"/>
                <a:gd name="T1" fmla="*/ 325 h 453"/>
                <a:gd name="T2" fmla="*/ 47 w 282"/>
                <a:gd name="T3" fmla="*/ 375 h 453"/>
                <a:gd name="T4" fmla="*/ 76 w 282"/>
                <a:gd name="T5" fmla="*/ 406 h 453"/>
                <a:gd name="T6" fmla="*/ 131 w 282"/>
                <a:gd name="T7" fmla="*/ 417 h 453"/>
                <a:gd name="T8" fmla="*/ 198 w 282"/>
                <a:gd name="T9" fmla="*/ 403 h 453"/>
                <a:gd name="T10" fmla="*/ 230 w 282"/>
                <a:gd name="T11" fmla="*/ 367 h 453"/>
                <a:gd name="T12" fmla="*/ 225 w 282"/>
                <a:gd name="T13" fmla="*/ 323 h 453"/>
                <a:gd name="T14" fmla="*/ 186 w 282"/>
                <a:gd name="T15" fmla="*/ 302 h 453"/>
                <a:gd name="T16" fmla="*/ 95 w 282"/>
                <a:gd name="T17" fmla="*/ 300 h 453"/>
                <a:gd name="T18" fmla="*/ 116 w 282"/>
                <a:gd name="T19" fmla="*/ 36 h 453"/>
                <a:gd name="T20" fmla="*/ 70 w 282"/>
                <a:gd name="T21" fmla="*/ 61 h 453"/>
                <a:gd name="T22" fmla="*/ 54 w 282"/>
                <a:gd name="T23" fmla="*/ 109 h 453"/>
                <a:gd name="T24" fmla="*/ 70 w 282"/>
                <a:gd name="T25" fmla="*/ 158 h 453"/>
                <a:gd name="T26" fmla="*/ 114 w 282"/>
                <a:gd name="T27" fmla="*/ 181 h 453"/>
                <a:gd name="T28" fmla="*/ 170 w 282"/>
                <a:gd name="T29" fmla="*/ 176 h 453"/>
                <a:gd name="T30" fmla="*/ 206 w 282"/>
                <a:gd name="T31" fmla="*/ 144 h 453"/>
                <a:gd name="T32" fmla="*/ 211 w 282"/>
                <a:gd name="T33" fmla="*/ 89 h 453"/>
                <a:gd name="T34" fmla="*/ 186 w 282"/>
                <a:gd name="T35" fmla="*/ 48 h 453"/>
                <a:gd name="T36" fmla="*/ 136 w 282"/>
                <a:gd name="T37" fmla="*/ 34 h 453"/>
                <a:gd name="T38" fmla="*/ 168 w 282"/>
                <a:gd name="T39" fmla="*/ 2 h 453"/>
                <a:gd name="T40" fmla="*/ 192 w 282"/>
                <a:gd name="T41" fmla="*/ 4 h 453"/>
                <a:gd name="T42" fmla="*/ 218 w 282"/>
                <a:gd name="T43" fmla="*/ 5 h 453"/>
                <a:gd name="T44" fmla="*/ 247 w 282"/>
                <a:gd name="T45" fmla="*/ 40 h 453"/>
                <a:gd name="T46" fmla="*/ 230 w 282"/>
                <a:gd name="T47" fmla="*/ 39 h 453"/>
                <a:gd name="T48" fmla="*/ 229 w 282"/>
                <a:gd name="T49" fmla="*/ 40 h 453"/>
                <a:gd name="T50" fmla="*/ 255 w 282"/>
                <a:gd name="T51" fmla="*/ 84 h 453"/>
                <a:gd name="T52" fmla="*/ 251 w 282"/>
                <a:gd name="T53" fmla="*/ 144 h 453"/>
                <a:gd name="T54" fmla="*/ 218 w 282"/>
                <a:gd name="T55" fmla="*/ 190 h 453"/>
                <a:gd name="T56" fmla="*/ 157 w 282"/>
                <a:gd name="T57" fmla="*/ 213 h 453"/>
                <a:gd name="T58" fmla="*/ 101 w 282"/>
                <a:gd name="T59" fmla="*/ 213 h 453"/>
                <a:gd name="T60" fmla="*/ 73 w 282"/>
                <a:gd name="T61" fmla="*/ 222 h 453"/>
                <a:gd name="T62" fmla="*/ 69 w 282"/>
                <a:gd name="T63" fmla="*/ 246 h 453"/>
                <a:gd name="T64" fmla="*/ 101 w 282"/>
                <a:gd name="T65" fmla="*/ 261 h 453"/>
                <a:gd name="T66" fmla="*/ 204 w 282"/>
                <a:gd name="T67" fmla="*/ 264 h 453"/>
                <a:gd name="T68" fmla="*/ 258 w 282"/>
                <a:gd name="T69" fmla="*/ 291 h 453"/>
                <a:gd name="T70" fmla="*/ 276 w 282"/>
                <a:gd name="T71" fmla="*/ 344 h 453"/>
                <a:gd name="T72" fmla="*/ 252 w 282"/>
                <a:gd name="T73" fmla="*/ 407 h 453"/>
                <a:gd name="T74" fmla="*/ 185 w 282"/>
                <a:gd name="T75" fmla="*/ 445 h 453"/>
                <a:gd name="T76" fmla="*/ 95 w 282"/>
                <a:gd name="T77" fmla="*/ 452 h 453"/>
                <a:gd name="T78" fmla="*/ 33 w 282"/>
                <a:gd name="T79" fmla="*/ 431 h 453"/>
                <a:gd name="T80" fmla="*/ 2 w 282"/>
                <a:gd name="T81" fmla="*/ 387 h 453"/>
                <a:gd name="T82" fmla="*/ 10 w 282"/>
                <a:gd name="T83" fmla="*/ 327 h 453"/>
                <a:gd name="T84" fmla="*/ 51 w 282"/>
                <a:gd name="T85" fmla="*/ 289 h 453"/>
                <a:gd name="T86" fmla="*/ 23 w 282"/>
                <a:gd name="T87" fmla="*/ 260 h 453"/>
                <a:gd name="T88" fmla="*/ 30 w 282"/>
                <a:gd name="T89" fmla="*/ 218 h 453"/>
                <a:gd name="T90" fmla="*/ 38 w 282"/>
                <a:gd name="T91" fmla="*/ 187 h 453"/>
                <a:gd name="T92" fmla="*/ 12 w 282"/>
                <a:gd name="T93" fmla="*/ 136 h 453"/>
                <a:gd name="T94" fmla="*/ 19 w 282"/>
                <a:gd name="T95" fmla="*/ 69 h 453"/>
                <a:gd name="T96" fmla="*/ 62 w 282"/>
                <a:gd name="T97" fmla="*/ 20 h 453"/>
                <a:gd name="T98" fmla="*/ 138 w 282"/>
                <a:gd name="T99"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2" h="453">
                  <a:moveTo>
                    <a:pt x="86" y="300"/>
                  </a:moveTo>
                  <a:lnTo>
                    <a:pt x="69" y="311"/>
                  </a:lnTo>
                  <a:lnTo>
                    <a:pt x="56" y="325"/>
                  </a:lnTo>
                  <a:lnTo>
                    <a:pt x="47" y="341"/>
                  </a:lnTo>
                  <a:lnTo>
                    <a:pt x="44" y="358"/>
                  </a:lnTo>
                  <a:lnTo>
                    <a:pt x="47" y="375"/>
                  </a:lnTo>
                  <a:lnTo>
                    <a:pt x="53" y="387"/>
                  </a:lnTo>
                  <a:lnTo>
                    <a:pt x="63" y="398"/>
                  </a:lnTo>
                  <a:lnTo>
                    <a:pt x="76" y="406"/>
                  </a:lnTo>
                  <a:lnTo>
                    <a:pt x="91" y="412"/>
                  </a:lnTo>
                  <a:lnTo>
                    <a:pt x="111" y="416"/>
                  </a:lnTo>
                  <a:lnTo>
                    <a:pt x="131" y="417"/>
                  </a:lnTo>
                  <a:lnTo>
                    <a:pt x="156" y="415"/>
                  </a:lnTo>
                  <a:lnTo>
                    <a:pt x="179" y="411"/>
                  </a:lnTo>
                  <a:lnTo>
                    <a:pt x="198" y="403"/>
                  </a:lnTo>
                  <a:lnTo>
                    <a:pt x="212" y="393"/>
                  </a:lnTo>
                  <a:lnTo>
                    <a:pt x="223" y="381"/>
                  </a:lnTo>
                  <a:lnTo>
                    <a:pt x="230" y="367"/>
                  </a:lnTo>
                  <a:lnTo>
                    <a:pt x="232" y="350"/>
                  </a:lnTo>
                  <a:lnTo>
                    <a:pt x="231" y="336"/>
                  </a:lnTo>
                  <a:lnTo>
                    <a:pt x="225" y="323"/>
                  </a:lnTo>
                  <a:lnTo>
                    <a:pt x="216" y="314"/>
                  </a:lnTo>
                  <a:lnTo>
                    <a:pt x="203" y="306"/>
                  </a:lnTo>
                  <a:lnTo>
                    <a:pt x="186" y="302"/>
                  </a:lnTo>
                  <a:lnTo>
                    <a:pt x="166" y="300"/>
                  </a:lnTo>
                  <a:lnTo>
                    <a:pt x="105" y="300"/>
                  </a:lnTo>
                  <a:lnTo>
                    <a:pt x="95" y="300"/>
                  </a:lnTo>
                  <a:lnTo>
                    <a:pt x="86" y="300"/>
                  </a:lnTo>
                  <a:close/>
                  <a:moveTo>
                    <a:pt x="136" y="34"/>
                  </a:moveTo>
                  <a:lnTo>
                    <a:pt x="116" y="36"/>
                  </a:lnTo>
                  <a:lnTo>
                    <a:pt x="97" y="41"/>
                  </a:lnTo>
                  <a:lnTo>
                    <a:pt x="82" y="50"/>
                  </a:lnTo>
                  <a:lnTo>
                    <a:pt x="70" y="61"/>
                  </a:lnTo>
                  <a:lnTo>
                    <a:pt x="61" y="75"/>
                  </a:lnTo>
                  <a:lnTo>
                    <a:pt x="56" y="91"/>
                  </a:lnTo>
                  <a:lnTo>
                    <a:pt x="54" y="109"/>
                  </a:lnTo>
                  <a:lnTo>
                    <a:pt x="56" y="128"/>
                  </a:lnTo>
                  <a:lnTo>
                    <a:pt x="61" y="144"/>
                  </a:lnTo>
                  <a:lnTo>
                    <a:pt x="70" y="158"/>
                  </a:lnTo>
                  <a:lnTo>
                    <a:pt x="81" y="168"/>
                  </a:lnTo>
                  <a:lnTo>
                    <a:pt x="95" y="176"/>
                  </a:lnTo>
                  <a:lnTo>
                    <a:pt x="114" y="181"/>
                  </a:lnTo>
                  <a:lnTo>
                    <a:pt x="134" y="182"/>
                  </a:lnTo>
                  <a:lnTo>
                    <a:pt x="153" y="181"/>
                  </a:lnTo>
                  <a:lnTo>
                    <a:pt x="170" y="176"/>
                  </a:lnTo>
                  <a:lnTo>
                    <a:pt x="185" y="168"/>
                  </a:lnTo>
                  <a:lnTo>
                    <a:pt x="197" y="158"/>
                  </a:lnTo>
                  <a:lnTo>
                    <a:pt x="206" y="144"/>
                  </a:lnTo>
                  <a:lnTo>
                    <a:pt x="211" y="128"/>
                  </a:lnTo>
                  <a:lnTo>
                    <a:pt x="213" y="109"/>
                  </a:lnTo>
                  <a:lnTo>
                    <a:pt x="211" y="89"/>
                  </a:lnTo>
                  <a:lnTo>
                    <a:pt x="206" y="73"/>
                  </a:lnTo>
                  <a:lnTo>
                    <a:pt x="198" y="59"/>
                  </a:lnTo>
                  <a:lnTo>
                    <a:pt x="186" y="48"/>
                  </a:lnTo>
                  <a:lnTo>
                    <a:pt x="172" y="41"/>
                  </a:lnTo>
                  <a:lnTo>
                    <a:pt x="155" y="36"/>
                  </a:lnTo>
                  <a:lnTo>
                    <a:pt x="136" y="34"/>
                  </a:lnTo>
                  <a:close/>
                  <a:moveTo>
                    <a:pt x="138" y="0"/>
                  </a:moveTo>
                  <a:lnTo>
                    <a:pt x="154" y="1"/>
                  </a:lnTo>
                  <a:lnTo>
                    <a:pt x="168" y="2"/>
                  </a:lnTo>
                  <a:lnTo>
                    <a:pt x="173" y="3"/>
                  </a:lnTo>
                  <a:lnTo>
                    <a:pt x="181" y="3"/>
                  </a:lnTo>
                  <a:lnTo>
                    <a:pt x="192" y="4"/>
                  </a:lnTo>
                  <a:lnTo>
                    <a:pt x="203" y="5"/>
                  </a:lnTo>
                  <a:lnTo>
                    <a:pt x="212" y="5"/>
                  </a:lnTo>
                  <a:lnTo>
                    <a:pt x="218" y="5"/>
                  </a:lnTo>
                  <a:lnTo>
                    <a:pt x="282" y="5"/>
                  </a:lnTo>
                  <a:lnTo>
                    <a:pt x="282" y="40"/>
                  </a:lnTo>
                  <a:lnTo>
                    <a:pt x="247" y="40"/>
                  </a:lnTo>
                  <a:lnTo>
                    <a:pt x="243" y="40"/>
                  </a:lnTo>
                  <a:lnTo>
                    <a:pt x="236" y="39"/>
                  </a:lnTo>
                  <a:lnTo>
                    <a:pt x="230" y="39"/>
                  </a:lnTo>
                  <a:lnTo>
                    <a:pt x="227" y="39"/>
                  </a:lnTo>
                  <a:lnTo>
                    <a:pt x="228" y="39"/>
                  </a:lnTo>
                  <a:lnTo>
                    <a:pt x="229" y="40"/>
                  </a:lnTo>
                  <a:lnTo>
                    <a:pt x="240" y="52"/>
                  </a:lnTo>
                  <a:lnTo>
                    <a:pt x="249" y="67"/>
                  </a:lnTo>
                  <a:lnTo>
                    <a:pt x="255" y="84"/>
                  </a:lnTo>
                  <a:lnTo>
                    <a:pt x="257" y="104"/>
                  </a:lnTo>
                  <a:lnTo>
                    <a:pt x="255" y="125"/>
                  </a:lnTo>
                  <a:lnTo>
                    <a:pt x="251" y="144"/>
                  </a:lnTo>
                  <a:lnTo>
                    <a:pt x="243" y="161"/>
                  </a:lnTo>
                  <a:lnTo>
                    <a:pt x="232" y="177"/>
                  </a:lnTo>
                  <a:lnTo>
                    <a:pt x="218" y="190"/>
                  </a:lnTo>
                  <a:lnTo>
                    <a:pt x="200" y="200"/>
                  </a:lnTo>
                  <a:lnTo>
                    <a:pt x="180" y="208"/>
                  </a:lnTo>
                  <a:lnTo>
                    <a:pt x="157" y="213"/>
                  </a:lnTo>
                  <a:lnTo>
                    <a:pt x="130" y="215"/>
                  </a:lnTo>
                  <a:lnTo>
                    <a:pt x="116" y="214"/>
                  </a:lnTo>
                  <a:lnTo>
                    <a:pt x="101" y="213"/>
                  </a:lnTo>
                  <a:lnTo>
                    <a:pt x="89" y="211"/>
                  </a:lnTo>
                  <a:lnTo>
                    <a:pt x="79" y="216"/>
                  </a:lnTo>
                  <a:lnTo>
                    <a:pt x="73" y="222"/>
                  </a:lnTo>
                  <a:lnTo>
                    <a:pt x="69" y="230"/>
                  </a:lnTo>
                  <a:lnTo>
                    <a:pt x="67" y="237"/>
                  </a:lnTo>
                  <a:lnTo>
                    <a:pt x="69" y="246"/>
                  </a:lnTo>
                  <a:lnTo>
                    <a:pt x="75" y="253"/>
                  </a:lnTo>
                  <a:lnTo>
                    <a:pt x="86" y="258"/>
                  </a:lnTo>
                  <a:lnTo>
                    <a:pt x="101" y="261"/>
                  </a:lnTo>
                  <a:lnTo>
                    <a:pt x="121" y="262"/>
                  </a:lnTo>
                  <a:lnTo>
                    <a:pt x="178" y="262"/>
                  </a:lnTo>
                  <a:lnTo>
                    <a:pt x="204" y="264"/>
                  </a:lnTo>
                  <a:lnTo>
                    <a:pt x="225" y="269"/>
                  </a:lnTo>
                  <a:lnTo>
                    <a:pt x="244" y="278"/>
                  </a:lnTo>
                  <a:lnTo>
                    <a:pt x="258" y="291"/>
                  </a:lnTo>
                  <a:lnTo>
                    <a:pt x="268" y="306"/>
                  </a:lnTo>
                  <a:lnTo>
                    <a:pt x="274" y="324"/>
                  </a:lnTo>
                  <a:lnTo>
                    <a:pt x="276" y="344"/>
                  </a:lnTo>
                  <a:lnTo>
                    <a:pt x="274" y="368"/>
                  </a:lnTo>
                  <a:lnTo>
                    <a:pt x="265" y="388"/>
                  </a:lnTo>
                  <a:lnTo>
                    <a:pt x="252" y="407"/>
                  </a:lnTo>
                  <a:lnTo>
                    <a:pt x="233" y="422"/>
                  </a:lnTo>
                  <a:lnTo>
                    <a:pt x="211" y="435"/>
                  </a:lnTo>
                  <a:lnTo>
                    <a:pt x="185" y="445"/>
                  </a:lnTo>
                  <a:lnTo>
                    <a:pt x="155" y="451"/>
                  </a:lnTo>
                  <a:lnTo>
                    <a:pt x="123" y="453"/>
                  </a:lnTo>
                  <a:lnTo>
                    <a:pt x="95" y="452"/>
                  </a:lnTo>
                  <a:lnTo>
                    <a:pt x="72" y="447"/>
                  </a:lnTo>
                  <a:lnTo>
                    <a:pt x="51" y="441"/>
                  </a:lnTo>
                  <a:lnTo>
                    <a:pt x="33" y="431"/>
                  </a:lnTo>
                  <a:lnTo>
                    <a:pt x="19" y="419"/>
                  </a:lnTo>
                  <a:lnTo>
                    <a:pt x="9" y="404"/>
                  </a:lnTo>
                  <a:lnTo>
                    <a:pt x="2" y="387"/>
                  </a:lnTo>
                  <a:lnTo>
                    <a:pt x="0" y="367"/>
                  </a:lnTo>
                  <a:lnTo>
                    <a:pt x="3" y="345"/>
                  </a:lnTo>
                  <a:lnTo>
                    <a:pt x="10" y="327"/>
                  </a:lnTo>
                  <a:lnTo>
                    <a:pt x="21" y="311"/>
                  </a:lnTo>
                  <a:lnTo>
                    <a:pt x="35" y="299"/>
                  </a:lnTo>
                  <a:lnTo>
                    <a:pt x="51" y="289"/>
                  </a:lnTo>
                  <a:lnTo>
                    <a:pt x="39" y="281"/>
                  </a:lnTo>
                  <a:lnTo>
                    <a:pt x="29" y="271"/>
                  </a:lnTo>
                  <a:lnTo>
                    <a:pt x="23" y="260"/>
                  </a:lnTo>
                  <a:lnTo>
                    <a:pt x="21" y="246"/>
                  </a:lnTo>
                  <a:lnTo>
                    <a:pt x="24" y="232"/>
                  </a:lnTo>
                  <a:lnTo>
                    <a:pt x="30" y="218"/>
                  </a:lnTo>
                  <a:lnTo>
                    <a:pt x="40" y="207"/>
                  </a:lnTo>
                  <a:lnTo>
                    <a:pt x="54" y="199"/>
                  </a:lnTo>
                  <a:lnTo>
                    <a:pt x="38" y="187"/>
                  </a:lnTo>
                  <a:lnTo>
                    <a:pt x="26" y="172"/>
                  </a:lnTo>
                  <a:lnTo>
                    <a:pt x="17" y="155"/>
                  </a:lnTo>
                  <a:lnTo>
                    <a:pt x="12" y="136"/>
                  </a:lnTo>
                  <a:lnTo>
                    <a:pt x="10" y="114"/>
                  </a:lnTo>
                  <a:lnTo>
                    <a:pt x="12" y="90"/>
                  </a:lnTo>
                  <a:lnTo>
                    <a:pt x="19" y="69"/>
                  </a:lnTo>
                  <a:lnTo>
                    <a:pt x="30" y="50"/>
                  </a:lnTo>
                  <a:lnTo>
                    <a:pt x="44" y="34"/>
                  </a:lnTo>
                  <a:lnTo>
                    <a:pt x="62" y="20"/>
                  </a:lnTo>
                  <a:lnTo>
                    <a:pt x="84" y="9"/>
                  </a:lnTo>
                  <a:lnTo>
                    <a:pt x="110" y="2"/>
                  </a:lnTo>
                  <a:lnTo>
                    <a:pt x="13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1" name="Freeform 30">
              <a:extLst>
                <a:ext uri="{FF2B5EF4-FFF2-40B4-BE49-F238E27FC236}">
                  <a16:creationId xmlns:a16="http://schemas.microsoft.com/office/drawing/2014/main" id="{94CB488D-89A1-9496-B5EA-6DDDCE7C663B}"/>
                </a:ext>
              </a:extLst>
            </p:cNvPr>
            <p:cNvSpPr>
              <a:spLocks noEditPoints="1"/>
            </p:cNvSpPr>
            <p:nvPr/>
          </p:nvSpPr>
          <p:spPr bwMode="auto">
            <a:xfrm>
              <a:off x="4782" y="-197"/>
              <a:ext cx="90" cy="101"/>
            </a:xfrm>
            <a:custGeom>
              <a:avLst/>
              <a:gdLst>
                <a:gd name="T0" fmla="*/ 121 w 270"/>
                <a:gd name="T1" fmla="*/ 38 h 304"/>
                <a:gd name="T2" fmla="*/ 93 w 270"/>
                <a:gd name="T3" fmla="*/ 48 h 304"/>
                <a:gd name="T4" fmla="*/ 68 w 270"/>
                <a:gd name="T5" fmla="*/ 70 h 304"/>
                <a:gd name="T6" fmla="*/ 52 w 270"/>
                <a:gd name="T7" fmla="*/ 104 h 304"/>
                <a:gd name="T8" fmla="*/ 46 w 270"/>
                <a:gd name="T9" fmla="*/ 150 h 304"/>
                <a:gd name="T10" fmla="*/ 52 w 270"/>
                <a:gd name="T11" fmla="*/ 200 h 304"/>
                <a:gd name="T12" fmla="*/ 69 w 270"/>
                <a:gd name="T13" fmla="*/ 236 h 304"/>
                <a:gd name="T14" fmla="*/ 98 w 270"/>
                <a:gd name="T15" fmla="*/ 259 h 304"/>
                <a:gd name="T16" fmla="*/ 136 w 270"/>
                <a:gd name="T17" fmla="*/ 266 h 304"/>
                <a:gd name="T18" fmla="*/ 166 w 270"/>
                <a:gd name="T19" fmla="*/ 261 h 304"/>
                <a:gd name="T20" fmla="*/ 192 w 270"/>
                <a:gd name="T21" fmla="*/ 244 h 304"/>
                <a:gd name="T22" fmla="*/ 211 w 270"/>
                <a:gd name="T23" fmla="*/ 216 h 304"/>
                <a:gd name="T24" fmla="*/ 222 w 270"/>
                <a:gd name="T25" fmla="*/ 176 h 304"/>
                <a:gd name="T26" fmla="*/ 223 w 270"/>
                <a:gd name="T27" fmla="*/ 125 h 304"/>
                <a:gd name="T28" fmla="*/ 212 w 270"/>
                <a:gd name="T29" fmla="*/ 83 h 304"/>
                <a:gd name="T30" fmla="*/ 190 w 270"/>
                <a:gd name="T31" fmla="*/ 54 h 304"/>
                <a:gd name="T32" fmla="*/ 157 w 270"/>
                <a:gd name="T33" fmla="*/ 38 h 304"/>
                <a:gd name="T34" fmla="*/ 140 w 270"/>
                <a:gd name="T35" fmla="*/ 0 h 304"/>
                <a:gd name="T36" fmla="*/ 181 w 270"/>
                <a:gd name="T37" fmla="*/ 5 h 304"/>
                <a:gd name="T38" fmla="*/ 217 w 270"/>
                <a:gd name="T39" fmla="*/ 21 h 304"/>
                <a:gd name="T40" fmla="*/ 245 w 270"/>
                <a:gd name="T41" fmla="*/ 49 h 304"/>
                <a:gd name="T42" fmla="*/ 263 w 270"/>
                <a:gd name="T43" fmla="*/ 90 h 304"/>
                <a:gd name="T44" fmla="*/ 270 w 270"/>
                <a:gd name="T45" fmla="*/ 147 h 304"/>
                <a:gd name="T46" fmla="*/ 262 w 270"/>
                <a:gd name="T47" fmla="*/ 202 h 304"/>
                <a:gd name="T48" fmla="*/ 240 w 270"/>
                <a:gd name="T49" fmla="*/ 248 h 304"/>
                <a:gd name="T50" fmla="*/ 205 w 270"/>
                <a:gd name="T51" fmla="*/ 283 h 304"/>
                <a:gd name="T52" fmla="*/ 157 w 270"/>
                <a:gd name="T53" fmla="*/ 301 h 304"/>
                <a:gd name="T54" fmla="*/ 105 w 270"/>
                <a:gd name="T55" fmla="*/ 302 h 304"/>
                <a:gd name="T56" fmla="*/ 61 w 270"/>
                <a:gd name="T57" fmla="*/ 288 h 304"/>
                <a:gd name="T58" fmla="*/ 28 w 270"/>
                <a:gd name="T59" fmla="*/ 259 h 304"/>
                <a:gd name="T60" fmla="*/ 7 w 270"/>
                <a:gd name="T61" fmla="*/ 214 h 304"/>
                <a:gd name="T62" fmla="*/ 0 w 270"/>
                <a:gd name="T63" fmla="*/ 154 h 304"/>
                <a:gd name="T64" fmla="*/ 8 w 270"/>
                <a:gd name="T65" fmla="*/ 100 h 304"/>
                <a:gd name="T66" fmla="*/ 29 w 270"/>
                <a:gd name="T67" fmla="*/ 55 h 304"/>
                <a:gd name="T68" fmla="*/ 64 w 270"/>
                <a:gd name="T69" fmla="*/ 21 h 304"/>
                <a:gd name="T70" fmla="*/ 113 w 270"/>
                <a:gd name="T71" fmla="*/ 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0" h="304">
                  <a:moveTo>
                    <a:pt x="136" y="36"/>
                  </a:moveTo>
                  <a:lnTo>
                    <a:pt x="121" y="38"/>
                  </a:lnTo>
                  <a:lnTo>
                    <a:pt x="107" y="42"/>
                  </a:lnTo>
                  <a:lnTo>
                    <a:pt x="93" y="48"/>
                  </a:lnTo>
                  <a:lnTo>
                    <a:pt x="79" y="58"/>
                  </a:lnTo>
                  <a:lnTo>
                    <a:pt x="68" y="70"/>
                  </a:lnTo>
                  <a:lnTo>
                    <a:pt x="59" y="85"/>
                  </a:lnTo>
                  <a:lnTo>
                    <a:pt x="52" y="104"/>
                  </a:lnTo>
                  <a:lnTo>
                    <a:pt x="48" y="126"/>
                  </a:lnTo>
                  <a:lnTo>
                    <a:pt x="46" y="150"/>
                  </a:lnTo>
                  <a:lnTo>
                    <a:pt x="47" y="177"/>
                  </a:lnTo>
                  <a:lnTo>
                    <a:pt x="52" y="200"/>
                  </a:lnTo>
                  <a:lnTo>
                    <a:pt x="59" y="220"/>
                  </a:lnTo>
                  <a:lnTo>
                    <a:pt x="69" y="236"/>
                  </a:lnTo>
                  <a:lnTo>
                    <a:pt x="82" y="249"/>
                  </a:lnTo>
                  <a:lnTo>
                    <a:pt x="98" y="259"/>
                  </a:lnTo>
                  <a:lnTo>
                    <a:pt x="116" y="264"/>
                  </a:lnTo>
                  <a:lnTo>
                    <a:pt x="136" y="266"/>
                  </a:lnTo>
                  <a:lnTo>
                    <a:pt x="151" y="265"/>
                  </a:lnTo>
                  <a:lnTo>
                    <a:pt x="166" y="261"/>
                  </a:lnTo>
                  <a:lnTo>
                    <a:pt x="179" y="254"/>
                  </a:lnTo>
                  <a:lnTo>
                    <a:pt x="192" y="244"/>
                  </a:lnTo>
                  <a:lnTo>
                    <a:pt x="203" y="232"/>
                  </a:lnTo>
                  <a:lnTo>
                    <a:pt x="211" y="216"/>
                  </a:lnTo>
                  <a:lnTo>
                    <a:pt x="218" y="197"/>
                  </a:lnTo>
                  <a:lnTo>
                    <a:pt x="222" y="176"/>
                  </a:lnTo>
                  <a:lnTo>
                    <a:pt x="224" y="150"/>
                  </a:lnTo>
                  <a:lnTo>
                    <a:pt x="223" y="125"/>
                  </a:lnTo>
                  <a:lnTo>
                    <a:pt x="218" y="102"/>
                  </a:lnTo>
                  <a:lnTo>
                    <a:pt x="212" y="83"/>
                  </a:lnTo>
                  <a:lnTo>
                    <a:pt x="202" y="66"/>
                  </a:lnTo>
                  <a:lnTo>
                    <a:pt x="190" y="54"/>
                  </a:lnTo>
                  <a:lnTo>
                    <a:pt x="175" y="44"/>
                  </a:lnTo>
                  <a:lnTo>
                    <a:pt x="157" y="38"/>
                  </a:lnTo>
                  <a:lnTo>
                    <a:pt x="136" y="36"/>
                  </a:lnTo>
                  <a:close/>
                  <a:moveTo>
                    <a:pt x="140" y="0"/>
                  </a:moveTo>
                  <a:lnTo>
                    <a:pt x="161" y="1"/>
                  </a:lnTo>
                  <a:lnTo>
                    <a:pt x="181" y="5"/>
                  </a:lnTo>
                  <a:lnTo>
                    <a:pt x="200" y="11"/>
                  </a:lnTo>
                  <a:lnTo>
                    <a:pt x="217" y="21"/>
                  </a:lnTo>
                  <a:lnTo>
                    <a:pt x="232" y="33"/>
                  </a:lnTo>
                  <a:lnTo>
                    <a:pt x="245" y="49"/>
                  </a:lnTo>
                  <a:lnTo>
                    <a:pt x="255" y="68"/>
                  </a:lnTo>
                  <a:lnTo>
                    <a:pt x="263" y="90"/>
                  </a:lnTo>
                  <a:lnTo>
                    <a:pt x="268" y="117"/>
                  </a:lnTo>
                  <a:lnTo>
                    <a:pt x="270" y="147"/>
                  </a:lnTo>
                  <a:lnTo>
                    <a:pt x="268" y="176"/>
                  </a:lnTo>
                  <a:lnTo>
                    <a:pt x="262" y="202"/>
                  </a:lnTo>
                  <a:lnTo>
                    <a:pt x="253" y="227"/>
                  </a:lnTo>
                  <a:lnTo>
                    <a:pt x="240" y="248"/>
                  </a:lnTo>
                  <a:lnTo>
                    <a:pt x="224" y="267"/>
                  </a:lnTo>
                  <a:lnTo>
                    <a:pt x="205" y="283"/>
                  </a:lnTo>
                  <a:lnTo>
                    <a:pt x="182" y="294"/>
                  </a:lnTo>
                  <a:lnTo>
                    <a:pt x="157" y="301"/>
                  </a:lnTo>
                  <a:lnTo>
                    <a:pt x="130" y="304"/>
                  </a:lnTo>
                  <a:lnTo>
                    <a:pt x="105" y="302"/>
                  </a:lnTo>
                  <a:lnTo>
                    <a:pt x="81" y="297"/>
                  </a:lnTo>
                  <a:lnTo>
                    <a:pt x="61" y="288"/>
                  </a:lnTo>
                  <a:lnTo>
                    <a:pt x="43" y="275"/>
                  </a:lnTo>
                  <a:lnTo>
                    <a:pt x="28" y="259"/>
                  </a:lnTo>
                  <a:lnTo>
                    <a:pt x="16" y="238"/>
                  </a:lnTo>
                  <a:lnTo>
                    <a:pt x="7" y="214"/>
                  </a:lnTo>
                  <a:lnTo>
                    <a:pt x="2" y="186"/>
                  </a:lnTo>
                  <a:lnTo>
                    <a:pt x="0" y="154"/>
                  </a:lnTo>
                  <a:lnTo>
                    <a:pt x="2" y="127"/>
                  </a:lnTo>
                  <a:lnTo>
                    <a:pt x="8" y="100"/>
                  </a:lnTo>
                  <a:lnTo>
                    <a:pt x="17" y="76"/>
                  </a:lnTo>
                  <a:lnTo>
                    <a:pt x="29" y="55"/>
                  </a:lnTo>
                  <a:lnTo>
                    <a:pt x="45" y="36"/>
                  </a:lnTo>
                  <a:lnTo>
                    <a:pt x="64" y="21"/>
                  </a:lnTo>
                  <a:lnTo>
                    <a:pt x="87" y="10"/>
                  </a:lnTo>
                  <a:lnTo>
                    <a:pt x="113" y="3"/>
                  </a:lnTo>
                  <a:lnTo>
                    <a:pt x="14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2" name="Freeform 31">
              <a:extLst>
                <a:ext uri="{FF2B5EF4-FFF2-40B4-BE49-F238E27FC236}">
                  <a16:creationId xmlns:a16="http://schemas.microsoft.com/office/drawing/2014/main" id="{F82B6D05-26D1-7D26-324D-082520DB6C84}"/>
                </a:ext>
              </a:extLst>
            </p:cNvPr>
            <p:cNvSpPr>
              <a:spLocks/>
            </p:cNvSpPr>
            <p:nvPr/>
          </p:nvSpPr>
          <p:spPr bwMode="auto">
            <a:xfrm>
              <a:off x="4885" y="-198"/>
              <a:ext cx="78" cy="100"/>
            </a:xfrm>
            <a:custGeom>
              <a:avLst/>
              <a:gdLst>
                <a:gd name="T0" fmla="*/ 146 w 233"/>
                <a:gd name="T1" fmla="*/ 0 h 300"/>
                <a:gd name="T2" fmla="*/ 166 w 233"/>
                <a:gd name="T3" fmla="*/ 2 h 300"/>
                <a:gd name="T4" fmla="*/ 184 w 233"/>
                <a:gd name="T5" fmla="*/ 6 h 300"/>
                <a:gd name="T6" fmla="*/ 198 w 233"/>
                <a:gd name="T7" fmla="*/ 13 h 300"/>
                <a:gd name="T8" fmla="*/ 210 w 233"/>
                <a:gd name="T9" fmla="*/ 23 h 300"/>
                <a:gd name="T10" fmla="*/ 219 w 233"/>
                <a:gd name="T11" fmla="*/ 34 h 300"/>
                <a:gd name="T12" fmla="*/ 225 w 233"/>
                <a:gd name="T13" fmla="*/ 47 h 300"/>
                <a:gd name="T14" fmla="*/ 230 w 233"/>
                <a:gd name="T15" fmla="*/ 62 h 300"/>
                <a:gd name="T16" fmla="*/ 233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6 w 233"/>
                <a:gd name="T29" fmla="*/ 75 h 300"/>
                <a:gd name="T30" fmla="*/ 181 w 233"/>
                <a:gd name="T31" fmla="*/ 61 h 300"/>
                <a:gd name="T32" fmla="*/ 174 w 233"/>
                <a:gd name="T33" fmla="*/ 51 h 300"/>
                <a:gd name="T34" fmla="*/ 164 w 233"/>
                <a:gd name="T35" fmla="*/ 43 h 300"/>
                <a:gd name="T36" fmla="*/ 151 w 233"/>
                <a:gd name="T37" fmla="*/ 38 h 300"/>
                <a:gd name="T38" fmla="*/ 135 w 233"/>
                <a:gd name="T39" fmla="*/ 37 h 300"/>
                <a:gd name="T40" fmla="*/ 116 w 233"/>
                <a:gd name="T41" fmla="*/ 39 h 300"/>
                <a:gd name="T42" fmla="*/ 98 w 233"/>
                <a:gd name="T43" fmla="*/ 46 h 300"/>
                <a:gd name="T44" fmla="*/ 83 w 233"/>
                <a:gd name="T45" fmla="*/ 57 h 300"/>
                <a:gd name="T46" fmla="*/ 70 w 233"/>
                <a:gd name="T47" fmla="*/ 71 h 300"/>
                <a:gd name="T48" fmla="*/ 60 w 233"/>
                <a:gd name="T49" fmla="*/ 89 h 300"/>
                <a:gd name="T50" fmla="*/ 51 w 233"/>
                <a:gd name="T51" fmla="*/ 111 h 300"/>
                <a:gd name="T52" fmla="*/ 46 w 233"/>
                <a:gd name="T53" fmla="*/ 134 h 300"/>
                <a:gd name="T54" fmla="*/ 44 w 233"/>
                <a:gd name="T55" fmla="*/ 159 h 300"/>
                <a:gd name="T56" fmla="*/ 44 w 233"/>
                <a:gd name="T57" fmla="*/ 300 h 300"/>
                <a:gd name="T58" fmla="*/ 0 w 233"/>
                <a:gd name="T59" fmla="*/ 300 h 300"/>
                <a:gd name="T60" fmla="*/ 0 w 233"/>
                <a:gd name="T61" fmla="*/ 6 h 300"/>
                <a:gd name="T62" fmla="*/ 44 w 233"/>
                <a:gd name="T63" fmla="*/ 6 h 300"/>
                <a:gd name="T64" fmla="*/ 43 w 233"/>
                <a:gd name="T65" fmla="*/ 28 h 300"/>
                <a:gd name="T66" fmla="*/ 41 w 233"/>
                <a:gd name="T67" fmla="*/ 51 h 300"/>
                <a:gd name="T68" fmla="*/ 39 w 233"/>
                <a:gd name="T69" fmla="*/ 71 h 300"/>
                <a:gd name="T70" fmla="*/ 40 w 233"/>
                <a:gd name="T71" fmla="*/ 72 h 300"/>
                <a:gd name="T72" fmla="*/ 50 w 233"/>
                <a:gd name="T73" fmla="*/ 52 h 300"/>
                <a:gd name="T74" fmla="*/ 64 w 233"/>
                <a:gd name="T75" fmla="*/ 34 h 300"/>
                <a:gd name="T76" fmla="*/ 80 w 233"/>
                <a:gd name="T77" fmla="*/ 20 h 300"/>
                <a:gd name="T78" fmla="*/ 99 w 233"/>
                <a:gd name="T79" fmla="*/ 9 h 300"/>
                <a:gd name="T80" fmla="*/ 121 w 233"/>
                <a:gd name="T81" fmla="*/ 3 h 300"/>
                <a:gd name="T82" fmla="*/ 146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6" y="0"/>
                  </a:moveTo>
                  <a:lnTo>
                    <a:pt x="166" y="2"/>
                  </a:lnTo>
                  <a:lnTo>
                    <a:pt x="184" y="6"/>
                  </a:lnTo>
                  <a:lnTo>
                    <a:pt x="198" y="13"/>
                  </a:lnTo>
                  <a:lnTo>
                    <a:pt x="210" y="23"/>
                  </a:lnTo>
                  <a:lnTo>
                    <a:pt x="219" y="34"/>
                  </a:lnTo>
                  <a:lnTo>
                    <a:pt x="225" y="47"/>
                  </a:lnTo>
                  <a:lnTo>
                    <a:pt x="230" y="62"/>
                  </a:lnTo>
                  <a:lnTo>
                    <a:pt x="233" y="78"/>
                  </a:lnTo>
                  <a:lnTo>
                    <a:pt x="233" y="95"/>
                  </a:lnTo>
                  <a:lnTo>
                    <a:pt x="233" y="300"/>
                  </a:lnTo>
                  <a:lnTo>
                    <a:pt x="189" y="300"/>
                  </a:lnTo>
                  <a:lnTo>
                    <a:pt x="189" y="110"/>
                  </a:lnTo>
                  <a:lnTo>
                    <a:pt x="188" y="91"/>
                  </a:lnTo>
                  <a:lnTo>
                    <a:pt x="186" y="75"/>
                  </a:lnTo>
                  <a:lnTo>
                    <a:pt x="181" y="61"/>
                  </a:lnTo>
                  <a:lnTo>
                    <a:pt x="174" y="51"/>
                  </a:lnTo>
                  <a:lnTo>
                    <a:pt x="164" y="43"/>
                  </a:lnTo>
                  <a:lnTo>
                    <a:pt x="151" y="38"/>
                  </a:lnTo>
                  <a:lnTo>
                    <a:pt x="135" y="37"/>
                  </a:lnTo>
                  <a:lnTo>
                    <a:pt x="116" y="39"/>
                  </a:lnTo>
                  <a:lnTo>
                    <a:pt x="98" y="46"/>
                  </a:lnTo>
                  <a:lnTo>
                    <a:pt x="83" y="57"/>
                  </a:lnTo>
                  <a:lnTo>
                    <a:pt x="70" y="71"/>
                  </a:lnTo>
                  <a:lnTo>
                    <a:pt x="60" y="89"/>
                  </a:lnTo>
                  <a:lnTo>
                    <a:pt x="51" y="111"/>
                  </a:lnTo>
                  <a:lnTo>
                    <a:pt x="46" y="134"/>
                  </a:lnTo>
                  <a:lnTo>
                    <a:pt x="44" y="159"/>
                  </a:lnTo>
                  <a:lnTo>
                    <a:pt x="44" y="300"/>
                  </a:lnTo>
                  <a:lnTo>
                    <a:pt x="0" y="300"/>
                  </a:lnTo>
                  <a:lnTo>
                    <a:pt x="0" y="6"/>
                  </a:lnTo>
                  <a:lnTo>
                    <a:pt x="44" y="6"/>
                  </a:lnTo>
                  <a:lnTo>
                    <a:pt x="43" y="28"/>
                  </a:lnTo>
                  <a:lnTo>
                    <a:pt x="41" y="51"/>
                  </a:lnTo>
                  <a:lnTo>
                    <a:pt x="39" y="71"/>
                  </a:lnTo>
                  <a:lnTo>
                    <a:pt x="40" y="72"/>
                  </a:lnTo>
                  <a:lnTo>
                    <a:pt x="50" y="52"/>
                  </a:lnTo>
                  <a:lnTo>
                    <a:pt x="64" y="34"/>
                  </a:lnTo>
                  <a:lnTo>
                    <a:pt x="80" y="20"/>
                  </a:lnTo>
                  <a:lnTo>
                    <a:pt x="99" y="9"/>
                  </a:lnTo>
                  <a:lnTo>
                    <a:pt x="121" y="3"/>
                  </a:lnTo>
                  <a:lnTo>
                    <a:pt x="146"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3" name="Freeform 32">
              <a:extLst>
                <a:ext uri="{FF2B5EF4-FFF2-40B4-BE49-F238E27FC236}">
                  <a16:creationId xmlns:a16="http://schemas.microsoft.com/office/drawing/2014/main" id="{A7998B92-58EA-387E-5784-4DDD979F477D}"/>
                </a:ext>
              </a:extLst>
            </p:cNvPr>
            <p:cNvSpPr>
              <a:spLocks/>
            </p:cNvSpPr>
            <p:nvPr/>
          </p:nvSpPr>
          <p:spPr bwMode="auto">
            <a:xfrm>
              <a:off x="4988" y="-198"/>
              <a:ext cx="77" cy="100"/>
            </a:xfrm>
            <a:custGeom>
              <a:avLst/>
              <a:gdLst>
                <a:gd name="T0" fmla="*/ 145 w 233"/>
                <a:gd name="T1" fmla="*/ 0 h 300"/>
                <a:gd name="T2" fmla="*/ 166 w 233"/>
                <a:gd name="T3" fmla="*/ 2 h 300"/>
                <a:gd name="T4" fmla="*/ 183 w 233"/>
                <a:gd name="T5" fmla="*/ 6 h 300"/>
                <a:gd name="T6" fmla="*/ 198 w 233"/>
                <a:gd name="T7" fmla="*/ 13 h 300"/>
                <a:gd name="T8" fmla="*/ 209 w 233"/>
                <a:gd name="T9" fmla="*/ 23 h 300"/>
                <a:gd name="T10" fmla="*/ 218 w 233"/>
                <a:gd name="T11" fmla="*/ 34 h 300"/>
                <a:gd name="T12" fmla="*/ 225 w 233"/>
                <a:gd name="T13" fmla="*/ 47 h 300"/>
                <a:gd name="T14" fmla="*/ 230 w 233"/>
                <a:gd name="T15" fmla="*/ 62 h 300"/>
                <a:gd name="T16" fmla="*/ 232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5 w 233"/>
                <a:gd name="T29" fmla="*/ 75 h 300"/>
                <a:gd name="T30" fmla="*/ 181 w 233"/>
                <a:gd name="T31" fmla="*/ 61 h 300"/>
                <a:gd name="T32" fmla="*/ 173 w 233"/>
                <a:gd name="T33" fmla="*/ 51 h 300"/>
                <a:gd name="T34" fmla="*/ 163 w 233"/>
                <a:gd name="T35" fmla="*/ 43 h 300"/>
                <a:gd name="T36" fmla="*/ 150 w 233"/>
                <a:gd name="T37" fmla="*/ 38 h 300"/>
                <a:gd name="T38" fmla="*/ 134 w 233"/>
                <a:gd name="T39" fmla="*/ 37 h 300"/>
                <a:gd name="T40" fmla="*/ 115 w 233"/>
                <a:gd name="T41" fmla="*/ 39 h 300"/>
                <a:gd name="T42" fmla="*/ 98 w 233"/>
                <a:gd name="T43" fmla="*/ 46 h 300"/>
                <a:gd name="T44" fmla="*/ 83 w 233"/>
                <a:gd name="T45" fmla="*/ 57 h 300"/>
                <a:gd name="T46" fmla="*/ 70 w 233"/>
                <a:gd name="T47" fmla="*/ 71 h 300"/>
                <a:gd name="T48" fmla="*/ 59 w 233"/>
                <a:gd name="T49" fmla="*/ 89 h 300"/>
                <a:gd name="T50" fmla="*/ 51 w 233"/>
                <a:gd name="T51" fmla="*/ 111 h 300"/>
                <a:gd name="T52" fmla="*/ 46 w 233"/>
                <a:gd name="T53" fmla="*/ 134 h 300"/>
                <a:gd name="T54" fmla="*/ 45 w 233"/>
                <a:gd name="T55" fmla="*/ 159 h 300"/>
                <a:gd name="T56" fmla="*/ 45 w 233"/>
                <a:gd name="T57" fmla="*/ 300 h 300"/>
                <a:gd name="T58" fmla="*/ 0 w 233"/>
                <a:gd name="T59" fmla="*/ 300 h 300"/>
                <a:gd name="T60" fmla="*/ 0 w 233"/>
                <a:gd name="T61" fmla="*/ 6 h 300"/>
                <a:gd name="T62" fmla="*/ 44 w 233"/>
                <a:gd name="T63" fmla="*/ 6 h 300"/>
                <a:gd name="T64" fmla="*/ 44 w 233"/>
                <a:gd name="T65" fmla="*/ 28 h 300"/>
                <a:gd name="T66" fmla="*/ 42 w 233"/>
                <a:gd name="T67" fmla="*/ 51 h 300"/>
                <a:gd name="T68" fmla="*/ 39 w 233"/>
                <a:gd name="T69" fmla="*/ 71 h 300"/>
                <a:gd name="T70" fmla="*/ 41 w 233"/>
                <a:gd name="T71" fmla="*/ 72 h 300"/>
                <a:gd name="T72" fmla="*/ 51 w 233"/>
                <a:gd name="T73" fmla="*/ 52 h 300"/>
                <a:gd name="T74" fmla="*/ 64 w 233"/>
                <a:gd name="T75" fmla="*/ 34 h 300"/>
                <a:gd name="T76" fmla="*/ 80 w 233"/>
                <a:gd name="T77" fmla="*/ 20 h 300"/>
                <a:gd name="T78" fmla="*/ 99 w 233"/>
                <a:gd name="T79" fmla="*/ 9 h 300"/>
                <a:gd name="T80" fmla="*/ 121 w 233"/>
                <a:gd name="T81" fmla="*/ 3 h 300"/>
                <a:gd name="T82" fmla="*/ 145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5" y="0"/>
                  </a:moveTo>
                  <a:lnTo>
                    <a:pt x="166" y="2"/>
                  </a:lnTo>
                  <a:lnTo>
                    <a:pt x="183" y="6"/>
                  </a:lnTo>
                  <a:lnTo>
                    <a:pt x="198" y="13"/>
                  </a:lnTo>
                  <a:lnTo>
                    <a:pt x="209" y="23"/>
                  </a:lnTo>
                  <a:lnTo>
                    <a:pt x="218" y="34"/>
                  </a:lnTo>
                  <a:lnTo>
                    <a:pt x="225" y="47"/>
                  </a:lnTo>
                  <a:lnTo>
                    <a:pt x="230" y="62"/>
                  </a:lnTo>
                  <a:lnTo>
                    <a:pt x="232" y="78"/>
                  </a:lnTo>
                  <a:lnTo>
                    <a:pt x="233" y="95"/>
                  </a:lnTo>
                  <a:lnTo>
                    <a:pt x="233" y="300"/>
                  </a:lnTo>
                  <a:lnTo>
                    <a:pt x="189" y="300"/>
                  </a:lnTo>
                  <a:lnTo>
                    <a:pt x="189" y="110"/>
                  </a:lnTo>
                  <a:lnTo>
                    <a:pt x="188" y="91"/>
                  </a:lnTo>
                  <a:lnTo>
                    <a:pt x="185" y="75"/>
                  </a:lnTo>
                  <a:lnTo>
                    <a:pt x="181" y="61"/>
                  </a:lnTo>
                  <a:lnTo>
                    <a:pt x="173" y="51"/>
                  </a:lnTo>
                  <a:lnTo>
                    <a:pt x="163" y="43"/>
                  </a:lnTo>
                  <a:lnTo>
                    <a:pt x="150" y="38"/>
                  </a:lnTo>
                  <a:lnTo>
                    <a:pt x="134" y="37"/>
                  </a:lnTo>
                  <a:lnTo>
                    <a:pt x="115" y="39"/>
                  </a:lnTo>
                  <a:lnTo>
                    <a:pt x="98" y="46"/>
                  </a:lnTo>
                  <a:lnTo>
                    <a:pt x="83" y="57"/>
                  </a:lnTo>
                  <a:lnTo>
                    <a:pt x="70" y="71"/>
                  </a:lnTo>
                  <a:lnTo>
                    <a:pt x="59" y="89"/>
                  </a:lnTo>
                  <a:lnTo>
                    <a:pt x="51" y="111"/>
                  </a:lnTo>
                  <a:lnTo>
                    <a:pt x="46" y="134"/>
                  </a:lnTo>
                  <a:lnTo>
                    <a:pt x="45" y="159"/>
                  </a:lnTo>
                  <a:lnTo>
                    <a:pt x="45" y="300"/>
                  </a:lnTo>
                  <a:lnTo>
                    <a:pt x="0" y="300"/>
                  </a:lnTo>
                  <a:lnTo>
                    <a:pt x="0" y="6"/>
                  </a:lnTo>
                  <a:lnTo>
                    <a:pt x="44" y="6"/>
                  </a:lnTo>
                  <a:lnTo>
                    <a:pt x="44" y="28"/>
                  </a:lnTo>
                  <a:lnTo>
                    <a:pt x="42" y="51"/>
                  </a:lnTo>
                  <a:lnTo>
                    <a:pt x="39" y="71"/>
                  </a:lnTo>
                  <a:lnTo>
                    <a:pt x="41" y="72"/>
                  </a:lnTo>
                  <a:lnTo>
                    <a:pt x="51" y="52"/>
                  </a:lnTo>
                  <a:lnTo>
                    <a:pt x="64" y="34"/>
                  </a:lnTo>
                  <a:lnTo>
                    <a:pt x="80" y="20"/>
                  </a:lnTo>
                  <a:lnTo>
                    <a:pt x="99" y="9"/>
                  </a:lnTo>
                  <a:lnTo>
                    <a:pt x="121" y="3"/>
                  </a:lnTo>
                  <a:lnTo>
                    <a:pt x="14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4" name="Freeform 33">
              <a:extLst>
                <a:ext uri="{FF2B5EF4-FFF2-40B4-BE49-F238E27FC236}">
                  <a16:creationId xmlns:a16="http://schemas.microsoft.com/office/drawing/2014/main" id="{B56C46F5-2C31-BDC3-35E1-7087BBFFEDFD}"/>
                </a:ext>
              </a:extLst>
            </p:cNvPr>
            <p:cNvSpPr>
              <a:spLocks noEditPoints="1"/>
            </p:cNvSpPr>
            <p:nvPr/>
          </p:nvSpPr>
          <p:spPr bwMode="auto">
            <a:xfrm>
              <a:off x="5079" y="-197"/>
              <a:ext cx="81" cy="101"/>
            </a:xfrm>
            <a:custGeom>
              <a:avLst/>
              <a:gdLst>
                <a:gd name="T0" fmla="*/ 127 w 243"/>
                <a:gd name="T1" fmla="*/ 34 h 304"/>
                <a:gd name="T2" fmla="*/ 107 w 243"/>
                <a:gd name="T3" fmla="*/ 36 h 304"/>
                <a:gd name="T4" fmla="*/ 90 w 243"/>
                <a:gd name="T5" fmla="*/ 43 h 304"/>
                <a:gd name="T6" fmla="*/ 75 w 243"/>
                <a:gd name="T7" fmla="*/ 54 h 304"/>
                <a:gd name="T8" fmla="*/ 63 w 243"/>
                <a:gd name="T9" fmla="*/ 69 h 304"/>
                <a:gd name="T10" fmla="*/ 54 w 243"/>
                <a:gd name="T11" fmla="*/ 88 h 304"/>
                <a:gd name="T12" fmla="*/ 49 w 243"/>
                <a:gd name="T13" fmla="*/ 110 h 304"/>
                <a:gd name="T14" fmla="*/ 197 w 243"/>
                <a:gd name="T15" fmla="*/ 110 h 304"/>
                <a:gd name="T16" fmla="*/ 196 w 243"/>
                <a:gd name="T17" fmla="*/ 91 h 304"/>
                <a:gd name="T18" fmla="*/ 191 w 243"/>
                <a:gd name="T19" fmla="*/ 75 h 304"/>
                <a:gd name="T20" fmla="*/ 184 w 243"/>
                <a:gd name="T21" fmla="*/ 61 h 304"/>
                <a:gd name="T22" fmla="*/ 173 w 243"/>
                <a:gd name="T23" fmla="*/ 49 h 304"/>
                <a:gd name="T24" fmla="*/ 160 w 243"/>
                <a:gd name="T25" fmla="*/ 41 h 304"/>
                <a:gd name="T26" fmla="*/ 145 w 243"/>
                <a:gd name="T27" fmla="*/ 35 h 304"/>
                <a:gd name="T28" fmla="*/ 127 w 243"/>
                <a:gd name="T29" fmla="*/ 34 h 304"/>
                <a:gd name="T30" fmla="*/ 129 w 243"/>
                <a:gd name="T31" fmla="*/ 0 h 304"/>
                <a:gd name="T32" fmla="*/ 154 w 243"/>
                <a:gd name="T33" fmla="*/ 2 h 304"/>
                <a:gd name="T34" fmla="*/ 176 w 243"/>
                <a:gd name="T35" fmla="*/ 8 h 304"/>
                <a:gd name="T36" fmla="*/ 194 w 243"/>
                <a:gd name="T37" fmla="*/ 17 h 304"/>
                <a:gd name="T38" fmla="*/ 210 w 243"/>
                <a:gd name="T39" fmla="*/ 29 h 304"/>
                <a:gd name="T40" fmla="*/ 222 w 243"/>
                <a:gd name="T41" fmla="*/ 44 h 304"/>
                <a:gd name="T42" fmla="*/ 231 w 243"/>
                <a:gd name="T43" fmla="*/ 61 h 304"/>
                <a:gd name="T44" fmla="*/ 238 w 243"/>
                <a:gd name="T45" fmla="*/ 79 h 304"/>
                <a:gd name="T46" fmla="*/ 242 w 243"/>
                <a:gd name="T47" fmla="*/ 99 h 304"/>
                <a:gd name="T48" fmla="*/ 243 w 243"/>
                <a:gd name="T49" fmla="*/ 122 h 304"/>
                <a:gd name="T50" fmla="*/ 243 w 243"/>
                <a:gd name="T51" fmla="*/ 131 h 304"/>
                <a:gd name="T52" fmla="*/ 242 w 243"/>
                <a:gd name="T53" fmla="*/ 143 h 304"/>
                <a:gd name="T54" fmla="*/ 47 w 243"/>
                <a:gd name="T55" fmla="*/ 143 h 304"/>
                <a:gd name="T56" fmla="*/ 47 w 243"/>
                <a:gd name="T57" fmla="*/ 171 h 304"/>
                <a:gd name="T58" fmla="*/ 50 w 243"/>
                <a:gd name="T59" fmla="*/ 194 h 304"/>
                <a:gd name="T60" fmla="*/ 56 w 243"/>
                <a:gd name="T61" fmla="*/ 214 h 304"/>
                <a:gd name="T62" fmla="*/ 64 w 243"/>
                <a:gd name="T63" fmla="*/ 231 h 304"/>
                <a:gd name="T64" fmla="*/ 75 w 243"/>
                <a:gd name="T65" fmla="*/ 244 h 304"/>
                <a:gd name="T66" fmla="*/ 89 w 243"/>
                <a:gd name="T67" fmla="*/ 255 h 304"/>
                <a:gd name="T68" fmla="*/ 105 w 243"/>
                <a:gd name="T69" fmla="*/ 262 h 304"/>
                <a:gd name="T70" fmla="*/ 123 w 243"/>
                <a:gd name="T71" fmla="*/ 266 h 304"/>
                <a:gd name="T72" fmla="*/ 144 w 243"/>
                <a:gd name="T73" fmla="*/ 267 h 304"/>
                <a:gd name="T74" fmla="*/ 167 w 243"/>
                <a:gd name="T75" fmla="*/ 266 h 304"/>
                <a:gd name="T76" fmla="*/ 189 w 243"/>
                <a:gd name="T77" fmla="*/ 262 h 304"/>
                <a:gd name="T78" fmla="*/ 210 w 243"/>
                <a:gd name="T79" fmla="*/ 256 h 304"/>
                <a:gd name="T80" fmla="*/ 228 w 243"/>
                <a:gd name="T81" fmla="*/ 249 h 304"/>
                <a:gd name="T82" fmla="*/ 232 w 243"/>
                <a:gd name="T83" fmla="*/ 286 h 304"/>
                <a:gd name="T84" fmla="*/ 203 w 243"/>
                <a:gd name="T85" fmla="*/ 296 h 304"/>
                <a:gd name="T86" fmla="*/ 171 w 243"/>
                <a:gd name="T87" fmla="*/ 302 h 304"/>
                <a:gd name="T88" fmla="*/ 136 w 243"/>
                <a:gd name="T89" fmla="*/ 304 h 304"/>
                <a:gd name="T90" fmla="*/ 108 w 243"/>
                <a:gd name="T91" fmla="*/ 302 h 304"/>
                <a:gd name="T92" fmla="*/ 83 w 243"/>
                <a:gd name="T93" fmla="*/ 297 h 304"/>
                <a:gd name="T94" fmla="*/ 62 w 243"/>
                <a:gd name="T95" fmla="*/ 288 h 304"/>
                <a:gd name="T96" fmla="*/ 43 w 243"/>
                <a:gd name="T97" fmla="*/ 275 h 304"/>
                <a:gd name="T98" fmla="*/ 28 w 243"/>
                <a:gd name="T99" fmla="*/ 259 h 304"/>
                <a:gd name="T100" fmla="*/ 15 w 243"/>
                <a:gd name="T101" fmla="*/ 238 h 304"/>
                <a:gd name="T102" fmla="*/ 7 w 243"/>
                <a:gd name="T103" fmla="*/ 214 h 304"/>
                <a:gd name="T104" fmla="*/ 1 w 243"/>
                <a:gd name="T105" fmla="*/ 186 h 304"/>
                <a:gd name="T106" fmla="*/ 0 w 243"/>
                <a:gd name="T107" fmla="*/ 154 h 304"/>
                <a:gd name="T108" fmla="*/ 1 w 243"/>
                <a:gd name="T109" fmla="*/ 126 h 304"/>
                <a:gd name="T110" fmla="*/ 7 w 243"/>
                <a:gd name="T111" fmla="*/ 98 h 304"/>
                <a:gd name="T112" fmla="*/ 15 w 243"/>
                <a:gd name="T113" fmla="*/ 74 h 304"/>
                <a:gd name="T114" fmla="*/ 27 w 243"/>
                <a:gd name="T115" fmla="*/ 53 h 304"/>
                <a:gd name="T116" fmla="*/ 42 w 243"/>
                <a:gd name="T117" fmla="*/ 35 h 304"/>
                <a:gd name="T118" fmla="*/ 60 w 243"/>
                <a:gd name="T119" fmla="*/ 20 h 304"/>
                <a:gd name="T120" fmla="*/ 80 w 243"/>
                <a:gd name="T121" fmla="*/ 9 h 304"/>
                <a:gd name="T122" fmla="*/ 103 w 243"/>
                <a:gd name="T123" fmla="*/ 2 h 304"/>
                <a:gd name="T124" fmla="*/ 129 w 243"/>
                <a:gd name="T125"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304">
                  <a:moveTo>
                    <a:pt x="127" y="34"/>
                  </a:moveTo>
                  <a:lnTo>
                    <a:pt x="107" y="36"/>
                  </a:lnTo>
                  <a:lnTo>
                    <a:pt x="90" y="43"/>
                  </a:lnTo>
                  <a:lnTo>
                    <a:pt x="75" y="54"/>
                  </a:lnTo>
                  <a:lnTo>
                    <a:pt x="63" y="69"/>
                  </a:lnTo>
                  <a:lnTo>
                    <a:pt x="54" y="88"/>
                  </a:lnTo>
                  <a:lnTo>
                    <a:pt x="49" y="110"/>
                  </a:lnTo>
                  <a:lnTo>
                    <a:pt x="197" y="110"/>
                  </a:lnTo>
                  <a:lnTo>
                    <a:pt x="196" y="91"/>
                  </a:lnTo>
                  <a:lnTo>
                    <a:pt x="191" y="75"/>
                  </a:lnTo>
                  <a:lnTo>
                    <a:pt x="184" y="61"/>
                  </a:lnTo>
                  <a:lnTo>
                    <a:pt x="173" y="49"/>
                  </a:lnTo>
                  <a:lnTo>
                    <a:pt x="160" y="41"/>
                  </a:lnTo>
                  <a:lnTo>
                    <a:pt x="145" y="35"/>
                  </a:lnTo>
                  <a:lnTo>
                    <a:pt x="127" y="34"/>
                  </a:lnTo>
                  <a:close/>
                  <a:moveTo>
                    <a:pt x="129" y="0"/>
                  </a:moveTo>
                  <a:lnTo>
                    <a:pt x="154" y="2"/>
                  </a:lnTo>
                  <a:lnTo>
                    <a:pt x="176" y="8"/>
                  </a:lnTo>
                  <a:lnTo>
                    <a:pt x="194" y="17"/>
                  </a:lnTo>
                  <a:lnTo>
                    <a:pt x="210" y="29"/>
                  </a:lnTo>
                  <a:lnTo>
                    <a:pt x="222" y="44"/>
                  </a:lnTo>
                  <a:lnTo>
                    <a:pt x="231" y="61"/>
                  </a:lnTo>
                  <a:lnTo>
                    <a:pt x="238" y="79"/>
                  </a:lnTo>
                  <a:lnTo>
                    <a:pt x="242" y="99"/>
                  </a:lnTo>
                  <a:lnTo>
                    <a:pt x="243" y="122"/>
                  </a:lnTo>
                  <a:lnTo>
                    <a:pt x="243" y="131"/>
                  </a:lnTo>
                  <a:lnTo>
                    <a:pt x="242" y="143"/>
                  </a:lnTo>
                  <a:lnTo>
                    <a:pt x="47" y="143"/>
                  </a:lnTo>
                  <a:lnTo>
                    <a:pt x="47" y="171"/>
                  </a:lnTo>
                  <a:lnTo>
                    <a:pt x="50" y="194"/>
                  </a:lnTo>
                  <a:lnTo>
                    <a:pt x="56" y="214"/>
                  </a:lnTo>
                  <a:lnTo>
                    <a:pt x="64" y="231"/>
                  </a:lnTo>
                  <a:lnTo>
                    <a:pt x="75" y="244"/>
                  </a:lnTo>
                  <a:lnTo>
                    <a:pt x="89" y="255"/>
                  </a:lnTo>
                  <a:lnTo>
                    <a:pt x="105" y="262"/>
                  </a:lnTo>
                  <a:lnTo>
                    <a:pt x="123" y="266"/>
                  </a:lnTo>
                  <a:lnTo>
                    <a:pt x="144" y="267"/>
                  </a:lnTo>
                  <a:lnTo>
                    <a:pt x="167" y="266"/>
                  </a:lnTo>
                  <a:lnTo>
                    <a:pt x="189" y="262"/>
                  </a:lnTo>
                  <a:lnTo>
                    <a:pt x="210" y="256"/>
                  </a:lnTo>
                  <a:lnTo>
                    <a:pt x="228" y="249"/>
                  </a:lnTo>
                  <a:lnTo>
                    <a:pt x="232" y="286"/>
                  </a:lnTo>
                  <a:lnTo>
                    <a:pt x="203" y="296"/>
                  </a:lnTo>
                  <a:lnTo>
                    <a:pt x="171" y="302"/>
                  </a:lnTo>
                  <a:lnTo>
                    <a:pt x="136" y="304"/>
                  </a:lnTo>
                  <a:lnTo>
                    <a:pt x="108" y="302"/>
                  </a:lnTo>
                  <a:lnTo>
                    <a:pt x="83" y="297"/>
                  </a:lnTo>
                  <a:lnTo>
                    <a:pt x="62" y="288"/>
                  </a:lnTo>
                  <a:lnTo>
                    <a:pt x="43" y="275"/>
                  </a:lnTo>
                  <a:lnTo>
                    <a:pt x="28" y="259"/>
                  </a:lnTo>
                  <a:lnTo>
                    <a:pt x="15" y="238"/>
                  </a:lnTo>
                  <a:lnTo>
                    <a:pt x="7" y="214"/>
                  </a:lnTo>
                  <a:lnTo>
                    <a:pt x="1" y="186"/>
                  </a:lnTo>
                  <a:lnTo>
                    <a:pt x="0" y="154"/>
                  </a:lnTo>
                  <a:lnTo>
                    <a:pt x="1" y="126"/>
                  </a:lnTo>
                  <a:lnTo>
                    <a:pt x="7" y="98"/>
                  </a:lnTo>
                  <a:lnTo>
                    <a:pt x="15" y="74"/>
                  </a:lnTo>
                  <a:lnTo>
                    <a:pt x="27" y="53"/>
                  </a:lnTo>
                  <a:lnTo>
                    <a:pt x="42" y="35"/>
                  </a:lnTo>
                  <a:lnTo>
                    <a:pt x="60" y="20"/>
                  </a:lnTo>
                  <a:lnTo>
                    <a:pt x="80" y="9"/>
                  </a:lnTo>
                  <a:lnTo>
                    <a:pt x="103" y="2"/>
                  </a:lnTo>
                  <a:lnTo>
                    <a:pt x="12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grpSp>
    </p:spTree>
    <p:extLst>
      <p:ext uri="{BB962C8B-B14F-4D97-AF65-F5344CB8AC3E}">
        <p14:creationId xmlns:p14="http://schemas.microsoft.com/office/powerpoint/2010/main" val="3476136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losing slide Argonn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DEC59-F5CF-CEAA-802E-33C6505C449D}"/>
              </a:ext>
            </a:extLst>
          </p:cNvPr>
          <p:cNvPicPr>
            <a:picLocks noChangeAspect="1"/>
          </p:cNvPicPr>
          <p:nvPr userDrawn="1"/>
        </p:nvPicPr>
        <p:blipFill rotWithShape="1">
          <a:blip r:embed="rId2"/>
          <a:srcRect l="4900" t="26977" r="8429" b="1"/>
          <a:stretch/>
        </p:blipFill>
        <p:spPr>
          <a:xfrm>
            <a:off x="0" y="0"/>
            <a:ext cx="9142729" cy="5143500"/>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userDrawn="1"/>
        </p:nvPicPr>
        <p:blipFill rotWithShape="1">
          <a:blip r:embed="rId3" cstate="hqprint">
            <a:alphaModFix amt="80000"/>
            <a:extLst>
              <a:ext uri="{28A0092B-C50C-407E-A947-70E740481C1C}">
                <a14:useLocalDpi xmlns:a14="http://schemas.microsoft.com/office/drawing/2010/main"/>
              </a:ext>
            </a:extLst>
          </a:blip>
          <a:srcRect l="7274" t="-204" r="7262" b="2069"/>
          <a:stretch/>
        </p:blipFill>
        <p:spPr>
          <a:xfrm>
            <a:off x="0" y="-10684"/>
            <a:ext cx="9144000" cy="5154184"/>
          </a:xfrm>
          <a:prstGeom prst="rect">
            <a:avLst/>
          </a:prstGeom>
        </p:spPr>
      </p:pic>
      <p:pic>
        <p:nvPicPr>
          <p:cNvPr id="5" name="Graphic 4">
            <a:extLst>
              <a:ext uri="{FF2B5EF4-FFF2-40B4-BE49-F238E27FC236}">
                <a16:creationId xmlns:a16="http://schemas.microsoft.com/office/drawing/2014/main" id="{5B31FB66-2712-F396-5A1F-7FBA5B6506AB}"/>
              </a:ext>
            </a:extLst>
          </p:cNvPr>
          <p:cNvPicPr>
            <a:picLocks noChangeAspect="1"/>
          </p:cNvPicPr>
          <p:nvPr userDrawn="1"/>
        </p:nvPicPr>
        <p:blipFill>
          <a:blip r:embed="rId4"/>
          <a:srcRect/>
          <a:stretch/>
        </p:blipFill>
        <p:spPr>
          <a:xfrm>
            <a:off x="567440" y="1672019"/>
            <a:ext cx="8084844" cy="1804652"/>
          </a:xfrm>
          <a:prstGeom prst="rect">
            <a:avLst/>
          </a:prstGeom>
        </p:spPr>
      </p:pic>
    </p:spTree>
    <p:extLst>
      <p:ext uri="{BB962C8B-B14F-4D97-AF65-F5344CB8AC3E}">
        <p14:creationId xmlns:p14="http://schemas.microsoft.com/office/powerpoint/2010/main" val="2470185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Argonne DO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DEC59-F5CF-CEAA-802E-33C6505C449D}"/>
              </a:ext>
            </a:extLst>
          </p:cNvPr>
          <p:cNvPicPr>
            <a:picLocks noChangeAspect="1"/>
          </p:cNvPicPr>
          <p:nvPr userDrawn="1"/>
        </p:nvPicPr>
        <p:blipFill rotWithShape="1">
          <a:blip r:embed="rId2"/>
          <a:srcRect l="4900" t="26977" r="8429" b="1"/>
          <a:stretch/>
        </p:blipFill>
        <p:spPr>
          <a:xfrm>
            <a:off x="0" y="0"/>
            <a:ext cx="9142729" cy="5143500"/>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userDrawn="1"/>
        </p:nvPicPr>
        <p:blipFill rotWithShape="1">
          <a:blip r:embed="rId3" cstate="hqprint">
            <a:alphaModFix amt="80000"/>
            <a:extLst>
              <a:ext uri="{28A0092B-C50C-407E-A947-70E740481C1C}">
                <a14:useLocalDpi xmlns:a14="http://schemas.microsoft.com/office/drawing/2010/main"/>
              </a:ext>
            </a:extLst>
          </a:blip>
          <a:srcRect l="7274" t="-204" r="7262" b="2069"/>
          <a:stretch/>
        </p:blipFill>
        <p:spPr>
          <a:xfrm>
            <a:off x="0" y="-10684"/>
            <a:ext cx="9144000" cy="5154184"/>
          </a:xfrm>
          <a:prstGeom prst="rect">
            <a:avLst/>
          </a:prstGeom>
        </p:spPr>
      </p:pic>
      <p:pic>
        <p:nvPicPr>
          <p:cNvPr id="3" name="Graphic 2">
            <a:extLst>
              <a:ext uri="{FF2B5EF4-FFF2-40B4-BE49-F238E27FC236}">
                <a16:creationId xmlns:a16="http://schemas.microsoft.com/office/drawing/2014/main" id="{1A47E5F9-B3C6-2B12-494A-D57201CFCC81}"/>
              </a:ext>
            </a:extLst>
          </p:cNvPr>
          <p:cNvPicPr>
            <a:picLocks noChangeAspect="1"/>
          </p:cNvPicPr>
          <p:nvPr userDrawn="1"/>
        </p:nvPicPr>
        <p:blipFill>
          <a:blip r:embed="rId4"/>
          <a:srcRect/>
          <a:stretch/>
        </p:blipFill>
        <p:spPr>
          <a:xfrm>
            <a:off x="672824" y="2012273"/>
            <a:ext cx="5016210" cy="1119689"/>
          </a:xfrm>
          <a:prstGeom prst="rect">
            <a:avLst/>
          </a:prstGeom>
        </p:spPr>
      </p:pic>
      <p:pic>
        <p:nvPicPr>
          <p:cNvPr id="5" name="Picture 4">
            <a:extLst>
              <a:ext uri="{FF2B5EF4-FFF2-40B4-BE49-F238E27FC236}">
                <a16:creationId xmlns:a16="http://schemas.microsoft.com/office/drawing/2014/main" id="{EE7DC027-5E44-05DA-8FE7-5373F2F9B0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881709" y="2259106"/>
            <a:ext cx="2446259" cy="628473"/>
          </a:xfrm>
          <a:prstGeom prst="rect">
            <a:avLst/>
          </a:prstGeom>
        </p:spPr>
      </p:pic>
    </p:spTree>
    <p:extLst>
      <p:ext uri="{BB962C8B-B14F-4D97-AF65-F5344CB8AC3E}">
        <p14:creationId xmlns:p14="http://schemas.microsoft.com/office/powerpoint/2010/main" val="3522571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60244"/>
            <a:ext cx="8372901" cy="621711"/>
          </a:xfrm>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1" y="1395284"/>
            <a:ext cx="8372901" cy="3317082"/>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1" y="1019618"/>
            <a:ext cx="8372901" cy="374786"/>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5" name="Slide Number Placeholder 4">
            <a:extLst>
              <a:ext uri="{FF2B5EF4-FFF2-40B4-BE49-F238E27FC236}">
                <a16:creationId xmlns:a16="http://schemas.microsoft.com/office/drawing/2014/main" id="{5F1F9063-8246-4449-A7CD-478845D80547}"/>
              </a:ext>
            </a:extLst>
          </p:cNvPr>
          <p:cNvSpPr>
            <a:spLocks noGrp="1"/>
          </p:cNvSpPr>
          <p:nvPr>
            <p:ph type="sldNum" sz="quarter" idx="14"/>
          </p:nvPr>
        </p:nvSpPr>
        <p:spPr/>
        <p:txBody>
          <a:bodyPr/>
          <a:lstStyle>
            <a:lvl1pPr>
              <a:defRPr sz="800"/>
            </a:lvl1pPr>
          </a:lstStyle>
          <a:p>
            <a:fld id="{312883BA-C953-BF40-991C-D3EBB2F29BB1}" type="slidenum">
              <a:rPr lang="en-US" smtClean="0"/>
              <a:pPr/>
              <a:t>‹#›</a:t>
            </a:fld>
            <a:endParaRPr lang="en-US" dirty="0"/>
          </a:p>
        </p:txBody>
      </p:sp>
    </p:spTree>
    <p:extLst>
      <p:ext uri="{BB962C8B-B14F-4D97-AF65-F5344CB8AC3E}">
        <p14:creationId xmlns:p14="http://schemas.microsoft.com/office/powerpoint/2010/main" val="1506809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40FA6382-30A5-D942-B505-C874EF62F29F}" type="slidenum">
              <a:rPr lang="en-US" smtClean="0"/>
              <a:t>‹#›</a:t>
            </a:fld>
            <a:endParaRPr lang="en-US"/>
          </a:p>
        </p:txBody>
      </p:sp>
    </p:spTree>
    <p:extLst>
      <p:ext uri="{BB962C8B-B14F-4D97-AF65-F5344CB8AC3E}">
        <p14:creationId xmlns:p14="http://schemas.microsoft.com/office/powerpoint/2010/main" val="3789395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Section Break">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488688"/>
          </a:xfrm>
          <a:prstGeom prst="rect">
            <a:avLst/>
          </a:prstGeom>
        </p:spPr>
      </p:pic>
      <p:pic>
        <p:nvPicPr>
          <p:cNvPr id="9" name="Picture 8">
            <a:extLst>
              <a:ext uri="{FF2B5EF4-FFF2-40B4-BE49-F238E27FC236}">
                <a16:creationId xmlns:a16="http://schemas.microsoft.com/office/drawing/2014/main" id="{91F4CFF5-2A2E-8945-9027-39964E4B3EDE}"/>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t="-238"/>
          <a:stretch/>
        </p:blipFill>
        <p:spPr>
          <a:xfrm>
            <a:off x="0" y="-10684"/>
            <a:ext cx="9144000" cy="4499372"/>
          </a:xfrm>
          <a:prstGeom prst="rect">
            <a:avLst/>
          </a:prstGeom>
        </p:spPr>
      </p:pic>
      <p:sp>
        <p:nvSpPr>
          <p:cNvPr id="3" name="Text Placeholder 2"/>
          <p:cNvSpPr>
            <a:spLocks noGrp="1"/>
          </p:cNvSpPr>
          <p:nvPr>
            <p:ph type="body" sz="quarter" idx="10" hasCustomPrompt="1"/>
          </p:nvPr>
        </p:nvSpPr>
        <p:spPr>
          <a:xfrm>
            <a:off x="0" y="1"/>
            <a:ext cx="9143999" cy="4478002"/>
          </a:xfrm>
          <a:no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pic>
        <p:nvPicPr>
          <p:cNvPr id="8" name="Picture 7" descr="A close up of a sign&#10;&#10;Description automatically generated">
            <a:extLst>
              <a:ext uri="{FF2B5EF4-FFF2-40B4-BE49-F238E27FC236}">
                <a16:creationId xmlns:a16="http://schemas.microsoft.com/office/drawing/2014/main" id="{C0D23278-3667-1F4A-8304-61669185B1E9}"/>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408092" y="4541119"/>
            <a:ext cx="1572405" cy="582176"/>
          </a:xfrm>
          <a:prstGeom prst="rect">
            <a:avLst/>
          </a:prstGeom>
        </p:spPr>
      </p:pic>
      <p:sp>
        <p:nvSpPr>
          <p:cNvPr id="4" name="Slide Number Placeholder 3">
            <a:extLst>
              <a:ext uri="{FF2B5EF4-FFF2-40B4-BE49-F238E27FC236}">
                <a16:creationId xmlns:a16="http://schemas.microsoft.com/office/drawing/2014/main" id="{F400321E-473A-324C-B7F5-F95C4412EC32}"/>
              </a:ext>
            </a:extLst>
          </p:cNvPr>
          <p:cNvSpPr>
            <a:spLocks noGrp="1"/>
          </p:cNvSpPr>
          <p:nvPr>
            <p:ph type="sldNum" sz="quarter" idx="12"/>
          </p:nvPr>
        </p:nvSpPr>
        <p:spPr>
          <a:xfrm>
            <a:off x="4736592" y="4700016"/>
            <a:ext cx="950976" cy="274637"/>
          </a:xfrm>
        </p:spPr>
        <p:txBody>
          <a:bodyPr/>
          <a:lstStyle/>
          <a:p>
            <a:fld id="{312883BA-C953-BF40-991C-D3EBB2F29BB1}" type="slidenum">
              <a:rPr lang="en-US" smtClean="0"/>
              <a:pPr/>
              <a:t>‹#›</a:t>
            </a:fld>
            <a:endParaRPr lang="en-US" dirty="0"/>
          </a:p>
        </p:txBody>
      </p:sp>
    </p:spTree>
    <p:extLst>
      <p:ext uri="{BB962C8B-B14F-4D97-AF65-F5344CB8AC3E}">
        <p14:creationId xmlns:p14="http://schemas.microsoft.com/office/powerpoint/2010/main" val="3668399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FF942FA-E8D8-7F73-B508-F9761FA55B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3552" y="4720399"/>
            <a:ext cx="2181368" cy="246888"/>
          </a:xfrm>
          <a:prstGeom prst="rect">
            <a:avLst/>
          </a:prstGeom>
        </p:spPr>
      </p:pic>
      <p:sp>
        <p:nvSpPr>
          <p:cNvPr id="2" name="Title 1"/>
          <p:cNvSpPr>
            <a:spLocks noGrp="1"/>
          </p:cNvSpPr>
          <p:nvPr>
            <p:ph type="ctrTitle" hasCustomPrompt="1"/>
          </p:nvPr>
        </p:nvSpPr>
        <p:spPr>
          <a:xfrm>
            <a:off x="227329" y="914400"/>
            <a:ext cx="5002306" cy="2057400"/>
          </a:xfrm>
          <a:solidFill>
            <a:schemeClr val="accent2"/>
          </a:solidFill>
        </p:spPr>
        <p:txBody>
          <a:bodyPr lIns="228600" rIns="182880" bIns="0" anchor="ctr" anchorCtr="0"/>
          <a:lstStyle>
            <a:lvl1pPr marL="0" marR="0" indent="0" algn="l" defTabSz="685800" rtl="0" eaLnBrk="1" fontAlgn="auto" latinLnBrk="0" hangingPunct="1">
              <a:lnSpc>
                <a:spcPct val="90000"/>
              </a:lnSpc>
              <a:spcBef>
                <a:spcPct val="0"/>
              </a:spcBef>
              <a:spcAft>
                <a:spcPts val="0"/>
              </a:spcAft>
              <a:buClrTx/>
              <a:buSzTx/>
              <a:buFontTx/>
              <a:buNone/>
              <a:tabLst/>
              <a:defRPr sz="280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11" name="Rectangle 10">
            <a:extLst>
              <a:ext uri="{FF2B5EF4-FFF2-40B4-BE49-F238E27FC236}">
                <a16:creationId xmlns:a16="http://schemas.microsoft.com/office/drawing/2014/main" id="{17B593A0-1381-9E08-C43E-02227E369EC8}"/>
              </a:ext>
            </a:extLst>
          </p:cNvPr>
          <p:cNvSpPr/>
          <p:nvPr userDrawn="1"/>
        </p:nvSpPr>
        <p:spPr>
          <a:xfrm>
            <a:off x="-1271" y="914400"/>
            <a:ext cx="228600" cy="2057400"/>
          </a:xfrm>
          <a:prstGeom prst="rect">
            <a:avLst/>
          </a:prstGeom>
          <a:solidFill>
            <a:schemeClr val="tx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
        <p:nvSpPr>
          <p:cNvPr id="13" name="Picture Placeholder 12">
            <a:extLst>
              <a:ext uri="{FF2B5EF4-FFF2-40B4-BE49-F238E27FC236}">
                <a16:creationId xmlns:a16="http://schemas.microsoft.com/office/drawing/2014/main" id="{1F840A56-6BA9-8FE9-4544-1F2426DC0701}"/>
              </a:ext>
            </a:extLst>
          </p:cNvPr>
          <p:cNvSpPr>
            <a:spLocks noGrp="1"/>
          </p:cNvSpPr>
          <p:nvPr>
            <p:ph type="pic" sz="quarter" idx="10" hasCustomPrompt="1"/>
          </p:nvPr>
        </p:nvSpPr>
        <p:spPr>
          <a:xfrm>
            <a:off x="5229542" y="914400"/>
            <a:ext cx="3911600" cy="2057400"/>
          </a:xfrm>
          <a:solidFill>
            <a:schemeClr val="bg1">
              <a:lumMod val="75000"/>
            </a:schemeClr>
          </a:solidFill>
        </p:spPr>
        <p:txBody>
          <a:bodyPr tIns="182880"/>
          <a:lstStyle>
            <a:lvl1pPr marL="0" indent="0" algn="ctr">
              <a:buFontTx/>
              <a:buNone/>
              <a:defRPr/>
            </a:lvl1pPr>
          </a:lstStyle>
          <a:p>
            <a:r>
              <a:rPr lang="en-US" dirty="0"/>
              <a:t>Click icon to insert an image</a:t>
            </a:r>
          </a:p>
        </p:txBody>
      </p:sp>
      <p:sp>
        <p:nvSpPr>
          <p:cNvPr id="3" name="Subtitle 2"/>
          <p:cNvSpPr>
            <a:spLocks noGrp="1"/>
          </p:cNvSpPr>
          <p:nvPr>
            <p:ph type="subTitle" idx="1" hasCustomPrompt="1"/>
          </p:nvPr>
        </p:nvSpPr>
        <p:spPr>
          <a:xfrm>
            <a:off x="463552" y="238125"/>
            <a:ext cx="4765990" cy="676275"/>
          </a:xfrm>
          <a:prstGeom prst="rect">
            <a:avLst/>
          </a:prstGeom>
        </p:spPr>
        <p:txBody>
          <a:bodyPr anchor="ctr" anchorCtr="0">
            <a:noAutofit/>
          </a:bodyPr>
          <a:lstStyle>
            <a:lvl1pPr marL="0" marR="0" indent="0" algn="l" defTabSz="685800" rtl="0" eaLnBrk="1" fontAlgn="auto" latinLnBrk="0" hangingPunct="1">
              <a:lnSpc>
                <a:spcPct val="100000"/>
              </a:lnSpc>
              <a:spcBef>
                <a:spcPts val="1200"/>
              </a:spcBef>
              <a:spcAft>
                <a:spcPts val="0"/>
              </a:spcAft>
              <a:buClrTx/>
              <a:buSzTx/>
              <a:buFont typeface="Wingdings" pitchFamily="2" charset="2"/>
              <a:buNone/>
              <a:tabLst/>
              <a:defRPr sz="1600" b="1" cap="all"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one line subhead, </a:t>
            </a:r>
            <a:r>
              <a:rPr lang="en-US" dirty="0" err="1"/>
              <a:t>url</a:t>
            </a:r>
            <a:r>
              <a:rPr lang="en-US" dirty="0"/>
              <a:t> or date</a:t>
            </a:r>
          </a:p>
        </p:txBody>
      </p:sp>
      <p:sp>
        <p:nvSpPr>
          <p:cNvPr id="14" name="Text Placeholder 9">
            <a:extLst>
              <a:ext uri="{FF2B5EF4-FFF2-40B4-BE49-F238E27FC236}">
                <a16:creationId xmlns:a16="http://schemas.microsoft.com/office/drawing/2014/main" id="{1B8C1237-9E9A-A9B9-D997-F971E7E403B5}"/>
              </a:ext>
            </a:extLst>
          </p:cNvPr>
          <p:cNvSpPr>
            <a:spLocks noGrp="1"/>
          </p:cNvSpPr>
          <p:nvPr>
            <p:ph type="body" sz="quarter" idx="17" hasCustomPrompt="1"/>
          </p:nvPr>
        </p:nvSpPr>
        <p:spPr>
          <a:xfrm>
            <a:off x="46990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15" name="Text Placeholder 45">
            <a:extLst>
              <a:ext uri="{FF2B5EF4-FFF2-40B4-BE49-F238E27FC236}">
                <a16:creationId xmlns:a16="http://schemas.microsoft.com/office/drawing/2014/main" id="{F23F5504-504E-35E3-02E6-1E4869CD6AFC}"/>
              </a:ext>
            </a:extLst>
          </p:cNvPr>
          <p:cNvSpPr>
            <a:spLocks noGrp="1"/>
          </p:cNvSpPr>
          <p:nvPr>
            <p:ph type="body" sz="quarter" idx="18" hasCustomPrompt="1"/>
          </p:nvPr>
        </p:nvSpPr>
        <p:spPr>
          <a:xfrm>
            <a:off x="46990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6" name="Text Placeholder 9">
            <a:extLst>
              <a:ext uri="{FF2B5EF4-FFF2-40B4-BE49-F238E27FC236}">
                <a16:creationId xmlns:a16="http://schemas.microsoft.com/office/drawing/2014/main" id="{864C7D51-4165-B55A-4253-6B2637C720C5}"/>
              </a:ext>
            </a:extLst>
          </p:cNvPr>
          <p:cNvSpPr>
            <a:spLocks noGrp="1"/>
          </p:cNvSpPr>
          <p:nvPr>
            <p:ph type="body" sz="quarter" idx="19" hasCustomPrompt="1"/>
          </p:nvPr>
        </p:nvSpPr>
        <p:spPr>
          <a:xfrm>
            <a:off x="331565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17" name="Text Placeholder 45">
            <a:extLst>
              <a:ext uri="{FF2B5EF4-FFF2-40B4-BE49-F238E27FC236}">
                <a16:creationId xmlns:a16="http://schemas.microsoft.com/office/drawing/2014/main" id="{F0DE6988-954D-993F-40F1-7BB0D8A8E065}"/>
              </a:ext>
            </a:extLst>
          </p:cNvPr>
          <p:cNvSpPr>
            <a:spLocks noGrp="1"/>
          </p:cNvSpPr>
          <p:nvPr>
            <p:ph type="body" sz="quarter" idx="20" hasCustomPrompt="1"/>
          </p:nvPr>
        </p:nvSpPr>
        <p:spPr>
          <a:xfrm>
            <a:off x="331565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8" name="Text Placeholder 9">
            <a:extLst>
              <a:ext uri="{FF2B5EF4-FFF2-40B4-BE49-F238E27FC236}">
                <a16:creationId xmlns:a16="http://schemas.microsoft.com/office/drawing/2014/main" id="{5BBA2D86-84B3-B15A-ACC9-771B8BA77913}"/>
              </a:ext>
            </a:extLst>
          </p:cNvPr>
          <p:cNvSpPr>
            <a:spLocks noGrp="1"/>
          </p:cNvSpPr>
          <p:nvPr>
            <p:ph type="body" sz="quarter" idx="21" hasCustomPrompt="1"/>
          </p:nvPr>
        </p:nvSpPr>
        <p:spPr>
          <a:xfrm>
            <a:off x="611867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19" name="Text Placeholder 45">
            <a:extLst>
              <a:ext uri="{FF2B5EF4-FFF2-40B4-BE49-F238E27FC236}">
                <a16:creationId xmlns:a16="http://schemas.microsoft.com/office/drawing/2014/main" id="{9F09511A-BF35-DDA5-9473-7AD4769E5BDE}"/>
              </a:ext>
            </a:extLst>
          </p:cNvPr>
          <p:cNvSpPr>
            <a:spLocks noGrp="1"/>
          </p:cNvSpPr>
          <p:nvPr>
            <p:ph type="body" sz="quarter" idx="22" hasCustomPrompt="1"/>
          </p:nvPr>
        </p:nvSpPr>
        <p:spPr>
          <a:xfrm>
            <a:off x="611867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 name="Text Placeholder 4">
            <a:extLst>
              <a:ext uri="{FF2B5EF4-FFF2-40B4-BE49-F238E27FC236}">
                <a16:creationId xmlns:a16="http://schemas.microsoft.com/office/drawing/2014/main" id="{7D434AD4-28D0-93A6-9DF2-B7249F6616B6}"/>
              </a:ext>
            </a:extLst>
          </p:cNvPr>
          <p:cNvSpPr>
            <a:spLocks noGrp="1"/>
          </p:cNvSpPr>
          <p:nvPr>
            <p:ph type="body" sz="quarter" idx="23" hasCustomPrompt="1"/>
          </p:nvPr>
        </p:nvSpPr>
        <p:spPr>
          <a:xfrm>
            <a:off x="6118671" y="4298950"/>
            <a:ext cx="2720529" cy="420688"/>
          </a:xfrm>
        </p:spPr>
        <p:txBody>
          <a:bodyPr>
            <a:noAutofit/>
          </a:bodyPr>
          <a:lstStyle>
            <a:lvl1pPr marL="0" indent="0">
              <a:spcBef>
                <a:spcPts val="0"/>
              </a:spcBef>
              <a:buFontTx/>
              <a:buNone/>
              <a:defRPr sz="1400"/>
            </a:lvl1pPr>
          </a:lstStyle>
          <a:p>
            <a:pPr lvl="0"/>
            <a:r>
              <a:rPr lang="en-US" dirty="0"/>
              <a:t>Presentation Date</a:t>
            </a:r>
          </a:p>
          <a:p>
            <a:pPr lvl="0"/>
            <a:r>
              <a:rPr lang="en-US" dirty="0"/>
              <a:t>City, State (presentation location</a:t>
            </a:r>
          </a:p>
        </p:txBody>
      </p:sp>
      <p:pic>
        <p:nvPicPr>
          <p:cNvPr id="4" name="Graphic 3">
            <a:extLst>
              <a:ext uri="{FF2B5EF4-FFF2-40B4-BE49-F238E27FC236}">
                <a16:creationId xmlns:a16="http://schemas.microsoft.com/office/drawing/2014/main" id="{A51F9776-09B6-CCA1-8836-30C45CC0A7A5}"/>
              </a:ext>
            </a:extLst>
          </p:cNvPr>
          <p:cNvPicPr>
            <a:picLocks noChangeAspect="1"/>
          </p:cNvPicPr>
          <p:nvPr userDrawn="1"/>
        </p:nvPicPr>
        <p:blipFill>
          <a:blip r:embed="rId4"/>
          <a:srcRect/>
          <a:stretch/>
        </p:blipFill>
        <p:spPr>
          <a:xfrm>
            <a:off x="6118671" y="193037"/>
            <a:ext cx="2853832" cy="637016"/>
          </a:xfrm>
          <a:prstGeom prst="rect">
            <a:avLst/>
          </a:prstGeom>
        </p:spPr>
      </p:pic>
    </p:spTree>
    <p:extLst>
      <p:ext uri="{BB962C8B-B14F-4D97-AF65-F5344CB8AC3E}">
        <p14:creationId xmlns:p14="http://schemas.microsoft.com/office/powerpoint/2010/main" val="1841784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836F8CE-690E-37F4-56F1-3C25953899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3552" y="4720399"/>
            <a:ext cx="2181368" cy="246888"/>
          </a:xfrm>
          <a:prstGeom prst="rect">
            <a:avLst/>
          </a:prstGeom>
        </p:spPr>
      </p:pic>
      <p:pic>
        <p:nvPicPr>
          <p:cNvPr id="8" name="Picture 7">
            <a:extLst>
              <a:ext uri="{FF2B5EF4-FFF2-40B4-BE49-F238E27FC236}">
                <a16:creationId xmlns:a16="http://schemas.microsoft.com/office/drawing/2014/main" id="{FA3DEC59-F5CF-CEAA-802E-33C6505C449D}"/>
              </a:ext>
            </a:extLst>
          </p:cNvPr>
          <p:cNvPicPr>
            <a:picLocks noChangeAspect="1"/>
          </p:cNvPicPr>
          <p:nvPr userDrawn="1"/>
        </p:nvPicPr>
        <p:blipFill rotWithShape="1">
          <a:blip r:embed="rId4"/>
          <a:srcRect l="4900" t="26978" r="8429" b="9296"/>
          <a:stretch/>
        </p:blipFill>
        <p:spPr>
          <a:xfrm>
            <a:off x="0" y="0"/>
            <a:ext cx="9142729" cy="4488688"/>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userDrawn="1"/>
        </p:nvPicPr>
        <p:blipFill rotWithShape="1">
          <a:blip r:embed="rId5" cstate="hqprint">
            <a:alphaModFix amt="80000"/>
            <a:extLst>
              <a:ext uri="{28A0092B-C50C-407E-A947-70E740481C1C}">
                <a14:useLocalDpi xmlns:a14="http://schemas.microsoft.com/office/drawing/2010/main"/>
              </a:ext>
            </a:extLst>
          </a:blip>
          <a:srcRect l="7274" t="-203" r="7262" b="14537"/>
          <a:stretch/>
        </p:blipFill>
        <p:spPr>
          <a:xfrm>
            <a:off x="0" y="-10684"/>
            <a:ext cx="9144000" cy="4499372"/>
          </a:xfrm>
          <a:prstGeom prst="rect">
            <a:avLst/>
          </a:prstGeom>
        </p:spPr>
      </p:pic>
      <p:sp>
        <p:nvSpPr>
          <p:cNvPr id="11" name="Title 10">
            <a:extLst>
              <a:ext uri="{FF2B5EF4-FFF2-40B4-BE49-F238E27FC236}">
                <a16:creationId xmlns:a16="http://schemas.microsoft.com/office/drawing/2014/main" id="{6CA2449B-096C-80E6-9654-D9E3FA712D94}"/>
              </a:ext>
            </a:extLst>
          </p:cNvPr>
          <p:cNvSpPr>
            <a:spLocks noGrp="1"/>
          </p:cNvSpPr>
          <p:nvPr>
            <p:ph type="title" hasCustomPrompt="1"/>
          </p:nvPr>
        </p:nvSpPr>
        <p:spPr>
          <a:xfrm>
            <a:off x="-1271" y="0"/>
            <a:ext cx="8840471" cy="4488688"/>
          </a:xfrm>
        </p:spPr>
        <p:txBody>
          <a:bodyPr lIns="457200" bIns="182880" anchor="ctr" anchorCtr="0"/>
          <a:lstStyle>
            <a:lvl1pPr>
              <a:defRPr>
                <a:solidFill>
                  <a:schemeClr val="bg1"/>
                </a:solidFill>
              </a:defRPr>
            </a:lvl1pPr>
          </a:lstStyle>
          <a:p>
            <a:r>
              <a:rPr lang="en-US" dirty="0"/>
              <a:t>Type in section break title</a:t>
            </a:r>
          </a:p>
        </p:txBody>
      </p:sp>
      <p:pic>
        <p:nvPicPr>
          <p:cNvPr id="2" name="Graphic 1">
            <a:extLst>
              <a:ext uri="{FF2B5EF4-FFF2-40B4-BE49-F238E27FC236}">
                <a16:creationId xmlns:a16="http://schemas.microsoft.com/office/drawing/2014/main" id="{069FDA32-73D6-DAC0-4F45-D6EC80DE3D98}"/>
              </a:ext>
            </a:extLst>
          </p:cNvPr>
          <p:cNvPicPr>
            <a:picLocks noChangeAspect="1"/>
          </p:cNvPicPr>
          <p:nvPr userDrawn="1"/>
        </p:nvPicPr>
        <p:blipFill>
          <a:blip r:embed="rId6"/>
          <a:srcRect/>
          <a:stretch/>
        </p:blipFill>
        <p:spPr>
          <a:xfrm>
            <a:off x="6118671" y="4521132"/>
            <a:ext cx="2853832" cy="637016"/>
          </a:xfrm>
          <a:prstGeom prst="rect">
            <a:avLst/>
          </a:prstGeom>
        </p:spPr>
      </p:pic>
    </p:spTree>
    <p:extLst>
      <p:ext uri="{BB962C8B-B14F-4D97-AF65-F5344CB8AC3E}">
        <p14:creationId xmlns:p14="http://schemas.microsoft.com/office/powerpoint/2010/main" val="2161675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6" name="Slide Number Placeholder 5"/>
          <p:cNvSpPr>
            <a:spLocks noGrp="1"/>
          </p:cNvSpPr>
          <p:nvPr>
            <p:ph type="sldNum" sz="quarter" idx="12"/>
          </p:nvPr>
        </p:nvSpPr>
        <p:spPr/>
        <p:txBody>
          <a:bodyPr/>
          <a:lstStyle/>
          <a:p>
            <a:fld id="{9CF5EF28-261C-FD41-A360-1A380056DD17}" type="slidenum">
              <a:rPr lang="en-US" smtClean="0"/>
              <a:t>‹#›</a:t>
            </a:fld>
            <a:endParaRPr lang="en-US"/>
          </a:p>
        </p:txBody>
      </p:sp>
      <p:sp>
        <p:nvSpPr>
          <p:cNvPr id="16" name="Text Placeholder 15">
            <a:extLst>
              <a:ext uri="{FF2B5EF4-FFF2-40B4-BE49-F238E27FC236}">
                <a16:creationId xmlns:a16="http://schemas.microsoft.com/office/drawing/2014/main" id="{5E61F04F-3CF4-D566-EF9D-9CDCD0B98108}"/>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18" name="Content Placeholder 17">
            <a:extLst>
              <a:ext uri="{FF2B5EF4-FFF2-40B4-BE49-F238E27FC236}">
                <a16:creationId xmlns:a16="http://schemas.microsoft.com/office/drawing/2014/main" id="{E476E8C9-921B-17FC-9AEA-348F1AA2B0FF}"/>
              </a:ext>
            </a:extLst>
          </p:cNvPr>
          <p:cNvSpPr>
            <a:spLocks noGrp="1"/>
          </p:cNvSpPr>
          <p:nvPr>
            <p:ph sz="quarter" idx="14" hasCustomPrompt="1"/>
          </p:nvPr>
        </p:nvSpPr>
        <p:spPr>
          <a:xfrm>
            <a:off x="457200" y="1431925"/>
            <a:ext cx="7315200" cy="3273425"/>
          </a:xfrm>
        </p:spPr>
        <p:txBody>
          <a:body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8285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Tree>
    <p:extLst>
      <p:ext uri="{BB962C8B-B14F-4D97-AF65-F5344CB8AC3E}">
        <p14:creationId xmlns:p14="http://schemas.microsoft.com/office/powerpoint/2010/main" val="1433211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ubtitle: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200" y="1984334"/>
            <a:ext cx="4085546"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4728673" y="1984334"/>
            <a:ext cx="4110527"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200" y="1435694"/>
            <a:ext cx="4085546" cy="548640"/>
          </a:xfrm>
          <a:solidFill>
            <a:schemeClr val="tx2"/>
          </a:solidFill>
        </p:spPr>
        <p:txBody>
          <a:bodyPr lIns="137160" bIns="91440" anchor="b" anchorCtr="0">
            <a:noAutofit/>
          </a:bodyPr>
          <a:lstStyle>
            <a:lvl1pPr marL="0" indent="0">
              <a:buNone/>
              <a:defRPr sz="18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4728673" y="1435694"/>
            <a:ext cx="4110527" cy="548640"/>
          </a:xfrm>
          <a:solidFill>
            <a:schemeClr val="tx2"/>
          </a:solidFill>
        </p:spPr>
        <p:txBody>
          <a:bodyPr lIns="137160" bIns="91440" anchor="b" anchorCtr="0">
            <a:noAutofit/>
          </a:bodyPr>
          <a:lstStyle>
            <a:lvl1pPr marL="0" indent="0">
              <a:buNone/>
              <a:defRPr sz="18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Tree>
    <p:extLst>
      <p:ext uri="{BB962C8B-B14F-4D97-AF65-F5344CB8AC3E}">
        <p14:creationId xmlns:p14="http://schemas.microsoft.com/office/powerpoint/2010/main" val="125884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3313175"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199"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3313175"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6169152"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B7534E44-91EA-211B-EF04-8BE09DECD70F}"/>
              </a:ext>
            </a:extLst>
          </p:cNvPr>
          <p:cNvSpPr>
            <a:spLocks noGrp="1"/>
          </p:cNvSpPr>
          <p:nvPr>
            <p:ph type="body" sz="quarter" idx="19" hasCustomPrompt="1"/>
          </p:nvPr>
        </p:nvSpPr>
        <p:spPr>
          <a:xfrm>
            <a:off x="6169152"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Tree>
    <p:extLst>
      <p:ext uri="{BB962C8B-B14F-4D97-AF65-F5344CB8AC3E}">
        <p14:creationId xmlns:p14="http://schemas.microsoft.com/office/powerpoint/2010/main" val="3633295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257555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19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257555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469391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B7534E44-91EA-211B-EF04-8BE09DECD70F}"/>
              </a:ext>
            </a:extLst>
          </p:cNvPr>
          <p:cNvSpPr>
            <a:spLocks noGrp="1"/>
          </p:cNvSpPr>
          <p:nvPr>
            <p:ph type="body" sz="quarter" idx="19" hasCustomPrompt="1"/>
          </p:nvPr>
        </p:nvSpPr>
        <p:spPr>
          <a:xfrm>
            <a:off x="469391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11" name="Text Placeholder 5">
            <a:extLst>
              <a:ext uri="{FF2B5EF4-FFF2-40B4-BE49-F238E27FC236}">
                <a16:creationId xmlns:a16="http://schemas.microsoft.com/office/drawing/2014/main" id="{8E8AC771-2E8E-7334-4620-6CED5E4A62C8}"/>
              </a:ext>
            </a:extLst>
          </p:cNvPr>
          <p:cNvSpPr>
            <a:spLocks noGrp="1"/>
          </p:cNvSpPr>
          <p:nvPr>
            <p:ph type="body" sz="quarter" idx="20"/>
          </p:nvPr>
        </p:nvSpPr>
        <p:spPr>
          <a:xfrm>
            <a:off x="6812280"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5">
            <a:extLst>
              <a:ext uri="{FF2B5EF4-FFF2-40B4-BE49-F238E27FC236}">
                <a16:creationId xmlns:a16="http://schemas.microsoft.com/office/drawing/2014/main" id="{9E75F18B-928B-D8CD-3AFB-13FF334E04B6}"/>
              </a:ext>
            </a:extLst>
          </p:cNvPr>
          <p:cNvSpPr>
            <a:spLocks noGrp="1"/>
          </p:cNvSpPr>
          <p:nvPr>
            <p:ph type="body" sz="quarter" idx="21" hasCustomPrompt="1"/>
          </p:nvPr>
        </p:nvSpPr>
        <p:spPr>
          <a:xfrm>
            <a:off x="6812280"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Tree>
    <p:extLst>
      <p:ext uri="{BB962C8B-B14F-4D97-AF65-F5344CB8AC3E}">
        <p14:creationId xmlns:p14="http://schemas.microsoft.com/office/powerpoint/2010/main" val="247222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Subtitle: 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23" name="Text Placeholder 5">
            <a:extLst>
              <a:ext uri="{FF2B5EF4-FFF2-40B4-BE49-F238E27FC236}">
                <a16:creationId xmlns:a16="http://schemas.microsoft.com/office/drawing/2014/main" id="{5D3E177C-05C2-2929-E159-59F77C2B050C}"/>
              </a:ext>
            </a:extLst>
          </p:cNvPr>
          <p:cNvSpPr>
            <a:spLocks noGrp="1"/>
          </p:cNvSpPr>
          <p:nvPr>
            <p:ph type="body" sz="quarter" idx="14"/>
          </p:nvPr>
        </p:nvSpPr>
        <p:spPr>
          <a:xfrm>
            <a:off x="45719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24" name="Text Placeholder 5">
            <a:extLst>
              <a:ext uri="{FF2B5EF4-FFF2-40B4-BE49-F238E27FC236}">
                <a16:creationId xmlns:a16="http://schemas.microsoft.com/office/drawing/2014/main" id="{85BD39A8-85FE-CB4E-DA30-754FE0F059BC}"/>
              </a:ext>
            </a:extLst>
          </p:cNvPr>
          <p:cNvSpPr>
            <a:spLocks noGrp="1"/>
          </p:cNvSpPr>
          <p:nvPr>
            <p:ph type="body" sz="quarter" idx="15"/>
          </p:nvPr>
        </p:nvSpPr>
        <p:spPr>
          <a:xfrm>
            <a:off x="215145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25" name="Text Placeholder 5">
            <a:extLst>
              <a:ext uri="{FF2B5EF4-FFF2-40B4-BE49-F238E27FC236}">
                <a16:creationId xmlns:a16="http://schemas.microsoft.com/office/drawing/2014/main" id="{36BFCC75-DA07-6A20-4D5D-105B7F301FD1}"/>
              </a:ext>
            </a:extLst>
          </p:cNvPr>
          <p:cNvSpPr>
            <a:spLocks noGrp="1"/>
          </p:cNvSpPr>
          <p:nvPr>
            <p:ph type="body" sz="quarter" idx="16" hasCustomPrompt="1"/>
          </p:nvPr>
        </p:nvSpPr>
        <p:spPr>
          <a:xfrm>
            <a:off x="45719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26" name="Text Placeholder 5">
            <a:extLst>
              <a:ext uri="{FF2B5EF4-FFF2-40B4-BE49-F238E27FC236}">
                <a16:creationId xmlns:a16="http://schemas.microsoft.com/office/drawing/2014/main" id="{AE55B475-E521-6A8A-893B-8CC38F9BE338}"/>
              </a:ext>
            </a:extLst>
          </p:cNvPr>
          <p:cNvSpPr>
            <a:spLocks noGrp="1"/>
          </p:cNvSpPr>
          <p:nvPr>
            <p:ph type="body" sz="quarter" idx="17" hasCustomPrompt="1"/>
          </p:nvPr>
        </p:nvSpPr>
        <p:spPr>
          <a:xfrm>
            <a:off x="215145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27" name="Text Placeholder 5">
            <a:extLst>
              <a:ext uri="{FF2B5EF4-FFF2-40B4-BE49-F238E27FC236}">
                <a16:creationId xmlns:a16="http://schemas.microsoft.com/office/drawing/2014/main" id="{DFB5CAF5-E85F-409D-2880-F0B6067F61B3}"/>
              </a:ext>
            </a:extLst>
          </p:cNvPr>
          <p:cNvSpPr>
            <a:spLocks noGrp="1"/>
          </p:cNvSpPr>
          <p:nvPr>
            <p:ph type="body" sz="quarter" idx="18"/>
          </p:nvPr>
        </p:nvSpPr>
        <p:spPr>
          <a:xfrm>
            <a:off x="3845718"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28" name="Text Placeholder 5">
            <a:extLst>
              <a:ext uri="{FF2B5EF4-FFF2-40B4-BE49-F238E27FC236}">
                <a16:creationId xmlns:a16="http://schemas.microsoft.com/office/drawing/2014/main" id="{17E8E80F-1B5F-5D3E-2409-0CF04DE318F9}"/>
              </a:ext>
            </a:extLst>
          </p:cNvPr>
          <p:cNvSpPr>
            <a:spLocks noGrp="1"/>
          </p:cNvSpPr>
          <p:nvPr>
            <p:ph type="body" sz="quarter" idx="19" hasCustomPrompt="1"/>
          </p:nvPr>
        </p:nvSpPr>
        <p:spPr>
          <a:xfrm>
            <a:off x="3845718"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29" name="Text Placeholder 5">
            <a:extLst>
              <a:ext uri="{FF2B5EF4-FFF2-40B4-BE49-F238E27FC236}">
                <a16:creationId xmlns:a16="http://schemas.microsoft.com/office/drawing/2014/main" id="{A66346B3-56E4-FB00-E652-E796F6986D95}"/>
              </a:ext>
            </a:extLst>
          </p:cNvPr>
          <p:cNvSpPr>
            <a:spLocks noGrp="1"/>
          </p:cNvSpPr>
          <p:nvPr>
            <p:ph type="body" sz="quarter" idx="20"/>
          </p:nvPr>
        </p:nvSpPr>
        <p:spPr>
          <a:xfrm>
            <a:off x="5537786"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30" name="Text Placeholder 5">
            <a:extLst>
              <a:ext uri="{FF2B5EF4-FFF2-40B4-BE49-F238E27FC236}">
                <a16:creationId xmlns:a16="http://schemas.microsoft.com/office/drawing/2014/main" id="{8A2202FD-33BC-0BA1-F754-345C59A68C4A}"/>
              </a:ext>
            </a:extLst>
          </p:cNvPr>
          <p:cNvSpPr>
            <a:spLocks noGrp="1"/>
          </p:cNvSpPr>
          <p:nvPr>
            <p:ph type="body" sz="quarter" idx="21" hasCustomPrompt="1"/>
          </p:nvPr>
        </p:nvSpPr>
        <p:spPr>
          <a:xfrm>
            <a:off x="5537786"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31" name="Text Placeholder 5">
            <a:extLst>
              <a:ext uri="{FF2B5EF4-FFF2-40B4-BE49-F238E27FC236}">
                <a16:creationId xmlns:a16="http://schemas.microsoft.com/office/drawing/2014/main" id="{5EB459E5-6A74-A385-F343-520C27E1C2CA}"/>
              </a:ext>
            </a:extLst>
          </p:cNvPr>
          <p:cNvSpPr>
            <a:spLocks noGrp="1"/>
          </p:cNvSpPr>
          <p:nvPr>
            <p:ph type="body" sz="quarter" idx="22"/>
          </p:nvPr>
        </p:nvSpPr>
        <p:spPr>
          <a:xfrm>
            <a:off x="723839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32" name="Text Placeholder 5">
            <a:extLst>
              <a:ext uri="{FF2B5EF4-FFF2-40B4-BE49-F238E27FC236}">
                <a16:creationId xmlns:a16="http://schemas.microsoft.com/office/drawing/2014/main" id="{50070C8D-6CB9-4F0F-A4BF-CBB734703C90}"/>
              </a:ext>
            </a:extLst>
          </p:cNvPr>
          <p:cNvSpPr>
            <a:spLocks noGrp="1"/>
          </p:cNvSpPr>
          <p:nvPr>
            <p:ph type="body" sz="quarter" idx="23" hasCustomPrompt="1"/>
          </p:nvPr>
        </p:nvSpPr>
        <p:spPr>
          <a:xfrm>
            <a:off x="723839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Tree>
    <p:extLst>
      <p:ext uri="{BB962C8B-B14F-4D97-AF65-F5344CB8AC3E}">
        <p14:creationId xmlns:p14="http://schemas.microsoft.com/office/powerpoint/2010/main" val="3273774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47650"/>
            <a:ext cx="8382000" cy="746522"/>
          </a:xfrm>
          <a:prstGeom prst="rect">
            <a:avLst/>
          </a:prstGeom>
        </p:spPr>
        <p:txBody>
          <a:bodyPr vert="horz" lIns="0" tIns="0" rIns="0" bIns="0" rtlCol="0" anchor="b" anchorCtr="0">
            <a:noAutofit/>
          </a:bodyPr>
          <a:lstStyle/>
          <a:p>
            <a:r>
              <a:rPr lang="en-US" dirty="0"/>
              <a:t>Headline in all caps 28pt </a:t>
            </a:r>
            <a:br>
              <a:rPr lang="en-US" dirty="0"/>
            </a:br>
            <a:r>
              <a:rPr lang="en-US" dirty="0"/>
              <a:t>preferred as one or two lines</a:t>
            </a:r>
          </a:p>
        </p:txBody>
      </p:sp>
      <p:sp>
        <p:nvSpPr>
          <p:cNvPr id="3" name="Text Placeholder 2"/>
          <p:cNvSpPr>
            <a:spLocks noGrp="1"/>
          </p:cNvSpPr>
          <p:nvPr>
            <p:ph type="body" idx="1"/>
          </p:nvPr>
        </p:nvSpPr>
        <p:spPr>
          <a:xfrm>
            <a:off x="457200" y="1435608"/>
            <a:ext cx="7315200" cy="326974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10063" y="4891056"/>
            <a:ext cx="523875" cy="110042"/>
          </a:xfrm>
          <a:prstGeom prst="rect">
            <a:avLst/>
          </a:prstGeom>
        </p:spPr>
        <p:txBody>
          <a:bodyPr vert="horz" lIns="0" tIns="0" rIns="0" bIns="0" rtlCol="0" anchor="ctr"/>
          <a:lstStyle>
            <a:lvl1pPr algn="ctr">
              <a:defRPr sz="700">
                <a:solidFill>
                  <a:schemeClr val="bg1">
                    <a:lumMod val="65000"/>
                  </a:schemeClr>
                </a:solidFill>
              </a:defRPr>
            </a:lvl1pPr>
          </a:lstStyle>
          <a:p>
            <a:fld id="{9CF5EF28-261C-FD41-A360-1A380056DD17}" type="slidenum">
              <a:rPr lang="en-US" smtClean="0"/>
              <a:pPr/>
              <a:t>‹#›</a:t>
            </a:fld>
            <a:endParaRPr lang="en-US" dirty="0"/>
          </a:p>
        </p:txBody>
      </p:sp>
      <p:sp>
        <p:nvSpPr>
          <p:cNvPr id="8" name="Rectangle 7">
            <a:extLst>
              <a:ext uri="{FF2B5EF4-FFF2-40B4-BE49-F238E27FC236}">
                <a16:creationId xmlns:a16="http://schemas.microsoft.com/office/drawing/2014/main" id="{7EED5998-E33A-DA32-910D-D06CB262005E}"/>
              </a:ext>
            </a:extLst>
          </p:cNvPr>
          <p:cNvSpPr/>
          <p:nvPr userDrawn="1"/>
        </p:nvSpPr>
        <p:spPr>
          <a:xfrm>
            <a:off x="0" y="-2"/>
            <a:ext cx="228600" cy="5143502"/>
          </a:xfrm>
          <a:prstGeom prst="rect">
            <a:avLst/>
          </a:prstGeom>
          <a:solidFill>
            <a:schemeClr val="accent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pic>
        <p:nvPicPr>
          <p:cNvPr id="21" name="Graphic 20">
            <a:extLst>
              <a:ext uri="{FF2B5EF4-FFF2-40B4-BE49-F238E27FC236}">
                <a16:creationId xmlns:a16="http://schemas.microsoft.com/office/drawing/2014/main" id="{F52885BF-5BBD-C5AD-F58F-E96FE169B7F0}"/>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463554" y="4835139"/>
            <a:ext cx="1438271" cy="162784"/>
          </a:xfrm>
          <a:prstGeom prst="rect">
            <a:avLst/>
          </a:prstGeom>
        </p:spPr>
      </p:pic>
      <p:pic>
        <p:nvPicPr>
          <p:cNvPr id="5" name="Graphic 4">
            <a:extLst>
              <a:ext uri="{FF2B5EF4-FFF2-40B4-BE49-F238E27FC236}">
                <a16:creationId xmlns:a16="http://schemas.microsoft.com/office/drawing/2014/main" id="{44DA5CC1-1257-5B2F-7BDE-ED65C01F8679}"/>
              </a:ext>
            </a:extLst>
          </p:cNvPr>
          <p:cNvPicPr>
            <a:picLocks noChangeAspect="1"/>
          </p:cNvPicPr>
          <p:nvPr userDrawn="1"/>
        </p:nvPicPr>
        <p:blipFill>
          <a:blip r:embed="rId22"/>
          <a:srcRect/>
          <a:stretch/>
        </p:blipFill>
        <p:spPr>
          <a:xfrm>
            <a:off x="7528752" y="4788578"/>
            <a:ext cx="1386649" cy="309519"/>
          </a:xfrm>
          <a:prstGeom prst="rect">
            <a:avLst/>
          </a:prstGeom>
        </p:spPr>
      </p:pic>
    </p:spTree>
    <p:extLst>
      <p:ext uri="{BB962C8B-B14F-4D97-AF65-F5344CB8AC3E}">
        <p14:creationId xmlns:p14="http://schemas.microsoft.com/office/powerpoint/2010/main" val="35298533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0" r:id="rId3"/>
    <p:sldLayoutId id="2147483662" r:id="rId4"/>
    <p:sldLayoutId id="2147483668" r:id="rId5"/>
    <p:sldLayoutId id="2147483671" r:id="rId6"/>
    <p:sldLayoutId id="2147483678" r:id="rId7"/>
    <p:sldLayoutId id="2147483682" r:id="rId8"/>
    <p:sldLayoutId id="2147483679" r:id="rId9"/>
    <p:sldLayoutId id="2147483683" r:id="rId10"/>
    <p:sldLayoutId id="2147483680" r:id="rId11"/>
    <p:sldLayoutId id="2147483681" r:id="rId12"/>
    <p:sldLayoutId id="2147483673" r:id="rId13"/>
    <p:sldLayoutId id="2147483684" r:id="rId14"/>
    <p:sldLayoutId id="2147483674" r:id="rId15"/>
    <p:sldLayoutId id="2147483685" r:id="rId16"/>
    <p:sldLayoutId id="2147483686" r:id="rId17"/>
    <p:sldLayoutId id="2147483687" r:id="rId1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marL="0" marR="0" indent="0" algn="l" defTabSz="685800" rtl="0" eaLnBrk="1" fontAlgn="auto" latinLnBrk="0" hangingPunct="1">
        <a:lnSpc>
          <a:spcPct val="90000"/>
        </a:lnSpc>
        <a:spcBef>
          <a:spcPct val="0"/>
        </a:spcBef>
        <a:spcAft>
          <a:spcPts val="0"/>
        </a:spcAft>
        <a:buClrTx/>
        <a:buSzTx/>
        <a:buFontTx/>
        <a:buNone/>
        <a:tabLst/>
        <a:defRPr sz="2800" b="1" i="0" kern="1200" cap="all" baseline="0">
          <a:solidFill>
            <a:schemeClr val="tx1"/>
          </a:solidFill>
          <a:latin typeface="Arial" panose="020B0604020202020204" pitchFamily="34" charset="0"/>
          <a:ea typeface="+mj-ea"/>
          <a:cs typeface="+mj-cs"/>
        </a:defRPr>
      </a:lvl1pPr>
    </p:titleStyle>
    <p:body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C35EA4"/>
          </p15:clr>
        </p15:guide>
        <p15:guide id="2" orient="horz" pos="1620" userDrawn="1">
          <p15:clr>
            <a:srgbClr val="C35EA4"/>
          </p15:clr>
        </p15:guide>
        <p15:guide id="3" pos="144" userDrawn="1">
          <p15:clr>
            <a:srgbClr val="C35EA4"/>
          </p15:clr>
        </p15:guide>
        <p15:guide id="4" pos="288" userDrawn="1">
          <p15:clr>
            <a:srgbClr val="C35EA4"/>
          </p15:clr>
        </p15:guide>
        <p15:guide id="5" orient="horz" pos="576" userDrawn="1">
          <p15:clr>
            <a:srgbClr val="C35EA4"/>
          </p15:clr>
        </p15:guide>
        <p15:guide id="6" orient="horz" pos="2964" userDrawn="1">
          <p15:clr>
            <a:srgbClr val="C35EA4"/>
          </p15:clr>
        </p15:guide>
        <p15:guide id="7" pos="5568" userDrawn="1">
          <p15:clr>
            <a:srgbClr val="C35EA4"/>
          </p15:clr>
        </p15:guide>
        <p15:guide id="8" orient="horz" pos="902" userDrawn="1">
          <p15:clr>
            <a:srgbClr val="C35EA4"/>
          </p15:clr>
        </p15:guide>
        <p15:guide id="9" orient="horz" pos="780" userDrawn="1">
          <p15:clr>
            <a:srgbClr val="C35EA4"/>
          </p15:clr>
        </p15:guide>
        <p15:guide id="10" orient="horz" pos="150" userDrawn="1">
          <p15:clr>
            <a:srgbClr val="C35EA4"/>
          </p15:clr>
        </p15:guide>
        <p15:guide id="11" orient="horz" pos="3132" userDrawn="1">
          <p15:clr>
            <a:srgbClr val="C35EA4"/>
          </p15:clr>
        </p15:guide>
        <p15:guide id="12" orient="horz" pos="1044" userDrawn="1">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emf"/></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emf"/><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tiff"/><Relationship Id="rId7" Type="http://schemas.openxmlformats.org/officeDocument/2006/relationships/image" Target="../media/image64.jpeg"/><Relationship Id="rId2" Type="http://schemas.openxmlformats.org/officeDocument/2006/relationships/image" Target="../media/image59.tiff"/><Relationship Id="rId1" Type="http://schemas.openxmlformats.org/officeDocument/2006/relationships/slideLayout" Target="../slideLayouts/slideLayout4.xml"/><Relationship Id="rId6" Type="http://schemas.openxmlformats.org/officeDocument/2006/relationships/image" Target="../media/image63.jpeg"/><Relationship Id="rId5" Type="http://schemas.openxmlformats.org/officeDocument/2006/relationships/image" Target="../media/image62.tiff"/><Relationship Id="rId4" Type="http://schemas.openxmlformats.org/officeDocument/2006/relationships/image" Target="../media/image61.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hyperlink" Target="http://energy.gov/downloads/doe-public-access-plan"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34.jpeg"/><Relationship Id="rId7" Type="http://schemas.openxmlformats.org/officeDocument/2006/relationships/image" Target="../media/image38.emf"/><Relationship Id="rId2" Type="http://schemas.openxmlformats.org/officeDocument/2006/relationships/image" Target="../media/image33.jpe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tiff"/><Relationship Id="rId2" Type="http://schemas.openxmlformats.org/officeDocument/2006/relationships/image" Target="../media/image40.jpe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emf"/><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30A2F86-ECD1-A581-DFF3-C87E5E834BF8}"/>
              </a:ext>
            </a:extLst>
          </p:cNvPr>
          <p:cNvSpPr>
            <a:spLocks noGrp="1"/>
          </p:cNvSpPr>
          <p:nvPr>
            <p:ph type="ctrTitle"/>
          </p:nvPr>
        </p:nvSpPr>
        <p:spPr>
          <a:xfrm>
            <a:off x="227328" y="923382"/>
            <a:ext cx="8916671" cy="2057400"/>
          </a:xfrm>
        </p:spPr>
        <p:txBody>
          <a:bodyPr/>
          <a:lstStyle/>
          <a:p>
            <a:r>
              <a:rPr lang="en-US" cap="none" dirty="0"/>
              <a:t>Scientific Computing Strategy Developments</a:t>
            </a:r>
            <a:br>
              <a:rPr lang="en-US" cap="none" dirty="0"/>
            </a:br>
            <a:r>
              <a:rPr lang="en-US" cap="none" dirty="0"/>
              <a:t>at the Upgraded Advanced Photon Source</a:t>
            </a:r>
          </a:p>
        </p:txBody>
      </p:sp>
      <p:sp>
        <p:nvSpPr>
          <p:cNvPr id="20" name="Subtitle 19">
            <a:extLst>
              <a:ext uri="{FF2B5EF4-FFF2-40B4-BE49-F238E27FC236}">
                <a16:creationId xmlns:a16="http://schemas.microsoft.com/office/drawing/2014/main" id="{864DD5D9-1D69-E1F5-63C4-F56D131C6B33}"/>
              </a:ext>
            </a:extLst>
          </p:cNvPr>
          <p:cNvSpPr>
            <a:spLocks noGrp="1"/>
          </p:cNvSpPr>
          <p:nvPr>
            <p:ph type="subTitle" idx="1"/>
          </p:nvPr>
        </p:nvSpPr>
        <p:spPr>
          <a:xfrm>
            <a:off x="463551" y="243457"/>
            <a:ext cx="6657919" cy="670943"/>
          </a:xfrm>
        </p:spPr>
        <p:txBody>
          <a:bodyPr/>
          <a:lstStyle/>
          <a:p>
            <a:r>
              <a:rPr lang="en-US" b="1" cap="none" dirty="0"/>
              <a:t>New Opportunities for Better User Group Software (NOBUGS) 2024</a:t>
            </a:r>
          </a:p>
        </p:txBody>
      </p:sp>
      <p:sp>
        <p:nvSpPr>
          <p:cNvPr id="15" name="Text Placeholder 14">
            <a:extLst>
              <a:ext uri="{FF2B5EF4-FFF2-40B4-BE49-F238E27FC236}">
                <a16:creationId xmlns:a16="http://schemas.microsoft.com/office/drawing/2014/main" id="{A4FAE5DC-65BE-CC4E-B61B-F885FE47E5F6}"/>
              </a:ext>
            </a:extLst>
          </p:cNvPr>
          <p:cNvSpPr>
            <a:spLocks noGrp="1"/>
          </p:cNvSpPr>
          <p:nvPr>
            <p:ph type="body" sz="quarter" idx="18"/>
          </p:nvPr>
        </p:nvSpPr>
        <p:spPr>
          <a:xfrm>
            <a:off x="469901" y="3533777"/>
            <a:ext cx="3871511" cy="685800"/>
          </a:xfrm>
        </p:spPr>
        <p:txBody>
          <a:bodyPr>
            <a:normAutofit fontScale="92500"/>
          </a:bodyPr>
          <a:lstStyle/>
          <a:p>
            <a:r>
              <a:rPr lang="en-US" sz="1400" dirty="0"/>
              <a:t>Principal Computer Scientist Group Leader</a:t>
            </a:r>
          </a:p>
          <a:p>
            <a:r>
              <a:rPr lang="en-US" sz="1400" dirty="0"/>
              <a:t>Scientific Software Engineering &amp; Data Management</a:t>
            </a:r>
          </a:p>
          <a:p>
            <a:r>
              <a:rPr lang="en-US" sz="1400" dirty="0"/>
              <a:t>X-ray Science Division</a:t>
            </a:r>
          </a:p>
          <a:p>
            <a:endParaRPr lang="en-US" dirty="0"/>
          </a:p>
        </p:txBody>
      </p:sp>
      <p:sp>
        <p:nvSpPr>
          <p:cNvPr id="17" name="Text Placeholder 16">
            <a:extLst>
              <a:ext uri="{FF2B5EF4-FFF2-40B4-BE49-F238E27FC236}">
                <a16:creationId xmlns:a16="http://schemas.microsoft.com/office/drawing/2014/main" id="{DAA68F50-97E5-BA1C-3051-A24912A5FFEB}"/>
              </a:ext>
            </a:extLst>
          </p:cNvPr>
          <p:cNvSpPr>
            <a:spLocks noGrp="1"/>
          </p:cNvSpPr>
          <p:nvPr>
            <p:ph type="body" sz="quarter" idx="17"/>
          </p:nvPr>
        </p:nvSpPr>
        <p:spPr/>
        <p:txBody>
          <a:bodyPr/>
          <a:lstStyle/>
          <a:p>
            <a:r>
              <a:rPr lang="en-US" cap="none" dirty="0"/>
              <a:t>Nicholas Schwarz</a:t>
            </a:r>
          </a:p>
        </p:txBody>
      </p:sp>
    </p:spTree>
    <p:extLst>
      <p:ext uri="{BB962C8B-B14F-4D97-AF65-F5344CB8AC3E}">
        <p14:creationId xmlns:p14="http://schemas.microsoft.com/office/powerpoint/2010/main" val="1779062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6E3141D-D2CB-9561-D85A-931C05228205}"/>
              </a:ext>
            </a:extLst>
          </p:cNvPr>
          <p:cNvSpPr/>
          <p:nvPr/>
        </p:nvSpPr>
        <p:spPr>
          <a:xfrm>
            <a:off x="4733815" y="2706267"/>
            <a:ext cx="4297680" cy="2057400"/>
          </a:xfrm>
          <a:prstGeom prst="roundRect">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1600" dirty="0">
                <a:solidFill>
                  <a:schemeClr val="tx1">
                    <a:lumMod val="50000"/>
                  </a:schemeClr>
                </a:solidFill>
                <a:ea typeface="Arial"/>
                <a:cs typeface="Arial"/>
                <a:sym typeface="Arial"/>
              </a:rPr>
              <a:t>Reciprocal Space Mapping</a:t>
            </a:r>
          </a:p>
        </p:txBody>
      </p:sp>
      <p:sp>
        <p:nvSpPr>
          <p:cNvPr id="6" name="Google Shape;272;p1">
            <a:extLst>
              <a:ext uri="{FF2B5EF4-FFF2-40B4-BE49-F238E27FC236}">
                <a16:creationId xmlns:a16="http://schemas.microsoft.com/office/drawing/2014/main" id="{BBBA0B44-0790-6C3C-F0ED-EF0E372A79B3}"/>
              </a:ext>
            </a:extLst>
          </p:cNvPr>
          <p:cNvSpPr txBox="1"/>
          <p:nvPr/>
        </p:nvSpPr>
        <p:spPr>
          <a:xfrm>
            <a:off x="2421134" y="1073434"/>
            <a:ext cx="2094157" cy="1067985"/>
          </a:xfrm>
          <a:prstGeom prst="rect">
            <a:avLst/>
          </a:prstGeom>
          <a:noFill/>
          <a:ln>
            <a:noFill/>
          </a:ln>
        </p:spPr>
        <p:txBody>
          <a:bodyPr spcFirstLastPara="1" wrap="square" lIns="0" tIns="0" rIns="0" bIns="0" anchor="t" anchorCtr="0">
            <a:spAutoFit/>
          </a:bodyPr>
          <a:lstStyle/>
          <a:p>
            <a:pPr marL="192020" indent="-179320">
              <a:lnSpc>
                <a:spcPct val="90000"/>
              </a:lnSpc>
              <a:spcAft>
                <a:spcPts val="600"/>
              </a:spcAft>
              <a:buClr>
                <a:schemeClr val="tx1">
                  <a:lumMod val="50000"/>
                </a:schemeClr>
              </a:buClr>
              <a:buSzPct val="100000"/>
              <a:buFont typeface="Wingdings" pitchFamily="2" charset="2"/>
              <a:buChar char="§"/>
            </a:pPr>
            <a:r>
              <a:rPr lang="en-US" sz="1100" dirty="0">
                <a:solidFill>
                  <a:schemeClr val="tx1">
                    <a:lumMod val="50000"/>
                  </a:schemeClr>
                </a:solidFill>
              </a:rPr>
              <a:t>Spectroscopy technique that identifies the elemental composition of samples</a:t>
            </a:r>
          </a:p>
          <a:p>
            <a:pPr marL="192020" indent="-179320">
              <a:lnSpc>
                <a:spcPct val="90000"/>
              </a:lnSpc>
              <a:spcAft>
                <a:spcPts val="600"/>
              </a:spcAft>
              <a:buClr>
                <a:schemeClr val="tx1">
                  <a:lumMod val="50000"/>
                </a:schemeClr>
              </a:buClr>
              <a:buSzPct val="100000"/>
              <a:buFont typeface="Wingdings" pitchFamily="2" charset="2"/>
              <a:buChar char="§"/>
            </a:pPr>
            <a:r>
              <a:rPr lang="en-US" sz="1100" dirty="0">
                <a:solidFill>
                  <a:schemeClr val="tx1">
                    <a:lumMod val="50000"/>
                  </a:schemeClr>
                </a:solidFill>
              </a:rPr>
              <a:t>Beamlines: CHEX, Polar, HXN, ISN, PtychoProbe,</a:t>
            </a:r>
            <a:br>
              <a:rPr lang="en-US" sz="1100" dirty="0">
                <a:solidFill>
                  <a:schemeClr val="tx1">
                    <a:lumMod val="50000"/>
                  </a:schemeClr>
                </a:solidFill>
              </a:rPr>
            </a:br>
            <a:r>
              <a:rPr lang="en-US" sz="1100" dirty="0">
                <a:solidFill>
                  <a:schemeClr val="tx1">
                    <a:lumMod val="50000"/>
                  </a:schemeClr>
                </a:solidFill>
              </a:rPr>
              <a:t>2-ID, 25-ID</a:t>
            </a:r>
            <a:endParaRPr lang="en-US" sz="1200" dirty="0">
              <a:solidFill>
                <a:schemeClr val="tx1">
                  <a:lumMod val="50000"/>
                </a:schemeClr>
              </a:solidFill>
            </a:endParaRPr>
          </a:p>
        </p:txBody>
      </p:sp>
      <p:sp>
        <p:nvSpPr>
          <p:cNvPr id="7" name="Rounded Rectangle 6">
            <a:extLst>
              <a:ext uri="{FF2B5EF4-FFF2-40B4-BE49-F238E27FC236}">
                <a16:creationId xmlns:a16="http://schemas.microsoft.com/office/drawing/2014/main" id="{14F661AB-EA0C-728B-A904-48FA1005D1F0}"/>
              </a:ext>
            </a:extLst>
          </p:cNvPr>
          <p:cNvSpPr/>
          <p:nvPr/>
        </p:nvSpPr>
        <p:spPr>
          <a:xfrm>
            <a:off x="324079" y="537252"/>
            <a:ext cx="4297680" cy="2057400"/>
          </a:xfrm>
          <a:prstGeom prst="roundRect">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1600" dirty="0">
                <a:solidFill>
                  <a:schemeClr val="tx1">
                    <a:lumMod val="50000"/>
                  </a:schemeClr>
                </a:solidFill>
              </a:rPr>
              <a:t>X-ray Fluorescence Mapping</a:t>
            </a:r>
          </a:p>
        </p:txBody>
      </p:sp>
      <p:sp>
        <p:nvSpPr>
          <p:cNvPr id="8" name="Google Shape;272;p1">
            <a:extLst>
              <a:ext uri="{FF2B5EF4-FFF2-40B4-BE49-F238E27FC236}">
                <a16:creationId xmlns:a16="http://schemas.microsoft.com/office/drawing/2014/main" id="{68FB0588-B9FA-BDBA-46A4-461A0EFDEA39}"/>
              </a:ext>
            </a:extLst>
          </p:cNvPr>
          <p:cNvSpPr txBox="1"/>
          <p:nvPr/>
        </p:nvSpPr>
        <p:spPr>
          <a:xfrm>
            <a:off x="2101726" y="3277674"/>
            <a:ext cx="2362730" cy="1067985"/>
          </a:xfrm>
          <a:prstGeom prst="rect">
            <a:avLst/>
          </a:prstGeom>
          <a:noFill/>
          <a:ln>
            <a:noFill/>
          </a:ln>
        </p:spPr>
        <p:txBody>
          <a:bodyPr spcFirstLastPara="1" wrap="square" lIns="0" tIns="0" rIns="0" bIns="0" anchor="t" anchorCtr="0">
            <a:spAutoFit/>
          </a:bodyPr>
          <a:lstStyle/>
          <a:p>
            <a:pPr marL="192020" indent="-179320">
              <a:lnSpc>
                <a:spcPct val="90000"/>
              </a:lnSpc>
              <a:spcAft>
                <a:spcPts val="600"/>
              </a:spcAft>
              <a:buClr>
                <a:schemeClr val="tx1">
                  <a:lumMod val="50000"/>
                </a:schemeClr>
              </a:buClr>
              <a:buSzPct val="100000"/>
              <a:buFont typeface="Wingdings" pitchFamily="2" charset="2"/>
              <a:buChar char="§"/>
            </a:pPr>
            <a:r>
              <a:rPr lang="en-US" sz="1100" dirty="0">
                <a:solidFill>
                  <a:schemeClr val="tx1">
                    <a:lumMod val="50000"/>
                  </a:schemeClr>
                </a:solidFill>
              </a:rPr>
              <a:t>Imaging technique using X-rays to penetrate objects and generate projections that are combined to form a 3D object.</a:t>
            </a:r>
          </a:p>
          <a:p>
            <a:pPr marL="192020" indent="-179320">
              <a:lnSpc>
                <a:spcPct val="90000"/>
              </a:lnSpc>
              <a:spcAft>
                <a:spcPts val="600"/>
              </a:spcAft>
              <a:buClr>
                <a:schemeClr val="tx1">
                  <a:lumMod val="50000"/>
                </a:schemeClr>
              </a:buClr>
              <a:buSzPct val="100000"/>
              <a:buFont typeface="Wingdings" pitchFamily="2" charset="2"/>
              <a:buChar char="§"/>
            </a:pPr>
            <a:r>
              <a:rPr lang="en-US" sz="1100" dirty="0">
                <a:solidFill>
                  <a:schemeClr val="tx1">
                    <a:lumMod val="50000"/>
                  </a:schemeClr>
                </a:solidFill>
              </a:rPr>
              <a:t>Beamlines: 2-BM, 7-BM, 32-ID, HEXM, ISN, Polar, </a:t>
            </a:r>
            <a:r>
              <a:rPr lang="en-US" sz="1100" dirty="0" err="1">
                <a:solidFill>
                  <a:schemeClr val="tx1">
                    <a:lumMod val="50000"/>
                  </a:schemeClr>
                </a:solidFill>
              </a:rPr>
              <a:t>PtychoProbe</a:t>
            </a:r>
            <a:endParaRPr lang="en-US" sz="1100" dirty="0">
              <a:solidFill>
                <a:schemeClr val="tx1">
                  <a:lumMod val="50000"/>
                </a:schemeClr>
              </a:solidFill>
            </a:endParaRPr>
          </a:p>
        </p:txBody>
      </p:sp>
      <p:sp>
        <p:nvSpPr>
          <p:cNvPr id="9" name="Rounded Rectangle 8">
            <a:extLst>
              <a:ext uri="{FF2B5EF4-FFF2-40B4-BE49-F238E27FC236}">
                <a16:creationId xmlns:a16="http://schemas.microsoft.com/office/drawing/2014/main" id="{B02C5CDC-EDA0-55D6-E6E2-71182186BF8D}"/>
              </a:ext>
            </a:extLst>
          </p:cNvPr>
          <p:cNvSpPr/>
          <p:nvPr/>
        </p:nvSpPr>
        <p:spPr>
          <a:xfrm>
            <a:off x="323307" y="2706267"/>
            <a:ext cx="4297680" cy="2057400"/>
          </a:xfrm>
          <a:prstGeom prst="roundRect">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1600" dirty="0">
                <a:solidFill>
                  <a:schemeClr val="tx1">
                    <a:lumMod val="50000"/>
                  </a:schemeClr>
                </a:solidFill>
              </a:rPr>
              <a:t>X-ray Tomography</a:t>
            </a:r>
          </a:p>
        </p:txBody>
      </p:sp>
      <p:sp>
        <p:nvSpPr>
          <p:cNvPr id="10" name="Google Shape;272;p1">
            <a:extLst>
              <a:ext uri="{FF2B5EF4-FFF2-40B4-BE49-F238E27FC236}">
                <a16:creationId xmlns:a16="http://schemas.microsoft.com/office/drawing/2014/main" id="{B357F6FE-AB8E-39F4-9AC8-C8D050010F59}"/>
              </a:ext>
            </a:extLst>
          </p:cNvPr>
          <p:cNvSpPr txBox="1"/>
          <p:nvPr/>
        </p:nvSpPr>
        <p:spPr>
          <a:xfrm>
            <a:off x="7054374" y="1060069"/>
            <a:ext cx="1899814" cy="1067985"/>
          </a:xfrm>
          <a:prstGeom prst="rect">
            <a:avLst/>
          </a:prstGeom>
          <a:noFill/>
          <a:ln>
            <a:noFill/>
          </a:ln>
        </p:spPr>
        <p:txBody>
          <a:bodyPr spcFirstLastPara="1" wrap="square" lIns="0" tIns="0" rIns="0" bIns="0" anchor="t" anchorCtr="0">
            <a:spAutoFit/>
          </a:bodyPr>
          <a:lstStyle/>
          <a:p>
            <a:pPr marL="192020" indent="-179320">
              <a:lnSpc>
                <a:spcPct val="90000"/>
              </a:lnSpc>
              <a:spcAft>
                <a:spcPts val="600"/>
              </a:spcAft>
              <a:buClr>
                <a:schemeClr val="tx1">
                  <a:lumMod val="50000"/>
                </a:schemeClr>
              </a:buClr>
              <a:buSzPct val="100000"/>
              <a:buFont typeface="Wingdings" pitchFamily="2" charset="2"/>
              <a:buChar char="§"/>
            </a:pPr>
            <a:r>
              <a:rPr lang="en-US" sz="1100" dirty="0">
                <a:solidFill>
                  <a:schemeClr val="tx1">
                    <a:lumMod val="50000"/>
                  </a:schemeClr>
                </a:solidFill>
              </a:rPr>
              <a:t>“</a:t>
            </a:r>
            <a:r>
              <a:rPr lang="en-US" sz="1100" dirty="0" err="1">
                <a:solidFill>
                  <a:schemeClr val="tx1">
                    <a:lumMod val="50000"/>
                  </a:schemeClr>
                </a:solidFill>
              </a:rPr>
              <a:t>Lensless</a:t>
            </a:r>
            <a:r>
              <a:rPr lang="en-US" sz="1100" dirty="0">
                <a:solidFill>
                  <a:schemeClr val="tx1">
                    <a:lumMod val="50000"/>
                  </a:schemeClr>
                </a:solidFill>
              </a:rPr>
              <a:t>” imaging technique for 2D or 3D reconstruction of nanoscale structures</a:t>
            </a:r>
          </a:p>
          <a:p>
            <a:pPr marL="192020" indent="-179320">
              <a:lnSpc>
                <a:spcPct val="90000"/>
              </a:lnSpc>
              <a:spcAft>
                <a:spcPts val="600"/>
              </a:spcAft>
              <a:buClr>
                <a:schemeClr val="tx1">
                  <a:lumMod val="50000"/>
                </a:schemeClr>
              </a:buClr>
              <a:buSzPct val="100000"/>
              <a:buFont typeface="Wingdings" pitchFamily="2" charset="2"/>
              <a:buChar char="§"/>
            </a:pPr>
            <a:r>
              <a:rPr lang="en-US" sz="1100" dirty="0">
                <a:solidFill>
                  <a:schemeClr val="tx1">
                    <a:lumMod val="50000"/>
                  </a:schemeClr>
                </a:solidFill>
              </a:rPr>
              <a:t>Beamlines: ATOMIC, CHEX, HEXM</a:t>
            </a:r>
          </a:p>
        </p:txBody>
      </p:sp>
      <p:sp>
        <p:nvSpPr>
          <p:cNvPr id="11" name="Rounded Rectangle 10">
            <a:extLst>
              <a:ext uri="{FF2B5EF4-FFF2-40B4-BE49-F238E27FC236}">
                <a16:creationId xmlns:a16="http://schemas.microsoft.com/office/drawing/2014/main" id="{4C33765D-F6D3-1FA6-0F68-84CCA8195E3C}"/>
              </a:ext>
            </a:extLst>
          </p:cNvPr>
          <p:cNvSpPr/>
          <p:nvPr/>
        </p:nvSpPr>
        <p:spPr>
          <a:xfrm>
            <a:off x="4733815" y="540772"/>
            <a:ext cx="4297680" cy="2057400"/>
          </a:xfrm>
          <a:prstGeom prst="roundRect">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1600" dirty="0">
                <a:solidFill>
                  <a:schemeClr val="tx1">
                    <a:lumMod val="50000"/>
                  </a:schemeClr>
                </a:solidFill>
                <a:ea typeface="Arial"/>
                <a:cs typeface="Arial"/>
                <a:sym typeface="Arial"/>
              </a:rPr>
              <a:t>Bragg CDI</a:t>
            </a:r>
          </a:p>
        </p:txBody>
      </p:sp>
      <p:pic>
        <p:nvPicPr>
          <p:cNvPr id="12" name="Picture 11">
            <a:extLst>
              <a:ext uri="{FF2B5EF4-FFF2-40B4-BE49-F238E27FC236}">
                <a16:creationId xmlns:a16="http://schemas.microsoft.com/office/drawing/2014/main" id="{F902549F-6875-C699-2013-9F5731543CE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4884814" y="3125326"/>
            <a:ext cx="1883672" cy="1372683"/>
          </a:xfrm>
          <a:prstGeom prst="rect">
            <a:avLst/>
          </a:prstGeom>
          <a:noFill/>
          <a:ln>
            <a:noFill/>
          </a:ln>
          <a:scene3d>
            <a:camera prst="orthographicFront"/>
            <a:lightRig rig="threePt" dir="t"/>
          </a:scene3d>
          <a:sp3d>
            <a:bevelT/>
          </a:sp3d>
        </p:spPr>
      </p:pic>
      <p:pic>
        <p:nvPicPr>
          <p:cNvPr id="13" name="Picture 12">
            <a:extLst>
              <a:ext uri="{FF2B5EF4-FFF2-40B4-BE49-F238E27FC236}">
                <a16:creationId xmlns:a16="http://schemas.microsoft.com/office/drawing/2014/main" id="{8329060F-1FE1-ADA7-3D44-23CB036B6ACD}"/>
              </a:ext>
            </a:extLst>
          </p:cNvPr>
          <p:cNvPicPr/>
          <p:nvPr/>
        </p:nvPicPr>
        <p:blipFill rotWithShape="1">
          <a:blip r:embed="rId3" cstate="screen">
            <a:extLst>
              <a:ext uri="{28A0092B-C50C-407E-A947-70E740481C1C}">
                <a14:useLocalDpi xmlns:a14="http://schemas.microsoft.com/office/drawing/2010/main"/>
              </a:ext>
            </a:extLst>
          </a:blip>
          <a:srcRect l="65990"/>
          <a:stretch/>
        </p:blipFill>
        <p:spPr>
          <a:xfrm>
            <a:off x="630251" y="942067"/>
            <a:ext cx="1574435" cy="1587865"/>
          </a:xfrm>
          <a:prstGeom prst="rect">
            <a:avLst/>
          </a:prstGeom>
          <a:scene3d>
            <a:camera prst="orthographicFront"/>
            <a:lightRig rig="threePt" dir="t"/>
          </a:scene3d>
          <a:sp3d>
            <a:bevelT/>
          </a:sp3d>
        </p:spPr>
      </p:pic>
      <p:pic>
        <p:nvPicPr>
          <p:cNvPr id="14" name="Picture 13">
            <a:extLst>
              <a:ext uri="{FF2B5EF4-FFF2-40B4-BE49-F238E27FC236}">
                <a16:creationId xmlns:a16="http://schemas.microsoft.com/office/drawing/2014/main" id="{05339710-1FDC-CC62-F47C-94613B45636B}"/>
              </a:ext>
            </a:extLst>
          </p:cNvPr>
          <p:cNvPicPr/>
          <p:nvPr/>
        </p:nvPicPr>
        <p:blipFill>
          <a:blip r:embed="rId4" cstate="screen">
            <a:extLst>
              <a:ext uri="{28A0092B-C50C-407E-A947-70E740481C1C}">
                <a14:useLocalDpi xmlns:a14="http://schemas.microsoft.com/office/drawing/2010/main"/>
              </a:ext>
            </a:extLst>
          </a:blip>
          <a:stretch>
            <a:fillRect/>
          </a:stretch>
        </p:blipFill>
        <p:spPr>
          <a:xfrm>
            <a:off x="4884813" y="1060070"/>
            <a:ext cx="2092254" cy="1271101"/>
          </a:xfrm>
          <a:prstGeom prst="rect">
            <a:avLst/>
          </a:prstGeom>
          <a:effectLst/>
          <a:scene3d>
            <a:camera prst="orthographicFront"/>
            <a:lightRig rig="threePt" dir="t"/>
          </a:scene3d>
          <a:sp3d>
            <a:bevelT/>
          </a:sp3d>
        </p:spPr>
      </p:pic>
      <p:sp>
        <p:nvSpPr>
          <p:cNvPr id="15" name="Google Shape;272;p1">
            <a:extLst>
              <a:ext uri="{FF2B5EF4-FFF2-40B4-BE49-F238E27FC236}">
                <a16:creationId xmlns:a16="http://schemas.microsoft.com/office/drawing/2014/main" id="{10DE4485-8D91-20A5-9D55-C403D329A97D}"/>
              </a:ext>
            </a:extLst>
          </p:cNvPr>
          <p:cNvSpPr txBox="1"/>
          <p:nvPr/>
        </p:nvSpPr>
        <p:spPr>
          <a:xfrm>
            <a:off x="6868428" y="3125325"/>
            <a:ext cx="1961675" cy="1372683"/>
          </a:xfrm>
          <a:prstGeom prst="rect">
            <a:avLst/>
          </a:prstGeom>
          <a:noFill/>
          <a:ln>
            <a:noFill/>
          </a:ln>
        </p:spPr>
        <p:txBody>
          <a:bodyPr spcFirstLastPara="1" wrap="square" lIns="0" tIns="0" rIns="0" bIns="0" anchor="t" anchorCtr="0">
            <a:spAutoFit/>
          </a:bodyPr>
          <a:lstStyle/>
          <a:p>
            <a:pPr marL="192020" indent="-179320">
              <a:lnSpc>
                <a:spcPct val="90000"/>
              </a:lnSpc>
              <a:spcAft>
                <a:spcPts val="600"/>
              </a:spcAft>
              <a:buClr>
                <a:schemeClr val="tx1">
                  <a:lumMod val="50000"/>
                </a:schemeClr>
              </a:buClr>
              <a:buSzPct val="100000"/>
              <a:buFont typeface="Wingdings" pitchFamily="2" charset="2"/>
              <a:buChar char="§"/>
            </a:pPr>
            <a:r>
              <a:rPr lang="en-US" sz="1100" dirty="0">
                <a:solidFill>
                  <a:schemeClr val="tx1">
                    <a:lumMod val="50000"/>
                  </a:schemeClr>
                </a:solidFill>
              </a:rPr>
              <a:t>Map detector pixel locations from diffractometer geometry to reciprocal-space units, and then on to a 3D reciprocal-space grid</a:t>
            </a:r>
          </a:p>
          <a:p>
            <a:pPr marL="192020" indent="-179320">
              <a:lnSpc>
                <a:spcPct val="90000"/>
              </a:lnSpc>
              <a:spcAft>
                <a:spcPts val="600"/>
              </a:spcAft>
              <a:buClr>
                <a:schemeClr val="tx1">
                  <a:lumMod val="50000"/>
                </a:schemeClr>
              </a:buClr>
              <a:buSzPct val="100000"/>
              <a:buFont typeface="Wingdings" pitchFamily="2" charset="2"/>
              <a:buChar char="§"/>
            </a:pPr>
            <a:r>
              <a:rPr lang="en-US" sz="1100" dirty="0">
                <a:solidFill>
                  <a:schemeClr val="tx1">
                    <a:lumMod val="50000"/>
                  </a:schemeClr>
                </a:solidFill>
              </a:rPr>
              <a:t>Beamlines: 3DMN, ATOMIC, CHEX, HEXM, 6-ID, 7-ID, 30-ID, 33-ID</a:t>
            </a:r>
            <a:endParaRPr lang="en-US" sz="1200" dirty="0">
              <a:solidFill>
                <a:schemeClr val="tx1">
                  <a:lumMod val="50000"/>
                </a:schemeClr>
              </a:solidFill>
            </a:endParaRPr>
          </a:p>
        </p:txBody>
      </p:sp>
      <p:pic>
        <p:nvPicPr>
          <p:cNvPr id="16" name="Picture 15">
            <a:extLst>
              <a:ext uri="{FF2B5EF4-FFF2-40B4-BE49-F238E27FC236}">
                <a16:creationId xmlns:a16="http://schemas.microsoft.com/office/drawing/2014/main" id="{1776E6FE-87D9-9C14-1230-F3C30FA661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251" y="3041167"/>
            <a:ext cx="1314943" cy="1155287"/>
          </a:xfrm>
          <a:prstGeom prst="rect">
            <a:avLst/>
          </a:prstGeom>
        </p:spPr>
      </p:pic>
      <p:pic>
        <p:nvPicPr>
          <p:cNvPr id="17" name="Picture 16">
            <a:extLst>
              <a:ext uri="{FF2B5EF4-FFF2-40B4-BE49-F238E27FC236}">
                <a16:creationId xmlns:a16="http://schemas.microsoft.com/office/drawing/2014/main" id="{822075E7-A82D-9AB7-A470-8FEAA68F9C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9210" y="4196454"/>
            <a:ext cx="1399170" cy="549332"/>
          </a:xfrm>
          <a:prstGeom prst="rect">
            <a:avLst/>
          </a:prstGeom>
        </p:spPr>
      </p:pic>
      <p:sp>
        <p:nvSpPr>
          <p:cNvPr id="18" name="TextBox 17">
            <a:extLst>
              <a:ext uri="{FF2B5EF4-FFF2-40B4-BE49-F238E27FC236}">
                <a16:creationId xmlns:a16="http://schemas.microsoft.com/office/drawing/2014/main" id="{AF6E0919-CBA7-FA2A-7E29-3DDA69DCDE85}"/>
              </a:ext>
            </a:extLst>
          </p:cNvPr>
          <p:cNvSpPr txBox="1"/>
          <p:nvPr/>
        </p:nvSpPr>
        <p:spPr>
          <a:xfrm>
            <a:off x="1641744" y="4642981"/>
            <a:ext cx="1660806" cy="92333"/>
          </a:xfrm>
          <a:prstGeom prst="rect">
            <a:avLst/>
          </a:prstGeom>
          <a:noFill/>
        </p:spPr>
        <p:txBody>
          <a:bodyPr wrap="square" lIns="0" tIns="0" rIns="0" bIns="0" rtlCol="0">
            <a:spAutoFit/>
          </a:bodyPr>
          <a:lstStyle/>
          <a:p>
            <a:pPr algn="just" fontAlgn="base">
              <a:spcBef>
                <a:spcPct val="0"/>
              </a:spcBef>
              <a:spcAft>
                <a:spcPct val="0"/>
              </a:spcAft>
              <a:buClrTx/>
              <a:buFontTx/>
              <a:buNone/>
            </a:pPr>
            <a:r>
              <a:rPr lang="en-US" sz="600" dirty="0">
                <a:solidFill>
                  <a:srgbClr val="008000"/>
                </a:solidFill>
              </a:rPr>
              <a:t>Müller, et al. Nature Communications 9 (2018). </a:t>
            </a:r>
          </a:p>
        </p:txBody>
      </p:sp>
      <p:sp>
        <p:nvSpPr>
          <p:cNvPr id="22" name="Title 1">
            <a:extLst>
              <a:ext uri="{FF2B5EF4-FFF2-40B4-BE49-F238E27FC236}">
                <a16:creationId xmlns:a16="http://schemas.microsoft.com/office/drawing/2014/main" id="{964A5B29-D340-940A-CFC0-342475822CFF}"/>
              </a:ext>
            </a:extLst>
          </p:cNvPr>
          <p:cNvSpPr>
            <a:spLocks noGrp="1"/>
          </p:cNvSpPr>
          <p:nvPr>
            <p:ph type="title"/>
          </p:nvPr>
        </p:nvSpPr>
        <p:spPr>
          <a:xfrm>
            <a:off x="457200" y="109290"/>
            <a:ext cx="8382000" cy="438151"/>
          </a:xfrm>
        </p:spPr>
        <p:txBody>
          <a:bodyPr/>
          <a:lstStyle/>
          <a:p>
            <a:r>
              <a:rPr lang="en-US" cap="none" dirty="0"/>
              <a:t>Data Reduction and Analysis Software</a:t>
            </a:r>
          </a:p>
        </p:txBody>
      </p:sp>
      <p:sp>
        <p:nvSpPr>
          <p:cNvPr id="2" name="Slide Number Placeholder 1">
            <a:extLst>
              <a:ext uri="{FF2B5EF4-FFF2-40B4-BE49-F238E27FC236}">
                <a16:creationId xmlns:a16="http://schemas.microsoft.com/office/drawing/2014/main" id="{28572675-5AC4-5CCC-3BED-16691C210A9B}"/>
              </a:ext>
            </a:extLst>
          </p:cNvPr>
          <p:cNvSpPr>
            <a:spLocks noGrp="1"/>
          </p:cNvSpPr>
          <p:nvPr>
            <p:ph type="sldNum" sz="quarter" idx="12"/>
          </p:nvPr>
        </p:nvSpPr>
        <p:spPr/>
        <p:txBody>
          <a:bodyPr/>
          <a:lstStyle/>
          <a:p>
            <a:fld id="{9CF5EF28-261C-FD41-A360-1A380056DD17}" type="slidenum">
              <a:rPr lang="en-US" smtClean="0"/>
              <a:t>10</a:t>
            </a:fld>
            <a:endParaRPr lang="en-US"/>
          </a:p>
        </p:txBody>
      </p:sp>
    </p:spTree>
    <p:extLst>
      <p:ext uri="{BB962C8B-B14F-4D97-AF65-F5344CB8AC3E}">
        <p14:creationId xmlns:p14="http://schemas.microsoft.com/office/powerpoint/2010/main" val="3463466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Google Shape;271;p1">
            <a:extLst>
              <a:ext uri="{FF2B5EF4-FFF2-40B4-BE49-F238E27FC236}">
                <a16:creationId xmlns:a16="http://schemas.microsoft.com/office/drawing/2014/main" id="{14C34DB2-149C-B56C-FC4C-7CEB9BBADE9B}"/>
              </a:ext>
            </a:extLst>
          </p:cNvPr>
          <p:cNvSpPr/>
          <p:nvPr/>
        </p:nvSpPr>
        <p:spPr>
          <a:xfrm>
            <a:off x="313898" y="576410"/>
            <a:ext cx="2880360" cy="675893"/>
          </a:xfrm>
          <a:prstGeom prst="rect">
            <a:avLst/>
          </a:prstGeom>
          <a:gradFill>
            <a:gsLst>
              <a:gs pos="0">
                <a:schemeClr val="dk2"/>
              </a:gs>
              <a:gs pos="38000">
                <a:schemeClr val="dk2"/>
              </a:gs>
              <a:gs pos="73000">
                <a:srgbClr val="FFFFFF">
                  <a:alpha val="80000"/>
                </a:srgbClr>
              </a:gs>
              <a:gs pos="100000">
                <a:srgbClr val="FFFFFF">
                  <a:alpha val="80000"/>
                </a:srgbClr>
              </a:gs>
            </a:gsLst>
            <a:lin ang="5400000" scaled="0"/>
          </a:gradFill>
          <a:ln>
            <a:noFill/>
          </a:ln>
        </p:spPr>
        <p:txBody>
          <a:bodyPr spcFirstLastPara="1" wrap="square" lIns="68569" tIns="68569" rIns="68569" bIns="34275" anchor="t" anchorCtr="0">
            <a:noAutofit/>
          </a:bodyPr>
          <a:lstStyle/>
          <a:p>
            <a:pPr algn="ctr"/>
            <a:r>
              <a:rPr lang="en-US" sz="1950" b="1" dirty="0">
                <a:solidFill>
                  <a:srgbClr val="FFFFFF"/>
                </a:solidFill>
                <a:ea typeface="Arial"/>
                <a:cs typeface="Arial"/>
                <a:sym typeface="Arial"/>
              </a:rPr>
              <a:t>Data Reduction</a:t>
            </a:r>
            <a:endParaRPr sz="1950" b="1" dirty="0">
              <a:solidFill>
                <a:srgbClr val="FFFFFF"/>
              </a:solidFill>
              <a:ea typeface="Arial"/>
              <a:cs typeface="Arial"/>
              <a:sym typeface="Arial"/>
            </a:endParaRPr>
          </a:p>
        </p:txBody>
      </p:sp>
      <p:sp>
        <p:nvSpPr>
          <p:cNvPr id="34" name="Google Shape;271;p1">
            <a:extLst>
              <a:ext uri="{FF2B5EF4-FFF2-40B4-BE49-F238E27FC236}">
                <a16:creationId xmlns:a16="http://schemas.microsoft.com/office/drawing/2014/main" id="{E6BDBC16-C964-C6CA-A5CE-980FCE83382C}"/>
              </a:ext>
            </a:extLst>
          </p:cNvPr>
          <p:cNvSpPr/>
          <p:nvPr/>
        </p:nvSpPr>
        <p:spPr>
          <a:xfrm>
            <a:off x="6199056" y="576410"/>
            <a:ext cx="2880360" cy="675185"/>
          </a:xfrm>
          <a:prstGeom prst="rect">
            <a:avLst/>
          </a:prstGeom>
          <a:gradFill>
            <a:gsLst>
              <a:gs pos="0">
                <a:schemeClr val="dk2"/>
              </a:gs>
              <a:gs pos="38000">
                <a:schemeClr val="dk2"/>
              </a:gs>
              <a:gs pos="73000">
                <a:srgbClr val="FFFFFF">
                  <a:alpha val="80000"/>
                </a:srgbClr>
              </a:gs>
              <a:gs pos="100000">
                <a:srgbClr val="FFFFFF">
                  <a:alpha val="80000"/>
                </a:srgbClr>
              </a:gs>
            </a:gsLst>
            <a:lin ang="5400000" scaled="0"/>
          </a:gradFill>
          <a:ln>
            <a:noFill/>
          </a:ln>
        </p:spPr>
        <p:txBody>
          <a:bodyPr spcFirstLastPara="1" wrap="square" lIns="68569" tIns="68569" rIns="68569" bIns="34275" anchor="t" anchorCtr="0">
            <a:noAutofit/>
          </a:bodyPr>
          <a:lstStyle/>
          <a:p>
            <a:pPr algn="ctr"/>
            <a:r>
              <a:rPr lang="en-US" sz="1950" b="1" dirty="0">
                <a:solidFill>
                  <a:srgbClr val="FFFFFF"/>
                </a:solidFill>
                <a:ea typeface="Arial"/>
                <a:cs typeface="Arial"/>
                <a:sym typeface="Arial"/>
              </a:rPr>
              <a:t>Knowledge Extraction</a:t>
            </a:r>
            <a:endParaRPr sz="1950" b="1" dirty="0">
              <a:solidFill>
                <a:srgbClr val="FFFFFF"/>
              </a:solidFill>
              <a:ea typeface="Arial"/>
              <a:cs typeface="Arial"/>
              <a:sym typeface="Arial"/>
            </a:endParaRPr>
          </a:p>
        </p:txBody>
      </p:sp>
      <p:sp>
        <p:nvSpPr>
          <p:cNvPr id="35" name="Google Shape;271;p1">
            <a:extLst>
              <a:ext uri="{FF2B5EF4-FFF2-40B4-BE49-F238E27FC236}">
                <a16:creationId xmlns:a16="http://schemas.microsoft.com/office/drawing/2014/main" id="{0DB398C2-F8FD-53AE-F9F6-CEEA97B41487}"/>
              </a:ext>
            </a:extLst>
          </p:cNvPr>
          <p:cNvSpPr/>
          <p:nvPr/>
        </p:nvSpPr>
        <p:spPr>
          <a:xfrm>
            <a:off x="3256478" y="576410"/>
            <a:ext cx="2880360" cy="675893"/>
          </a:xfrm>
          <a:prstGeom prst="rect">
            <a:avLst/>
          </a:prstGeom>
          <a:gradFill>
            <a:gsLst>
              <a:gs pos="0">
                <a:schemeClr val="dk2"/>
              </a:gs>
              <a:gs pos="38000">
                <a:schemeClr val="dk2"/>
              </a:gs>
              <a:gs pos="73000">
                <a:srgbClr val="FFFFFF">
                  <a:alpha val="80000"/>
                </a:srgbClr>
              </a:gs>
              <a:gs pos="100000">
                <a:srgbClr val="FFFFFF">
                  <a:alpha val="80000"/>
                </a:srgbClr>
              </a:gs>
            </a:gsLst>
            <a:lin ang="5400000" scaled="0"/>
          </a:gradFill>
          <a:ln>
            <a:noFill/>
          </a:ln>
        </p:spPr>
        <p:txBody>
          <a:bodyPr spcFirstLastPara="1" wrap="square" lIns="68569" tIns="68569" rIns="68569" bIns="34275" anchor="t" anchorCtr="0">
            <a:noAutofit/>
          </a:bodyPr>
          <a:lstStyle/>
          <a:p>
            <a:pPr algn="ctr"/>
            <a:r>
              <a:rPr lang="en-US" sz="1950" b="1" dirty="0">
                <a:solidFill>
                  <a:srgbClr val="FFFFFF"/>
                </a:solidFill>
                <a:ea typeface="Arial"/>
                <a:cs typeface="Arial"/>
                <a:sym typeface="Arial"/>
              </a:rPr>
              <a:t>Experiment Steering</a:t>
            </a:r>
          </a:p>
        </p:txBody>
      </p:sp>
      <p:pic>
        <p:nvPicPr>
          <p:cNvPr id="36" name="Picture 35">
            <a:extLst>
              <a:ext uri="{FF2B5EF4-FFF2-40B4-BE49-F238E27FC236}">
                <a16:creationId xmlns:a16="http://schemas.microsoft.com/office/drawing/2014/main" id="{C0C7F8FB-B508-518A-623E-14C66A5AEBF4}"/>
              </a:ext>
            </a:extLst>
          </p:cNvPr>
          <p:cNvPicPr/>
          <p:nvPr/>
        </p:nvPicPr>
        <p:blipFill>
          <a:blip r:embed="rId2" cstate="screen">
            <a:extLst>
              <a:ext uri="{28A0092B-C50C-407E-A947-70E740481C1C}">
                <a14:useLocalDpi xmlns:a14="http://schemas.microsoft.com/office/drawing/2010/main"/>
              </a:ext>
            </a:extLst>
          </a:blip>
          <a:stretch>
            <a:fillRect/>
          </a:stretch>
        </p:blipFill>
        <p:spPr>
          <a:xfrm>
            <a:off x="1922223" y="2974206"/>
            <a:ext cx="1148657" cy="1254745"/>
          </a:xfrm>
          <a:prstGeom prst="rect">
            <a:avLst/>
          </a:prstGeom>
          <a:ln w="25400">
            <a:solidFill>
              <a:schemeClr val="accent2"/>
            </a:solidFill>
          </a:ln>
        </p:spPr>
      </p:pic>
      <p:sp>
        <p:nvSpPr>
          <p:cNvPr id="37" name="Google Shape;272;p1">
            <a:extLst>
              <a:ext uri="{FF2B5EF4-FFF2-40B4-BE49-F238E27FC236}">
                <a16:creationId xmlns:a16="http://schemas.microsoft.com/office/drawing/2014/main" id="{D5116DA1-35C0-9BBC-E50B-5B2B8E62918F}"/>
              </a:ext>
            </a:extLst>
          </p:cNvPr>
          <p:cNvSpPr txBox="1"/>
          <p:nvPr/>
        </p:nvSpPr>
        <p:spPr>
          <a:xfrm>
            <a:off x="313899" y="1166508"/>
            <a:ext cx="2880359" cy="696058"/>
          </a:xfrm>
          <a:prstGeom prst="rect">
            <a:avLst/>
          </a:prstGeom>
          <a:noFill/>
          <a:ln>
            <a:noFill/>
          </a:ln>
        </p:spPr>
        <p:txBody>
          <a:bodyPr spcFirstLastPara="1" wrap="square" lIns="68569" tIns="34275" rIns="68569" bIns="34275" anchor="t" anchorCtr="0">
            <a:spAutoFit/>
          </a:bodyPr>
          <a:lstStyle/>
          <a:p>
            <a:pPr marL="9525">
              <a:lnSpc>
                <a:spcPct val="90000"/>
              </a:lnSpc>
              <a:spcAft>
                <a:spcPts val="450"/>
              </a:spcAft>
              <a:buClr>
                <a:schemeClr val="tx1">
                  <a:lumMod val="50000"/>
                </a:schemeClr>
              </a:buClr>
              <a:buSzPts val="1000"/>
            </a:pPr>
            <a:r>
              <a:rPr lang="en-US" sz="900" b="1" i="1" dirty="0" err="1">
                <a:solidFill>
                  <a:schemeClr val="tx1">
                    <a:lumMod val="50000"/>
                  </a:schemeClr>
                </a:solidFill>
              </a:rPr>
              <a:t>PtychoNN</a:t>
            </a:r>
            <a:r>
              <a:rPr lang="en-US" sz="900" dirty="0">
                <a:solidFill>
                  <a:schemeClr val="tx1">
                    <a:lumMod val="50000"/>
                  </a:schemeClr>
                </a:solidFill>
              </a:rPr>
              <a:t>: Machine learning ptychography reconstruction</a:t>
            </a:r>
          </a:p>
          <a:p>
            <a:pPr marL="180975" indent="-171450">
              <a:lnSpc>
                <a:spcPct val="90000"/>
              </a:lnSpc>
              <a:spcAft>
                <a:spcPts val="450"/>
              </a:spcAft>
              <a:buClr>
                <a:schemeClr val="tx1">
                  <a:lumMod val="50000"/>
                </a:schemeClr>
              </a:buClr>
              <a:buSzPts val="1000"/>
              <a:buFont typeface="Wingdings" pitchFamily="2" charset="2"/>
              <a:buChar char="§"/>
            </a:pPr>
            <a:r>
              <a:rPr lang="en-US" sz="900" dirty="0">
                <a:solidFill>
                  <a:schemeClr val="tx1">
                    <a:lumMod val="50000"/>
                  </a:schemeClr>
                </a:solidFill>
              </a:rPr>
              <a:t>100s of times faster and requires up to 5 times less data than conventional iterative approaches</a:t>
            </a:r>
          </a:p>
        </p:txBody>
      </p:sp>
      <p:sp>
        <p:nvSpPr>
          <p:cNvPr id="38" name="Google Shape;272;p1">
            <a:extLst>
              <a:ext uri="{FF2B5EF4-FFF2-40B4-BE49-F238E27FC236}">
                <a16:creationId xmlns:a16="http://schemas.microsoft.com/office/drawing/2014/main" id="{4DE190C2-F1BD-DA28-7361-13F3ABA18A6C}"/>
              </a:ext>
            </a:extLst>
          </p:cNvPr>
          <p:cNvSpPr txBox="1"/>
          <p:nvPr/>
        </p:nvSpPr>
        <p:spPr>
          <a:xfrm>
            <a:off x="313898" y="2982902"/>
            <a:ext cx="1533857" cy="1319305"/>
          </a:xfrm>
          <a:prstGeom prst="rect">
            <a:avLst/>
          </a:prstGeom>
          <a:noFill/>
          <a:ln>
            <a:noFill/>
          </a:ln>
        </p:spPr>
        <p:txBody>
          <a:bodyPr spcFirstLastPara="1" wrap="square" lIns="68569" tIns="34275" rIns="68569" bIns="34275" anchor="t" anchorCtr="0">
            <a:spAutoFit/>
          </a:bodyPr>
          <a:lstStyle/>
          <a:p>
            <a:pPr marL="9525">
              <a:lnSpc>
                <a:spcPct val="90000"/>
              </a:lnSpc>
              <a:spcAft>
                <a:spcPts val="450"/>
              </a:spcAft>
              <a:buClr>
                <a:schemeClr val="tx1">
                  <a:lumMod val="50000"/>
                </a:schemeClr>
              </a:buClr>
              <a:buSzPts val="1000"/>
            </a:pPr>
            <a:r>
              <a:rPr lang="en-US" sz="900" b="1" i="1" dirty="0" err="1">
                <a:solidFill>
                  <a:schemeClr val="tx1">
                    <a:lumMod val="50000"/>
                  </a:schemeClr>
                </a:solidFill>
              </a:rPr>
              <a:t>BraggNN</a:t>
            </a:r>
            <a:r>
              <a:rPr lang="en-US" sz="900" dirty="0">
                <a:solidFill>
                  <a:schemeClr val="tx1">
                    <a:lumMod val="50000"/>
                  </a:schemeClr>
                </a:solidFill>
              </a:rPr>
              <a:t>: Machine learning method for determining Bragg peak locations from far-field high-energy diffraction microscopy data</a:t>
            </a:r>
          </a:p>
          <a:p>
            <a:pPr marL="180975" indent="-171450">
              <a:lnSpc>
                <a:spcPct val="90000"/>
              </a:lnSpc>
              <a:spcAft>
                <a:spcPts val="450"/>
              </a:spcAft>
              <a:buClr>
                <a:schemeClr val="tx1">
                  <a:lumMod val="50000"/>
                </a:schemeClr>
              </a:buClr>
              <a:buSzPts val="1000"/>
              <a:buFont typeface="Wingdings" pitchFamily="2" charset="2"/>
              <a:buChar char="§"/>
            </a:pPr>
            <a:r>
              <a:rPr lang="en-US" sz="900" dirty="0">
                <a:solidFill>
                  <a:schemeClr val="tx1">
                    <a:lumMod val="50000"/>
                  </a:schemeClr>
                </a:solidFill>
              </a:rPr>
              <a:t>&gt;200 times faster than conventional pseudo-Voigt profiling approach</a:t>
            </a:r>
          </a:p>
        </p:txBody>
      </p:sp>
      <p:sp>
        <p:nvSpPr>
          <p:cNvPr id="40" name="TextBox 39">
            <a:extLst>
              <a:ext uri="{FF2B5EF4-FFF2-40B4-BE49-F238E27FC236}">
                <a16:creationId xmlns:a16="http://schemas.microsoft.com/office/drawing/2014/main" id="{00C12BDF-E315-5C07-A85A-274CDAC7F61D}"/>
              </a:ext>
            </a:extLst>
          </p:cNvPr>
          <p:cNvSpPr txBox="1"/>
          <p:nvPr/>
        </p:nvSpPr>
        <p:spPr>
          <a:xfrm>
            <a:off x="313899" y="4301096"/>
            <a:ext cx="2880359" cy="394980"/>
          </a:xfrm>
          <a:prstGeom prst="rect">
            <a:avLst/>
          </a:prstGeom>
          <a:noFill/>
        </p:spPr>
        <p:txBody>
          <a:bodyPr wrap="square" lIns="0" tIns="0" rIns="0" bIns="0" rtlCol="0">
            <a:spAutoFit/>
          </a:bodyPr>
          <a:lstStyle/>
          <a:p>
            <a:pPr algn="just">
              <a:spcAft>
                <a:spcPts val="225"/>
              </a:spcAft>
            </a:pPr>
            <a:r>
              <a:rPr lang="en-US" sz="600" dirty="0">
                <a:solidFill>
                  <a:srgbClr val="008000"/>
                </a:solidFill>
              </a:rPr>
              <a:t>A. Babu, T. Zhou et al., Nature Comm., 14, 7059 (2023) .</a:t>
            </a:r>
          </a:p>
          <a:p>
            <a:pPr algn="just">
              <a:spcAft>
                <a:spcPts val="225"/>
              </a:spcAft>
            </a:pPr>
            <a:r>
              <a:rPr lang="en-US" sz="600" dirty="0">
                <a:solidFill>
                  <a:srgbClr val="008000"/>
                </a:solidFill>
              </a:rPr>
              <a:t>Liu, Z., Sharma, H., Park, J. S., </a:t>
            </a:r>
            <a:r>
              <a:rPr lang="en-US" sz="600" dirty="0" err="1">
                <a:solidFill>
                  <a:srgbClr val="008000"/>
                </a:solidFill>
              </a:rPr>
              <a:t>Kenesei</a:t>
            </a:r>
            <a:r>
              <a:rPr lang="en-US" sz="600" dirty="0">
                <a:solidFill>
                  <a:srgbClr val="008000"/>
                </a:solidFill>
              </a:rPr>
              <a:t>, P., Miceli, A., Almer, J., </a:t>
            </a:r>
            <a:r>
              <a:rPr lang="en-US" sz="600" dirty="0" err="1">
                <a:solidFill>
                  <a:srgbClr val="008000"/>
                </a:solidFill>
              </a:rPr>
              <a:t>Kettimuthu</a:t>
            </a:r>
            <a:r>
              <a:rPr lang="en-US" sz="600" dirty="0">
                <a:solidFill>
                  <a:srgbClr val="008000"/>
                </a:solidFill>
              </a:rPr>
              <a:t>, R., Foster, I., “</a:t>
            </a:r>
            <a:r>
              <a:rPr lang="en-US" sz="600" dirty="0" err="1">
                <a:solidFill>
                  <a:srgbClr val="008000"/>
                </a:solidFill>
              </a:rPr>
              <a:t>BraggNN</a:t>
            </a:r>
            <a:r>
              <a:rPr lang="en-US" sz="600" dirty="0">
                <a:solidFill>
                  <a:srgbClr val="008000"/>
                </a:solidFill>
              </a:rPr>
              <a:t>: fast X-ray Bragg peak analysis using deep learning,” </a:t>
            </a:r>
            <a:r>
              <a:rPr lang="en-US" sz="600" dirty="0" err="1">
                <a:solidFill>
                  <a:srgbClr val="008000"/>
                </a:solidFill>
              </a:rPr>
              <a:t>IUCrJ</a:t>
            </a:r>
            <a:r>
              <a:rPr lang="en-US" sz="600" dirty="0">
                <a:solidFill>
                  <a:srgbClr val="008000"/>
                </a:solidFill>
              </a:rPr>
              <a:t> 9, 104-113 (2022).</a:t>
            </a:r>
          </a:p>
        </p:txBody>
      </p:sp>
      <p:sp>
        <p:nvSpPr>
          <p:cNvPr id="41" name="TextBox 40">
            <a:extLst>
              <a:ext uri="{FF2B5EF4-FFF2-40B4-BE49-F238E27FC236}">
                <a16:creationId xmlns:a16="http://schemas.microsoft.com/office/drawing/2014/main" id="{C4BAF5B1-6C10-03AF-775D-F820B1C9053B}"/>
              </a:ext>
            </a:extLst>
          </p:cNvPr>
          <p:cNvSpPr txBox="1"/>
          <p:nvPr/>
        </p:nvSpPr>
        <p:spPr>
          <a:xfrm>
            <a:off x="6199056" y="4535982"/>
            <a:ext cx="2880359" cy="369332"/>
          </a:xfrm>
          <a:prstGeom prst="rect">
            <a:avLst/>
          </a:prstGeom>
          <a:noFill/>
        </p:spPr>
        <p:txBody>
          <a:bodyPr wrap="square" lIns="0" tIns="0" rIns="0" bIns="0" rtlCol="0">
            <a:spAutoFit/>
          </a:bodyPr>
          <a:lstStyle/>
          <a:p>
            <a:pPr algn="just">
              <a:spcAft>
                <a:spcPts val="225"/>
              </a:spcAft>
            </a:pPr>
            <a:r>
              <a:rPr lang="en-US" sz="600" dirty="0" err="1">
                <a:solidFill>
                  <a:srgbClr val="008000"/>
                </a:solidFill>
              </a:rPr>
              <a:t>Sivaraman</a:t>
            </a:r>
            <a:r>
              <a:rPr lang="en-US" sz="600" dirty="0">
                <a:solidFill>
                  <a:srgbClr val="008000"/>
                </a:solidFill>
              </a:rPr>
              <a:t>, G., </a:t>
            </a:r>
            <a:r>
              <a:rPr lang="en-US" sz="600" dirty="0" err="1">
                <a:solidFill>
                  <a:srgbClr val="008000"/>
                </a:solidFill>
              </a:rPr>
              <a:t>Gallington</a:t>
            </a:r>
            <a:r>
              <a:rPr lang="en-US" sz="600" dirty="0">
                <a:solidFill>
                  <a:srgbClr val="008000"/>
                </a:solidFill>
              </a:rPr>
              <a:t>, L., Krishnamoorthy, A. N., Stan, M., </a:t>
            </a:r>
            <a:r>
              <a:rPr lang="en-US" sz="600" dirty="0" err="1">
                <a:solidFill>
                  <a:srgbClr val="008000"/>
                </a:solidFill>
              </a:rPr>
              <a:t>Csányi</a:t>
            </a:r>
            <a:r>
              <a:rPr lang="en-US" sz="600" dirty="0">
                <a:solidFill>
                  <a:srgbClr val="008000"/>
                </a:solidFill>
              </a:rPr>
              <a:t>, G., Vázquez-</a:t>
            </a:r>
            <a:r>
              <a:rPr lang="en-US" sz="600" dirty="0" err="1">
                <a:solidFill>
                  <a:srgbClr val="008000"/>
                </a:solidFill>
              </a:rPr>
              <a:t>Mayagoitia</a:t>
            </a:r>
            <a:r>
              <a:rPr lang="en-US" sz="600" dirty="0">
                <a:solidFill>
                  <a:srgbClr val="008000"/>
                </a:solidFill>
              </a:rPr>
              <a:t>, </a:t>
            </a:r>
            <a:r>
              <a:rPr lang="en-US" sz="600" dirty="0" err="1">
                <a:solidFill>
                  <a:srgbClr val="008000"/>
                </a:solidFill>
              </a:rPr>
              <a:t>Á</a:t>
            </a:r>
            <a:r>
              <a:rPr lang="en-US" sz="600" dirty="0">
                <a:solidFill>
                  <a:srgbClr val="008000"/>
                </a:solidFill>
              </a:rPr>
              <a:t>., Benmore, C. J., “Experimentally driven automated machine-learned interatomic potential for a refractory oxide,” Physical Review Letters, 126(15), 156002 (2021).</a:t>
            </a:r>
          </a:p>
        </p:txBody>
      </p:sp>
      <p:sp>
        <p:nvSpPr>
          <p:cNvPr id="42" name="Google Shape;272;p1">
            <a:extLst>
              <a:ext uri="{FF2B5EF4-FFF2-40B4-BE49-F238E27FC236}">
                <a16:creationId xmlns:a16="http://schemas.microsoft.com/office/drawing/2014/main" id="{FF5E2D3E-F232-C1B3-6F28-EB2B0122453A}"/>
              </a:ext>
            </a:extLst>
          </p:cNvPr>
          <p:cNvSpPr txBox="1"/>
          <p:nvPr/>
        </p:nvSpPr>
        <p:spPr>
          <a:xfrm>
            <a:off x="6167229" y="1152548"/>
            <a:ext cx="2912186" cy="507288"/>
          </a:xfrm>
          <a:prstGeom prst="rect">
            <a:avLst/>
          </a:prstGeom>
          <a:noFill/>
          <a:ln>
            <a:noFill/>
          </a:ln>
        </p:spPr>
        <p:txBody>
          <a:bodyPr spcFirstLastPara="1" wrap="square" lIns="68569" tIns="34275" rIns="68569" bIns="34275" anchor="t" anchorCtr="0">
            <a:spAutoFit/>
          </a:bodyPr>
          <a:lstStyle/>
          <a:p>
            <a:pPr marL="9525">
              <a:lnSpc>
                <a:spcPct val="90000"/>
              </a:lnSpc>
              <a:spcAft>
                <a:spcPts val="450"/>
              </a:spcAft>
              <a:buClr>
                <a:schemeClr val="tx1">
                  <a:lumMod val="50000"/>
                </a:schemeClr>
              </a:buClr>
              <a:buSzPts val="1000"/>
            </a:pPr>
            <a:r>
              <a:rPr lang="en-US" sz="900" b="1" i="1" dirty="0">
                <a:solidFill>
                  <a:schemeClr val="tx1">
                    <a:lumMod val="50000"/>
                  </a:schemeClr>
                </a:solidFill>
              </a:rPr>
              <a:t>Generating interatomic potentials</a:t>
            </a:r>
            <a:r>
              <a:rPr lang="en-US" sz="900" dirty="0">
                <a:solidFill>
                  <a:schemeClr val="tx1">
                    <a:lumMod val="50000"/>
                  </a:schemeClr>
                </a:solidFill>
              </a:rPr>
              <a:t>: Unsupervised machine learning generated interatomic potentials for a refractory oxide</a:t>
            </a:r>
            <a:endParaRPr lang="en-US" sz="900" b="1" i="1" dirty="0">
              <a:solidFill>
                <a:schemeClr val="tx1">
                  <a:lumMod val="50000"/>
                </a:schemeClr>
              </a:solidFill>
            </a:endParaRPr>
          </a:p>
        </p:txBody>
      </p:sp>
      <p:grpSp>
        <p:nvGrpSpPr>
          <p:cNvPr id="43" name="Group 42">
            <a:extLst>
              <a:ext uri="{FF2B5EF4-FFF2-40B4-BE49-F238E27FC236}">
                <a16:creationId xmlns:a16="http://schemas.microsoft.com/office/drawing/2014/main" id="{8012B945-881F-6324-29B8-2F011A7AF19E}"/>
              </a:ext>
            </a:extLst>
          </p:cNvPr>
          <p:cNvGrpSpPr/>
          <p:nvPr/>
        </p:nvGrpSpPr>
        <p:grpSpPr>
          <a:xfrm>
            <a:off x="751815" y="1782649"/>
            <a:ext cx="1833703" cy="1108061"/>
            <a:chOff x="498741" y="1407044"/>
            <a:chExt cx="2444937" cy="1477414"/>
          </a:xfrm>
        </p:grpSpPr>
        <p:pic>
          <p:nvPicPr>
            <p:cNvPr id="44" name="Picture Placeholder 2" descr="Diagram&#10;&#10;Description automatically generated">
              <a:extLst>
                <a:ext uri="{FF2B5EF4-FFF2-40B4-BE49-F238E27FC236}">
                  <a16:creationId xmlns:a16="http://schemas.microsoft.com/office/drawing/2014/main" id="{D44B9A19-BF86-DB3F-6D9A-79EC1EAEA343}"/>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512314" y="1455935"/>
              <a:ext cx="2431364" cy="1405981"/>
            </a:xfrm>
            <a:prstGeom prst="rect">
              <a:avLst/>
            </a:prstGeom>
          </p:spPr>
        </p:pic>
        <p:sp>
          <p:nvSpPr>
            <p:cNvPr id="45" name="Rectangle 44">
              <a:extLst>
                <a:ext uri="{FF2B5EF4-FFF2-40B4-BE49-F238E27FC236}">
                  <a16:creationId xmlns:a16="http://schemas.microsoft.com/office/drawing/2014/main" id="{9EBD90E1-299C-F729-26F4-664E9EFF406C}"/>
                </a:ext>
              </a:extLst>
            </p:cNvPr>
            <p:cNvSpPr/>
            <p:nvPr/>
          </p:nvSpPr>
          <p:spPr>
            <a:xfrm>
              <a:off x="498741" y="1407044"/>
              <a:ext cx="2439192" cy="1477414"/>
            </a:xfrm>
            <a:prstGeom prst="rect">
              <a:avLst/>
            </a:prstGeom>
            <a:no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46" name="TextBox 45">
            <a:extLst>
              <a:ext uri="{FF2B5EF4-FFF2-40B4-BE49-F238E27FC236}">
                <a16:creationId xmlns:a16="http://schemas.microsoft.com/office/drawing/2014/main" id="{54536B65-9E1A-C675-2DFB-6EC6BADB158B}"/>
              </a:ext>
            </a:extLst>
          </p:cNvPr>
          <p:cNvSpPr txBox="1"/>
          <p:nvPr/>
        </p:nvSpPr>
        <p:spPr>
          <a:xfrm>
            <a:off x="3353175" y="4510334"/>
            <a:ext cx="2667399" cy="92333"/>
          </a:xfrm>
          <a:prstGeom prst="rect">
            <a:avLst/>
          </a:prstGeom>
          <a:noFill/>
        </p:spPr>
        <p:txBody>
          <a:bodyPr wrap="square" lIns="0" tIns="0" rIns="0" bIns="0" rtlCol="0">
            <a:spAutoFit/>
          </a:bodyPr>
          <a:lstStyle/>
          <a:p>
            <a:pPr algn="just">
              <a:spcAft>
                <a:spcPts val="225"/>
              </a:spcAft>
            </a:pPr>
            <a:r>
              <a:rPr lang="en-US" sz="600" dirty="0">
                <a:solidFill>
                  <a:srgbClr val="008000"/>
                </a:solidFill>
              </a:rPr>
              <a:t>S. Kandel et al., Nature Comm., 14(1), p.5501 (2023).</a:t>
            </a:r>
          </a:p>
        </p:txBody>
      </p:sp>
      <p:pic>
        <p:nvPicPr>
          <p:cNvPr id="47" name="Picture 46" descr="A picture containing background pattern&#10;&#10;Description automatically generated">
            <a:extLst>
              <a:ext uri="{FF2B5EF4-FFF2-40B4-BE49-F238E27FC236}">
                <a16:creationId xmlns:a16="http://schemas.microsoft.com/office/drawing/2014/main" id="{BE5FEEB4-9A56-5504-F824-083782D28E9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353175" y="3018610"/>
            <a:ext cx="2667400" cy="603446"/>
          </a:xfrm>
          <a:prstGeom prst="rect">
            <a:avLst/>
          </a:prstGeom>
          <a:ln w="25400">
            <a:solidFill>
              <a:schemeClr val="tx2">
                <a:lumMod val="75000"/>
              </a:schemeClr>
            </a:solidFill>
          </a:ln>
        </p:spPr>
      </p:pic>
      <p:pic>
        <p:nvPicPr>
          <p:cNvPr id="48" name="Picture 47" descr="A picture containing qr code&#10;&#10;Description automatically generated">
            <a:extLst>
              <a:ext uri="{FF2B5EF4-FFF2-40B4-BE49-F238E27FC236}">
                <a16:creationId xmlns:a16="http://schemas.microsoft.com/office/drawing/2014/main" id="{9920EE97-1B7F-2598-A10A-32F7931EDF4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353175" y="3868185"/>
            <a:ext cx="2655137" cy="569806"/>
          </a:xfrm>
          <a:prstGeom prst="rect">
            <a:avLst/>
          </a:prstGeom>
          <a:ln w="25400">
            <a:solidFill>
              <a:schemeClr val="tx2">
                <a:lumMod val="75000"/>
              </a:schemeClr>
            </a:solidFill>
          </a:ln>
        </p:spPr>
      </p:pic>
      <p:sp>
        <p:nvSpPr>
          <p:cNvPr id="49" name="Google Shape;272;p1">
            <a:extLst>
              <a:ext uri="{FF2B5EF4-FFF2-40B4-BE49-F238E27FC236}">
                <a16:creationId xmlns:a16="http://schemas.microsoft.com/office/drawing/2014/main" id="{937BF02C-B0A6-A332-C5FC-FD34BF9B98BF}"/>
              </a:ext>
            </a:extLst>
          </p:cNvPr>
          <p:cNvSpPr txBox="1"/>
          <p:nvPr/>
        </p:nvSpPr>
        <p:spPr>
          <a:xfrm>
            <a:off x="3266094" y="1166509"/>
            <a:ext cx="2856089" cy="884827"/>
          </a:xfrm>
          <a:prstGeom prst="rect">
            <a:avLst/>
          </a:prstGeom>
          <a:noFill/>
          <a:ln>
            <a:noFill/>
          </a:ln>
        </p:spPr>
        <p:txBody>
          <a:bodyPr spcFirstLastPara="1" wrap="square" lIns="68569" tIns="34275" rIns="68569" bIns="34275" anchor="t" anchorCtr="0">
            <a:spAutoFit/>
          </a:bodyPr>
          <a:lstStyle/>
          <a:p>
            <a:pPr marL="9525">
              <a:lnSpc>
                <a:spcPct val="90000"/>
              </a:lnSpc>
              <a:spcAft>
                <a:spcPts val="450"/>
              </a:spcAft>
              <a:buClr>
                <a:schemeClr val="tx1">
                  <a:lumMod val="50000"/>
                </a:schemeClr>
              </a:buClr>
              <a:buSzPts val="1000"/>
            </a:pPr>
            <a:r>
              <a:rPr lang="en-US" sz="900" b="1" i="1" dirty="0">
                <a:solidFill>
                  <a:schemeClr val="tx1">
                    <a:lumMod val="50000"/>
                  </a:schemeClr>
                </a:solidFill>
              </a:rPr>
              <a:t>Smart Data Acquisition</a:t>
            </a:r>
            <a:r>
              <a:rPr lang="en-US" sz="900" dirty="0">
                <a:solidFill>
                  <a:schemeClr val="tx1">
                    <a:lumMod val="50000"/>
                  </a:schemeClr>
                </a:solidFill>
              </a:rPr>
              <a:t>: Machine learning optimizes acquisition scanning path in real-time</a:t>
            </a:r>
          </a:p>
          <a:p>
            <a:pPr marL="180975" indent="-171450">
              <a:lnSpc>
                <a:spcPct val="90000"/>
              </a:lnSpc>
              <a:spcAft>
                <a:spcPts val="450"/>
              </a:spcAft>
              <a:buClr>
                <a:schemeClr val="tx1">
                  <a:lumMod val="50000"/>
                </a:schemeClr>
              </a:buClr>
              <a:buSzPts val="1000"/>
              <a:buFont typeface="Wingdings" pitchFamily="2" charset="2"/>
              <a:buChar char="§"/>
            </a:pPr>
            <a:r>
              <a:rPr lang="en-US" sz="900" dirty="0">
                <a:solidFill>
                  <a:schemeClr val="tx1">
                    <a:lumMod val="50000"/>
                  </a:schemeClr>
                </a:solidFill>
              </a:rPr>
              <a:t>Using Google OR-Tools, AI calculates next points to scan</a:t>
            </a:r>
          </a:p>
          <a:p>
            <a:pPr marL="180975" indent="-171450">
              <a:lnSpc>
                <a:spcPct val="90000"/>
              </a:lnSpc>
              <a:spcAft>
                <a:spcPts val="450"/>
              </a:spcAft>
              <a:buClr>
                <a:schemeClr val="tx1">
                  <a:lumMod val="50000"/>
                </a:schemeClr>
              </a:buClr>
              <a:buSzPts val="1000"/>
              <a:buFont typeface="Wingdings" pitchFamily="2" charset="2"/>
              <a:buChar char="§"/>
            </a:pPr>
            <a:r>
              <a:rPr lang="en-US" sz="900" dirty="0">
                <a:solidFill>
                  <a:schemeClr val="tx1">
                    <a:lumMod val="50000"/>
                  </a:schemeClr>
                </a:solidFill>
              </a:rPr>
              <a:t>Motor movement is reduced by 80%</a:t>
            </a:r>
          </a:p>
        </p:txBody>
      </p:sp>
      <p:pic>
        <p:nvPicPr>
          <p:cNvPr id="50" name="Picture 49" descr="A picture containing background pattern&#10;&#10;Description automatically generated">
            <a:extLst>
              <a:ext uri="{FF2B5EF4-FFF2-40B4-BE49-F238E27FC236}">
                <a16:creationId xmlns:a16="http://schemas.microsoft.com/office/drawing/2014/main" id="{F95F1AD9-67E5-76B7-C500-EA13F2EEC89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353175" y="2197064"/>
            <a:ext cx="2667399" cy="578376"/>
          </a:xfrm>
          <a:prstGeom prst="rect">
            <a:avLst/>
          </a:prstGeom>
          <a:ln w="25400">
            <a:solidFill>
              <a:schemeClr val="tx2">
                <a:lumMod val="75000"/>
              </a:schemeClr>
            </a:solidFill>
          </a:ln>
        </p:spPr>
      </p:pic>
      <p:sp>
        <p:nvSpPr>
          <p:cNvPr id="51" name="Rectangle 50">
            <a:extLst>
              <a:ext uri="{FF2B5EF4-FFF2-40B4-BE49-F238E27FC236}">
                <a16:creationId xmlns:a16="http://schemas.microsoft.com/office/drawing/2014/main" id="{52C600AE-6557-5800-9BEB-439ED9C9649B}"/>
              </a:ext>
            </a:extLst>
          </p:cNvPr>
          <p:cNvSpPr/>
          <p:nvPr/>
        </p:nvSpPr>
        <p:spPr>
          <a:xfrm>
            <a:off x="3353175" y="2027061"/>
            <a:ext cx="1477934" cy="146275"/>
          </a:xfrm>
          <a:prstGeom prst="rect">
            <a:avLst/>
          </a:prstGeom>
          <a:solidFill>
            <a:schemeClr val="tx2">
              <a:lumMod val="75000"/>
            </a:schemeClr>
          </a:solidFill>
          <a:ln w="254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dirty="0"/>
              <a:t>Full-resolution, ‘ground truth’</a:t>
            </a:r>
          </a:p>
        </p:txBody>
      </p:sp>
      <p:sp>
        <p:nvSpPr>
          <p:cNvPr id="52" name="Rectangle 51">
            <a:extLst>
              <a:ext uri="{FF2B5EF4-FFF2-40B4-BE49-F238E27FC236}">
                <a16:creationId xmlns:a16="http://schemas.microsoft.com/office/drawing/2014/main" id="{E1EDA321-4FA4-EE97-B439-BE0A901BDB76}"/>
              </a:ext>
            </a:extLst>
          </p:cNvPr>
          <p:cNvSpPr/>
          <p:nvPr/>
        </p:nvSpPr>
        <p:spPr>
          <a:xfrm>
            <a:off x="3353176" y="2851209"/>
            <a:ext cx="1477934" cy="146275"/>
          </a:xfrm>
          <a:prstGeom prst="rect">
            <a:avLst/>
          </a:prstGeom>
          <a:solidFill>
            <a:schemeClr val="tx2">
              <a:lumMod val="75000"/>
            </a:schemeClr>
          </a:solidFill>
          <a:ln w="254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dirty="0"/>
              <a:t>AI-guided acquisition</a:t>
            </a:r>
          </a:p>
        </p:txBody>
      </p:sp>
      <p:sp>
        <p:nvSpPr>
          <p:cNvPr id="53" name="Rectangle 52">
            <a:extLst>
              <a:ext uri="{FF2B5EF4-FFF2-40B4-BE49-F238E27FC236}">
                <a16:creationId xmlns:a16="http://schemas.microsoft.com/office/drawing/2014/main" id="{39CE4A06-71A3-3BCA-6A22-6CE33CDE90D3}"/>
              </a:ext>
            </a:extLst>
          </p:cNvPr>
          <p:cNvSpPr/>
          <p:nvPr/>
        </p:nvSpPr>
        <p:spPr>
          <a:xfrm>
            <a:off x="3353176" y="3697482"/>
            <a:ext cx="1477934" cy="146275"/>
          </a:xfrm>
          <a:prstGeom prst="rect">
            <a:avLst/>
          </a:prstGeom>
          <a:solidFill>
            <a:schemeClr val="tx2">
              <a:lumMod val="75000"/>
            </a:schemeClr>
          </a:solidFill>
          <a:ln w="254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dirty="0"/>
              <a:t>Scan points</a:t>
            </a:r>
          </a:p>
        </p:txBody>
      </p:sp>
      <p:sp>
        <p:nvSpPr>
          <p:cNvPr id="60" name="Google Shape;272;p1">
            <a:extLst>
              <a:ext uri="{FF2B5EF4-FFF2-40B4-BE49-F238E27FC236}">
                <a16:creationId xmlns:a16="http://schemas.microsoft.com/office/drawing/2014/main" id="{78CD9851-2DE5-1387-8C59-9D9F8BA155A8}"/>
              </a:ext>
            </a:extLst>
          </p:cNvPr>
          <p:cNvSpPr txBox="1"/>
          <p:nvPr/>
        </p:nvSpPr>
        <p:spPr>
          <a:xfrm>
            <a:off x="6167229" y="1573493"/>
            <a:ext cx="2880359" cy="382639"/>
          </a:xfrm>
          <a:prstGeom prst="rect">
            <a:avLst/>
          </a:prstGeom>
          <a:noFill/>
          <a:ln>
            <a:noFill/>
          </a:ln>
        </p:spPr>
        <p:txBody>
          <a:bodyPr spcFirstLastPara="1" wrap="square" lIns="68569" tIns="34275" rIns="68569" bIns="34275" anchor="t" anchorCtr="0">
            <a:spAutoFit/>
          </a:bodyPr>
          <a:lstStyle/>
          <a:p>
            <a:pPr marL="138113" indent="-128588">
              <a:lnSpc>
                <a:spcPct val="90000"/>
              </a:lnSpc>
              <a:spcAft>
                <a:spcPts val="450"/>
              </a:spcAft>
              <a:buClr>
                <a:schemeClr val="tx1">
                  <a:lumMod val="50000"/>
                </a:schemeClr>
              </a:buClr>
              <a:buSzPts val="1000"/>
              <a:buFont typeface="Wingdings" pitchFamily="2" charset="2"/>
              <a:buChar char="§"/>
            </a:pPr>
            <a:r>
              <a:rPr lang="en-US" sz="900" dirty="0">
                <a:solidFill>
                  <a:schemeClr val="tx1">
                    <a:lumMod val="50000"/>
                  </a:schemeClr>
                </a:solidFill>
              </a:rPr>
              <a:t>Diffraction measurements initialize an active-learner that iteratively improves an ML model</a:t>
            </a:r>
          </a:p>
        </p:txBody>
      </p:sp>
      <p:pic>
        <p:nvPicPr>
          <p:cNvPr id="61" name="Picture 60">
            <a:extLst>
              <a:ext uri="{FF2B5EF4-FFF2-40B4-BE49-F238E27FC236}">
                <a16:creationId xmlns:a16="http://schemas.microsoft.com/office/drawing/2014/main" id="{0B83E450-F5DD-D771-6C0B-A960038714F9}"/>
              </a:ext>
            </a:extLst>
          </p:cNvPr>
          <p:cNvPicPr>
            <a:picLocks noChangeAspect="1"/>
          </p:cNvPicPr>
          <p:nvPr/>
        </p:nvPicPr>
        <p:blipFill>
          <a:blip r:embed="rId7"/>
          <a:stretch>
            <a:fillRect/>
          </a:stretch>
        </p:blipFill>
        <p:spPr>
          <a:xfrm>
            <a:off x="6695646" y="1910976"/>
            <a:ext cx="1823523" cy="2540975"/>
          </a:xfrm>
          <a:prstGeom prst="rect">
            <a:avLst/>
          </a:prstGeom>
          <a:solidFill>
            <a:schemeClr val="bg1"/>
          </a:solidFill>
          <a:ln w="25400">
            <a:solidFill>
              <a:schemeClr val="accent2"/>
            </a:solidFill>
          </a:ln>
        </p:spPr>
      </p:pic>
      <p:sp>
        <p:nvSpPr>
          <p:cNvPr id="62" name="Title 1">
            <a:extLst>
              <a:ext uri="{FF2B5EF4-FFF2-40B4-BE49-F238E27FC236}">
                <a16:creationId xmlns:a16="http://schemas.microsoft.com/office/drawing/2014/main" id="{4EA6BC29-9C0C-C4BA-A94D-EFAE4DCD41C1}"/>
              </a:ext>
            </a:extLst>
          </p:cNvPr>
          <p:cNvSpPr>
            <a:spLocks noGrp="1"/>
          </p:cNvSpPr>
          <p:nvPr>
            <p:ph type="title"/>
          </p:nvPr>
        </p:nvSpPr>
        <p:spPr>
          <a:xfrm>
            <a:off x="457200" y="109290"/>
            <a:ext cx="8382000" cy="438151"/>
          </a:xfrm>
        </p:spPr>
        <p:txBody>
          <a:bodyPr/>
          <a:lstStyle/>
          <a:p>
            <a:r>
              <a:rPr lang="en-US" cap="none" dirty="0"/>
              <a:t>Artificial Intelligence / Machine Learning (AI/ML)</a:t>
            </a:r>
          </a:p>
        </p:txBody>
      </p:sp>
      <p:sp>
        <p:nvSpPr>
          <p:cNvPr id="2" name="Slide Number Placeholder 1">
            <a:extLst>
              <a:ext uri="{FF2B5EF4-FFF2-40B4-BE49-F238E27FC236}">
                <a16:creationId xmlns:a16="http://schemas.microsoft.com/office/drawing/2014/main" id="{1A5B0342-7749-1F2A-6B3B-7DF45346ABF2}"/>
              </a:ext>
            </a:extLst>
          </p:cNvPr>
          <p:cNvSpPr>
            <a:spLocks noGrp="1"/>
          </p:cNvSpPr>
          <p:nvPr>
            <p:ph type="sldNum" sz="quarter" idx="12"/>
          </p:nvPr>
        </p:nvSpPr>
        <p:spPr/>
        <p:txBody>
          <a:bodyPr/>
          <a:lstStyle/>
          <a:p>
            <a:fld id="{9CF5EF28-261C-FD41-A360-1A380056DD17}" type="slidenum">
              <a:rPr lang="en-US" smtClean="0"/>
              <a:t>11</a:t>
            </a:fld>
            <a:endParaRPr lang="en-US"/>
          </a:p>
        </p:txBody>
      </p:sp>
    </p:spTree>
    <p:extLst>
      <p:ext uri="{BB962C8B-B14F-4D97-AF65-F5344CB8AC3E}">
        <p14:creationId xmlns:p14="http://schemas.microsoft.com/office/powerpoint/2010/main" val="4037301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CF31-FF43-A816-7BD4-21F172AF5B37}"/>
              </a:ext>
            </a:extLst>
          </p:cNvPr>
          <p:cNvSpPr>
            <a:spLocks noGrp="1"/>
          </p:cNvSpPr>
          <p:nvPr>
            <p:ph type="title"/>
          </p:nvPr>
        </p:nvSpPr>
        <p:spPr/>
        <p:txBody>
          <a:bodyPr/>
          <a:lstStyle/>
          <a:p>
            <a:r>
              <a:rPr lang="en-US" cap="none" dirty="0"/>
              <a:t>6-Way Collaboration Working Group</a:t>
            </a:r>
            <a:endParaRPr lang="en-US" dirty="0"/>
          </a:p>
        </p:txBody>
      </p:sp>
      <p:sp>
        <p:nvSpPr>
          <p:cNvPr id="3" name="Text Placeholder 2">
            <a:extLst>
              <a:ext uri="{FF2B5EF4-FFF2-40B4-BE49-F238E27FC236}">
                <a16:creationId xmlns:a16="http://schemas.microsoft.com/office/drawing/2014/main" id="{D975142D-B1F3-69BA-A777-CD652FC938C9}"/>
              </a:ext>
            </a:extLst>
          </p:cNvPr>
          <p:cNvSpPr>
            <a:spLocks noGrp="1"/>
          </p:cNvSpPr>
          <p:nvPr>
            <p:ph type="body" sz="quarter" idx="13"/>
          </p:nvPr>
        </p:nvSpPr>
        <p:spPr>
          <a:xfrm>
            <a:off x="457200" y="993774"/>
            <a:ext cx="8382000" cy="607875"/>
          </a:xfrm>
        </p:spPr>
        <p:txBody>
          <a:bodyPr/>
          <a:lstStyle/>
          <a:p>
            <a:r>
              <a:rPr lang="en-US" dirty="0"/>
              <a:t>Working group across the US Department of Energy (DOE), Office of Science, Basic Energy Sciences light and neutron sources</a:t>
            </a:r>
          </a:p>
        </p:txBody>
      </p:sp>
      <p:sp>
        <p:nvSpPr>
          <p:cNvPr id="4" name="Content Placeholder 3">
            <a:extLst>
              <a:ext uri="{FF2B5EF4-FFF2-40B4-BE49-F238E27FC236}">
                <a16:creationId xmlns:a16="http://schemas.microsoft.com/office/drawing/2014/main" id="{9A48F6C4-118A-3981-FA42-2A0A55B9A8C2}"/>
              </a:ext>
            </a:extLst>
          </p:cNvPr>
          <p:cNvSpPr>
            <a:spLocks noGrp="1"/>
          </p:cNvSpPr>
          <p:nvPr>
            <p:ph sz="quarter" idx="14"/>
          </p:nvPr>
        </p:nvSpPr>
        <p:spPr>
          <a:xfrm>
            <a:off x="457200" y="3216143"/>
            <a:ext cx="8366665" cy="1438303"/>
          </a:xfrm>
        </p:spPr>
        <p:txBody>
          <a:bodyPr>
            <a:normAutofit fontScale="92500" lnSpcReduction="10000"/>
          </a:bodyPr>
          <a:lstStyle/>
          <a:p>
            <a:r>
              <a:rPr lang="en-US" dirty="0"/>
              <a:t>Develop and maintain a strategic plan in the area of computing and data, and assist in the coordination and execution of related work</a:t>
            </a:r>
          </a:p>
          <a:p>
            <a:r>
              <a:rPr lang="en-US" dirty="0"/>
              <a:t>Developed reports and guidance on data and computing needs, and a common data policy template</a:t>
            </a:r>
          </a:p>
          <a:p>
            <a:r>
              <a:rPr lang="en-US" dirty="0"/>
              <a:t>Coordinated on proposals for many DOE funding calls and awards</a:t>
            </a:r>
          </a:p>
        </p:txBody>
      </p:sp>
      <p:pic>
        <p:nvPicPr>
          <p:cNvPr id="5" name="Picture 4">
            <a:extLst>
              <a:ext uri="{FF2B5EF4-FFF2-40B4-BE49-F238E27FC236}">
                <a16:creationId xmlns:a16="http://schemas.microsoft.com/office/drawing/2014/main" id="{E384B298-4E16-8E53-A983-B78339C3AE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23272" y="1833125"/>
            <a:ext cx="1250862" cy="731520"/>
          </a:xfrm>
          <a:prstGeom prst="rect">
            <a:avLst/>
          </a:prstGeom>
        </p:spPr>
      </p:pic>
      <p:pic>
        <p:nvPicPr>
          <p:cNvPr id="6" name="Picture 5">
            <a:extLst>
              <a:ext uri="{FF2B5EF4-FFF2-40B4-BE49-F238E27FC236}">
                <a16:creationId xmlns:a16="http://schemas.microsoft.com/office/drawing/2014/main" id="{8B277917-E92F-5853-0E23-1AAB3D8259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833125"/>
            <a:ext cx="1256145" cy="731520"/>
          </a:xfrm>
          <a:prstGeom prst="rect">
            <a:avLst/>
          </a:prstGeom>
        </p:spPr>
      </p:pic>
      <p:pic>
        <p:nvPicPr>
          <p:cNvPr id="7" name="Picture 6">
            <a:extLst>
              <a:ext uri="{FF2B5EF4-FFF2-40B4-BE49-F238E27FC236}">
                <a16:creationId xmlns:a16="http://schemas.microsoft.com/office/drawing/2014/main" id="{C217E541-D9CA-EE1F-0A40-D4FEA42B40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03385" y="1833125"/>
            <a:ext cx="1250862" cy="731520"/>
          </a:xfrm>
          <a:prstGeom prst="rect">
            <a:avLst/>
          </a:prstGeom>
        </p:spPr>
      </p:pic>
      <p:pic>
        <p:nvPicPr>
          <p:cNvPr id="8" name="Picture 7">
            <a:extLst>
              <a:ext uri="{FF2B5EF4-FFF2-40B4-BE49-F238E27FC236}">
                <a16:creationId xmlns:a16="http://schemas.microsoft.com/office/drawing/2014/main" id="{4B8F23CF-432F-5061-78EE-6CD48010CB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43159" y="1833125"/>
            <a:ext cx="1250862" cy="731520"/>
          </a:xfrm>
          <a:prstGeom prst="rect">
            <a:avLst/>
          </a:prstGeom>
        </p:spPr>
      </p:pic>
      <p:sp>
        <p:nvSpPr>
          <p:cNvPr id="9" name="Rectangle 8">
            <a:extLst>
              <a:ext uri="{FF2B5EF4-FFF2-40B4-BE49-F238E27FC236}">
                <a16:creationId xmlns:a16="http://schemas.microsoft.com/office/drawing/2014/main" id="{30DFC246-5CF5-FDC0-9039-4517753F03F6}"/>
              </a:ext>
            </a:extLst>
          </p:cNvPr>
          <p:cNvSpPr/>
          <p:nvPr/>
        </p:nvSpPr>
        <p:spPr>
          <a:xfrm>
            <a:off x="457200" y="2624156"/>
            <a:ext cx="1256146" cy="323165"/>
          </a:xfrm>
          <a:prstGeom prst="rect">
            <a:avLst/>
          </a:prstGeom>
        </p:spPr>
        <p:txBody>
          <a:bodyPr wrap="square" lIns="0" tIns="0" rIns="0" bIns="0">
            <a:spAutoFit/>
          </a:bodyPr>
          <a:lstStyle/>
          <a:p>
            <a:pPr algn="ctr"/>
            <a:r>
              <a:rPr lang="en-US" sz="700" dirty="0">
                <a:solidFill>
                  <a:schemeClr val="tx1">
                    <a:lumMod val="50000"/>
                  </a:schemeClr>
                </a:solidFill>
                <a:latin typeface="Arial" panose="020B0604020202020204" pitchFamily="34" charset="0"/>
              </a:rPr>
              <a:t>Advanced Light Source (ALS) / Lawrence Berkeley National Laboratory</a:t>
            </a:r>
            <a:endParaRPr lang="en-US" sz="700" dirty="0">
              <a:solidFill>
                <a:schemeClr val="tx1">
                  <a:lumMod val="50000"/>
                </a:schemeClr>
              </a:solidFill>
            </a:endParaRPr>
          </a:p>
        </p:txBody>
      </p:sp>
      <p:sp>
        <p:nvSpPr>
          <p:cNvPr id="10" name="Rectangle 9">
            <a:extLst>
              <a:ext uri="{FF2B5EF4-FFF2-40B4-BE49-F238E27FC236}">
                <a16:creationId xmlns:a16="http://schemas.microsoft.com/office/drawing/2014/main" id="{12A6D72A-374A-A3EE-825D-4761C3564B68}"/>
              </a:ext>
            </a:extLst>
          </p:cNvPr>
          <p:cNvSpPr/>
          <p:nvPr/>
        </p:nvSpPr>
        <p:spPr>
          <a:xfrm>
            <a:off x="1888492" y="2624156"/>
            <a:ext cx="1245867" cy="323165"/>
          </a:xfrm>
          <a:prstGeom prst="rect">
            <a:avLst/>
          </a:prstGeom>
        </p:spPr>
        <p:txBody>
          <a:bodyPr wrap="square" lIns="0" tIns="0" rIns="0" bIns="0">
            <a:spAutoFit/>
          </a:bodyPr>
          <a:lstStyle/>
          <a:p>
            <a:pPr algn="ctr"/>
            <a:r>
              <a:rPr lang="en-US" sz="700" dirty="0">
                <a:solidFill>
                  <a:schemeClr val="tx1">
                    <a:lumMod val="50000"/>
                  </a:schemeClr>
                </a:solidFill>
                <a:latin typeface="Arial" panose="020B0604020202020204" pitchFamily="34" charset="0"/>
              </a:rPr>
              <a:t>Advanced Photon Source (APS) / Argonne National Laboratory</a:t>
            </a:r>
            <a:endParaRPr lang="en-US" sz="700" dirty="0">
              <a:solidFill>
                <a:schemeClr val="tx1">
                  <a:lumMod val="50000"/>
                </a:schemeClr>
              </a:solidFill>
            </a:endParaRPr>
          </a:p>
        </p:txBody>
      </p:sp>
      <p:sp>
        <p:nvSpPr>
          <p:cNvPr id="11" name="Rectangle 10">
            <a:extLst>
              <a:ext uri="{FF2B5EF4-FFF2-40B4-BE49-F238E27FC236}">
                <a16:creationId xmlns:a16="http://schemas.microsoft.com/office/drawing/2014/main" id="{3BA61EA0-D9F9-202D-D50A-8D32AB0EF467}"/>
              </a:ext>
            </a:extLst>
          </p:cNvPr>
          <p:cNvSpPr/>
          <p:nvPr/>
        </p:nvSpPr>
        <p:spPr>
          <a:xfrm>
            <a:off x="3303385" y="2624156"/>
            <a:ext cx="1245867" cy="323165"/>
          </a:xfrm>
          <a:prstGeom prst="rect">
            <a:avLst/>
          </a:prstGeom>
        </p:spPr>
        <p:txBody>
          <a:bodyPr wrap="square" lIns="0" tIns="0" rIns="0" bIns="0">
            <a:spAutoFit/>
          </a:bodyPr>
          <a:lstStyle/>
          <a:p>
            <a:pPr algn="ctr"/>
            <a:r>
              <a:rPr lang="en-US" sz="700" dirty="0" err="1">
                <a:solidFill>
                  <a:schemeClr val="tx1">
                    <a:lumMod val="50000"/>
                  </a:schemeClr>
                </a:solidFill>
                <a:latin typeface="Arial" panose="020B0604020202020204" pitchFamily="34" charset="0"/>
              </a:rPr>
              <a:t>Linac</a:t>
            </a:r>
            <a:r>
              <a:rPr lang="en-US" sz="700" dirty="0">
                <a:solidFill>
                  <a:schemeClr val="tx1">
                    <a:lumMod val="50000"/>
                  </a:schemeClr>
                </a:solidFill>
                <a:latin typeface="Arial" panose="020B0604020202020204" pitchFamily="34" charset="0"/>
              </a:rPr>
              <a:t> Coherent Light Source (LCLS) / SLAC National Accelerator Laboratory</a:t>
            </a:r>
            <a:endParaRPr lang="en-US" sz="700" dirty="0">
              <a:solidFill>
                <a:schemeClr val="tx1">
                  <a:lumMod val="50000"/>
                </a:schemeClr>
              </a:solidFill>
            </a:endParaRPr>
          </a:p>
        </p:txBody>
      </p:sp>
      <p:sp>
        <p:nvSpPr>
          <p:cNvPr id="12" name="Rectangle 11">
            <a:extLst>
              <a:ext uri="{FF2B5EF4-FFF2-40B4-BE49-F238E27FC236}">
                <a16:creationId xmlns:a16="http://schemas.microsoft.com/office/drawing/2014/main" id="{4F50343F-081B-2179-835A-D14927C799C0}"/>
              </a:ext>
            </a:extLst>
          </p:cNvPr>
          <p:cNvSpPr/>
          <p:nvPr/>
        </p:nvSpPr>
        <p:spPr>
          <a:xfrm>
            <a:off x="4718277" y="2624156"/>
            <a:ext cx="1255857" cy="430887"/>
          </a:xfrm>
          <a:prstGeom prst="rect">
            <a:avLst/>
          </a:prstGeom>
        </p:spPr>
        <p:txBody>
          <a:bodyPr wrap="square" lIns="0" tIns="0" rIns="0" bIns="0">
            <a:spAutoFit/>
          </a:bodyPr>
          <a:lstStyle/>
          <a:p>
            <a:pPr algn="ctr"/>
            <a:r>
              <a:rPr lang="en-US" sz="700" dirty="0">
                <a:solidFill>
                  <a:schemeClr val="tx1">
                    <a:lumMod val="50000"/>
                  </a:schemeClr>
                </a:solidFill>
                <a:latin typeface="Arial" panose="020B0604020202020204" pitchFamily="34" charset="0"/>
              </a:rPr>
              <a:t>National Synchrotron Light Source II (NSLS-II) / Brookhaven National Laboratory</a:t>
            </a:r>
            <a:endParaRPr lang="en-US" sz="700" dirty="0">
              <a:solidFill>
                <a:schemeClr val="tx1">
                  <a:lumMod val="50000"/>
                </a:schemeClr>
              </a:solidFill>
            </a:endParaRPr>
          </a:p>
        </p:txBody>
      </p:sp>
      <p:sp>
        <p:nvSpPr>
          <p:cNvPr id="13" name="Rectangle 12">
            <a:extLst>
              <a:ext uri="{FF2B5EF4-FFF2-40B4-BE49-F238E27FC236}">
                <a16:creationId xmlns:a16="http://schemas.microsoft.com/office/drawing/2014/main" id="{36573360-9FAA-A89E-9B31-460AEDD910E1}"/>
              </a:ext>
            </a:extLst>
          </p:cNvPr>
          <p:cNvSpPr/>
          <p:nvPr/>
        </p:nvSpPr>
        <p:spPr>
          <a:xfrm>
            <a:off x="6143159" y="2624156"/>
            <a:ext cx="1250862" cy="323165"/>
          </a:xfrm>
          <a:prstGeom prst="rect">
            <a:avLst/>
          </a:prstGeom>
        </p:spPr>
        <p:txBody>
          <a:bodyPr wrap="square" lIns="0" tIns="0" rIns="0" bIns="0">
            <a:spAutoFit/>
          </a:bodyPr>
          <a:lstStyle/>
          <a:p>
            <a:pPr algn="ctr"/>
            <a:r>
              <a:rPr lang="en-US" sz="700" dirty="0">
                <a:solidFill>
                  <a:schemeClr val="tx1">
                    <a:lumMod val="50000"/>
                  </a:schemeClr>
                </a:solidFill>
                <a:latin typeface="Arial" panose="020B0604020202020204" pitchFamily="34" charset="0"/>
              </a:rPr>
              <a:t>Stanford Synchrotron Radiation </a:t>
            </a:r>
            <a:r>
              <a:rPr lang="en-US" sz="700" dirty="0" err="1">
                <a:solidFill>
                  <a:schemeClr val="tx1">
                    <a:lumMod val="50000"/>
                  </a:schemeClr>
                </a:solidFill>
                <a:latin typeface="Arial" panose="020B0604020202020204" pitchFamily="34" charset="0"/>
              </a:rPr>
              <a:t>Lightsource</a:t>
            </a:r>
            <a:r>
              <a:rPr lang="en-US" sz="700" dirty="0">
                <a:solidFill>
                  <a:schemeClr val="tx1">
                    <a:lumMod val="50000"/>
                  </a:schemeClr>
                </a:solidFill>
                <a:latin typeface="Arial" panose="020B0604020202020204" pitchFamily="34" charset="0"/>
              </a:rPr>
              <a:t> (SSRL) / SLAC National Accelerator Laboratory</a:t>
            </a:r>
            <a:endParaRPr lang="en-US" sz="700" dirty="0">
              <a:solidFill>
                <a:schemeClr val="tx1">
                  <a:lumMod val="50000"/>
                </a:schemeClr>
              </a:solidFill>
            </a:endParaRPr>
          </a:p>
        </p:txBody>
      </p:sp>
      <p:pic>
        <p:nvPicPr>
          <p:cNvPr id="14" name="Picture Placeholder 14">
            <a:extLst>
              <a:ext uri="{FF2B5EF4-FFF2-40B4-BE49-F238E27FC236}">
                <a16:creationId xmlns:a16="http://schemas.microsoft.com/office/drawing/2014/main" id="{19D344F8-C6BE-37D5-2E4E-F58F58308E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82370" y="1833125"/>
            <a:ext cx="1251990" cy="731520"/>
          </a:xfrm>
          <a:prstGeom prst="rect">
            <a:avLst/>
          </a:prstGeom>
          <a:solidFill>
            <a:schemeClr val="bg1">
              <a:lumMod val="75000"/>
            </a:schemeClr>
          </a:solidFill>
        </p:spPr>
      </p:pic>
      <p:pic>
        <p:nvPicPr>
          <p:cNvPr id="2050" name="Picture 2" descr="Spallation Neutron Source | Neutron Science at ORNL">
            <a:extLst>
              <a:ext uri="{FF2B5EF4-FFF2-40B4-BE49-F238E27FC236}">
                <a16:creationId xmlns:a16="http://schemas.microsoft.com/office/drawing/2014/main" id="{251E24E8-6363-C89C-9BFD-9331AD459E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647" t="13773" r="9101" b="10333"/>
          <a:stretch/>
        </p:blipFill>
        <p:spPr bwMode="auto">
          <a:xfrm>
            <a:off x="7563047" y="2059154"/>
            <a:ext cx="1250861" cy="5054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7 Fast Facts About the High Flux Isotope Reactor at Oak Ridge National  Laboratory | Department of Energy">
            <a:extLst>
              <a:ext uri="{FF2B5EF4-FFF2-40B4-BE49-F238E27FC236}">
                <a16:creationId xmlns:a16="http://schemas.microsoft.com/office/drawing/2014/main" id="{30968E6A-8BDB-6F4A-E544-3C2E73A638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6726" y="1808638"/>
            <a:ext cx="644554" cy="4299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70950E4-1975-BF56-1EA0-3C1FE838E21E}"/>
              </a:ext>
            </a:extLst>
          </p:cNvPr>
          <p:cNvSpPr/>
          <p:nvPr/>
        </p:nvSpPr>
        <p:spPr>
          <a:xfrm>
            <a:off x="7554183" y="2624156"/>
            <a:ext cx="1397097" cy="430887"/>
          </a:xfrm>
          <a:prstGeom prst="rect">
            <a:avLst/>
          </a:prstGeom>
        </p:spPr>
        <p:txBody>
          <a:bodyPr wrap="square" lIns="0" tIns="0" rIns="0" bIns="0">
            <a:spAutoFit/>
          </a:bodyPr>
          <a:lstStyle/>
          <a:p>
            <a:pPr algn="ctr"/>
            <a:r>
              <a:rPr lang="en-US" sz="700" dirty="0">
                <a:solidFill>
                  <a:schemeClr val="tx1">
                    <a:lumMod val="50000"/>
                  </a:schemeClr>
                </a:solidFill>
                <a:latin typeface="Arial" panose="020B0604020202020204" pitchFamily="34" charset="0"/>
              </a:rPr>
              <a:t>Spallation Neutron Source (SNS) and High Flux Isotope Reactor (HFIR) / Oak Ridge National Laboratory</a:t>
            </a:r>
            <a:endParaRPr lang="en-US" sz="700" dirty="0">
              <a:solidFill>
                <a:schemeClr val="tx1">
                  <a:lumMod val="50000"/>
                </a:schemeClr>
              </a:solidFill>
            </a:endParaRPr>
          </a:p>
        </p:txBody>
      </p:sp>
      <p:sp>
        <p:nvSpPr>
          <p:cNvPr id="17" name="Slide Number Placeholder 16">
            <a:extLst>
              <a:ext uri="{FF2B5EF4-FFF2-40B4-BE49-F238E27FC236}">
                <a16:creationId xmlns:a16="http://schemas.microsoft.com/office/drawing/2014/main" id="{EED6F1C2-AFA4-3F11-9669-156ECF407F46}"/>
              </a:ext>
            </a:extLst>
          </p:cNvPr>
          <p:cNvSpPr>
            <a:spLocks noGrp="1"/>
          </p:cNvSpPr>
          <p:nvPr>
            <p:ph type="sldNum" sz="quarter" idx="12"/>
          </p:nvPr>
        </p:nvSpPr>
        <p:spPr/>
        <p:txBody>
          <a:bodyPr/>
          <a:lstStyle/>
          <a:p>
            <a:fld id="{9CF5EF28-261C-FD41-A360-1A380056DD17}" type="slidenum">
              <a:rPr lang="en-US" smtClean="0"/>
              <a:t>12</a:t>
            </a:fld>
            <a:endParaRPr lang="en-US"/>
          </a:p>
        </p:txBody>
      </p:sp>
    </p:spTree>
    <p:extLst>
      <p:ext uri="{BB962C8B-B14F-4D97-AF65-F5344CB8AC3E}">
        <p14:creationId xmlns:p14="http://schemas.microsoft.com/office/powerpoint/2010/main" val="1479024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FF429A-2253-2DFF-A302-7D2CE0800AFB}"/>
              </a:ext>
            </a:extLst>
          </p:cNvPr>
          <p:cNvSpPr>
            <a:spLocks noGrp="1"/>
          </p:cNvSpPr>
          <p:nvPr>
            <p:ph type="sldNum" sz="quarter" idx="13"/>
          </p:nvPr>
        </p:nvSpPr>
        <p:spPr>
          <a:xfrm>
            <a:off x="4310063" y="4891056"/>
            <a:ext cx="523875" cy="110042"/>
          </a:xfrm>
          <a:prstGeom prst="rect">
            <a:avLst/>
          </a:prstGeom>
        </p:spPr>
        <p:txBody>
          <a:bodyPr vert="horz" lIns="0" tIns="0" rIns="0" bIns="0" rtlCol="0" anchor="ctr"/>
          <a:lstStyle>
            <a:defPPr>
              <a:defRPr lang="en-US"/>
            </a:defPPr>
            <a:lvl1pPr marL="0" algn="ctr"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FAAC5A-9C4F-4278-920D-DF2BAB595749}" type="slidenum">
              <a:rPr lang="en-US" smtClean="0"/>
              <a:pPr/>
              <a:t>13</a:t>
            </a:fld>
            <a:endParaRPr lang="en-US" dirty="0"/>
          </a:p>
        </p:txBody>
      </p:sp>
      <p:sp>
        <p:nvSpPr>
          <p:cNvPr id="12" name="TextBox 11">
            <a:extLst>
              <a:ext uri="{FF2B5EF4-FFF2-40B4-BE49-F238E27FC236}">
                <a16:creationId xmlns:a16="http://schemas.microsoft.com/office/drawing/2014/main" id="{BCD81828-D72B-37A2-CE71-5FAC82432E46}"/>
              </a:ext>
            </a:extLst>
          </p:cNvPr>
          <p:cNvSpPr txBox="1"/>
          <p:nvPr/>
        </p:nvSpPr>
        <p:spPr>
          <a:xfrm>
            <a:off x="457202" y="1518749"/>
            <a:ext cx="4051004" cy="369332"/>
          </a:xfrm>
          <a:prstGeom prst="rect">
            <a:avLst/>
          </a:prstGeom>
          <a:noFill/>
        </p:spPr>
        <p:txBody>
          <a:bodyPr wrap="square" lIns="0" tIns="0" rIns="0" bIns="0">
            <a:spAutoFit/>
          </a:bodyPr>
          <a:lstStyle/>
          <a:p>
            <a:pPr marL="0" marR="0" lvl="0" indent="0" defTabSz="457200" rtl="0" eaLnBrk="1" fontAlgn="auto" latinLnBrk="0" hangingPunct="1">
              <a:lnSpc>
                <a:spcPct val="100000"/>
              </a:lnSpc>
              <a:spcBef>
                <a:spcPts val="600"/>
              </a:spcBef>
              <a:spcAft>
                <a:spcPts val="0"/>
              </a:spcAft>
              <a:buClrTx/>
              <a:buSzTx/>
              <a:buFont typeface="Wingdings" pitchFamily="2" charset="2"/>
              <a:buNone/>
              <a:tabLst/>
              <a:defRPr/>
            </a:pPr>
            <a:r>
              <a:rPr kumimoji="0" lang="en-US" sz="1200" b="1" i="0" u="none" strike="noStrike" kern="1200" cap="none" spc="0" normalizeH="0" baseline="0" noProof="0" dirty="0">
                <a:ln>
                  <a:noFill/>
                </a:ln>
                <a:solidFill>
                  <a:srgbClr val="47484A">
                    <a:lumMod val="50000"/>
                  </a:srgbClr>
                </a:solidFill>
                <a:effectLst/>
                <a:uLnTx/>
                <a:uFillTx/>
                <a:latin typeface="Arial"/>
                <a:ea typeface="+mn-ea"/>
                <a:cs typeface="+mn-cs"/>
              </a:rPr>
              <a:t>Artificial Intelligence and Machine Learning at DOE Scientific User Facilities</a:t>
            </a:r>
          </a:p>
        </p:txBody>
      </p:sp>
      <p:sp>
        <p:nvSpPr>
          <p:cNvPr id="13" name="Rectangle 12">
            <a:extLst>
              <a:ext uri="{FF2B5EF4-FFF2-40B4-BE49-F238E27FC236}">
                <a16:creationId xmlns:a16="http://schemas.microsoft.com/office/drawing/2014/main" id="{B9B0C09C-244A-1F42-07C6-911FF54BC0F7}"/>
              </a:ext>
            </a:extLst>
          </p:cNvPr>
          <p:cNvSpPr/>
          <p:nvPr/>
        </p:nvSpPr>
        <p:spPr>
          <a:xfrm>
            <a:off x="457202" y="1888502"/>
            <a:ext cx="4051004" cy="2936704"/>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600"/>
              </a:spcBef>
              <a:spcAft>
                <a:spcPts val="0"/>
              </a:spcAft>
              <a:buClrTx/>
              <a:buSzTx/>
              <a:buFont typeface="Wingdings" pitchFamily="2" charset="2"/>
              <a:buNone/>
              <a:tabLst/>
              <a:defRPr/>
            </a:pPr>
            <a:r>
              <a:rPr kumimoji="0" lang="en-US" sz="1100" b="1" i="0" u="none" strike="noStrike" kern="1200" cap="none" spc="0" normalizeH="0" baseline="30000" noProof="0" dirty="0">
                <a:ln>
                  <a:noFill/>
                </a:ln>
                <a:solidFill>
                  <a:schemeClr val="tx2"/>
                </a:solidFill>
                <a:effectLst/>
                <a:uLnTx/>
                <a:uFillTx/>
                <a:latin typeface="Arial"/>
                <a:ea typeface="+mn-ea"/>
                <a:cs typeface="+mn-cs"/>
              </a:rPr>
              <a:t>APS</a:t>
            </a:r>
            <a:r>
              <a:rPr kumimoji="0" lang="en-US" sz="1100" b="1" i="0" u="none" strike="noStrike" kern="1200" cap="none" spc="0" normalizeH="0" baseline="0" noProof="0" dirty="0">
                <a:ln>
                  <a:noFill/>
                </a:ln>
                <a:solidFill>
                  <a:schemeClr val="tx2"/>
                </a:solidFill>
                <a:effectLst/>
                <a:uLnTx/>
                <a:uFillTx/>
                <a:latin typeface="Arial"/>
                <a:ea typeface="+mn-ea"/>
                <a:cs typeface="+mn-cs"/>
              </a:rPr>
              <a:t> A Digital Twin for In Silico Time-Resolved Experiments</a:t>
            </a:r>
          </a:p>
          <a:p>
            <a:pPr marL="0" marR="0" lvl="0" indent="0" algn="l" defTabSz="457200" rtl="0" eaLnBrk="1" fontAlgn="auto" latinLnBrk="0" hangingPunct="1">
              <a:lnSpc>
                <a:spcPct val="100000"/>
              </a:lnSpc>
              <a:spcBef>
                <a:spcPts val="600"/>
              </a:spcBef>
              <a:spcAft>
                <a:spcPts val="0"/>
              </a:spcAft>
              <a:buClrTx/>
              <a:buSzTx/>
              <a:buFont typeface="Wingdings" pitchFamily="2" charset="2"/>
              <a:buNone/>
              <a:tabLst/>
              <a:defRPr/>
            </a:pPr>
            <a:r>
              <a:rPr kumimoji="0" lang="en-US" sz="1100" b="1" i="0" u="none" strike="noStrike" kern="1200" cap="none" spc="0" normalizeH="0" baseline="30000" noProof="0" dirty="0">
                <a:ln>
                  <a:noFill/>
                </a:ln>
                <a:solidFill>
                  <a:schemeClr val="tx2"/>
                </a:solidFill>
                <a:effectLst/>
                <a:uLnTx/>
                <a:uFillTx/>
                <a:latin typeface="Arial"/>
                <a:ea typeface="+mn-ea"/>
                <a:cs typeface="+mn-cs"/>
              </a:rPr>
              <a:t>APS</a:t>
            </a:r>
            <a:r>
              <a:rPr kumimoji="0" lang="en-US" sz="1100" b="1" i="0" u="none" strike="noStrike" kern="1200" cap="none" spc="0" normalizeH="0" baseline="0" noProof="0" dirty="0">
                <a:ln>
                  <a:noFill/>
                </a:ln>
                <a:solidFill>
                  <a:schemeClr val="tx2"/>
                </a:solidFill>
                <a:effectLst/>
                <a:uLnTx/>
                <a:uFillTx/>
                <a:latin typeface="Arial"/>
                <a:ea typeface="+mn-ea"/>
                <a:cs typeface="+mn-cs"/>
              </a:rPr>
              <a:t> Actionable Information from Sensor to Data Center</a:t>
            </a:r>
          </a:p>
          <a:p>
            <a:pPr defTabSz="457200">
              <a:spcBef>
                <a:spcPts val="600"/>
              </a:spcBef>
              <a:defRPr/>
            </a:pPr>
            <a:r>
              <a:rPr kumimoji="0" lang="en-US" sz="1100" b="1" i="0" u="none" strike="noStrike" kern="1200" cap="none" spc="0" normalizeH="0" baseline="30000" noProof="0" dirty="0">
                <a:ln>
                  <a:noFill/>
                </a:ln>
                <a:solidFill>
                  <a:schemeClr val="tx2"/>
                </a:solidFill>
                <a:effectLst/>
                <a:uLnTx/>
                <a:uFillTx/>
                <a:latin typeface="Arial"/>
                <a:ea typeface="+mn-ea"/>
                <a:cs typeface="+mn-cs"/>
              </a:rPr>
              <a:t>APS</a:t>
            </a:r>
            <a:r>
              <a:rPr kumimoji="0" lang="en-US" sz="1100" b="1" i="0" u="none" strike="noStrike" kern="1200" cap="none" spc="0" normalizeH="0" baseline="0" noProof="0" dirty="0">
                <a:ln>
                  <a:noFill/>
                </a:ln>
                <a:solidFill>
                  <a:schemeClr val="tx2"/>
                </a:solidFill>
                <a:effectLst/>
                <a:uLnTx/>
                <a:uFillTx/>
                <a:latin typeface="Arial"/>
                <a:ea typeface="+mn-ea"/>
                <a:cs typeface="+mn-cs"/>
              </a:rPr>
              <a:t> Collaborative Machine Learning Platform for Scientific Discovery: </a:t>
            </a:r>
            <a:r>
              <a:rPr kumimoji="0" lang="en-US" sz="1100" b="1" i="0" u="none" strike="noStrike" kern="1200" cap="none" spc="0" normalizeH="0" baseline="0" noProof="0" dirty="0" err="1">
                <a:ln>
                  <a:noFill/>
                </a:ln>
                <a:solidFill>
                  <a:schemeClr val="tx2"/>
                </a:solidFill>
                <a:effectLst/>
                <a:uLnTx/>
                <a:uFillTx/>
                <a:latin typeface="Arial"/>
                <a:ea typeface="+mn-ea"/>
                <a:cs typeface="+mn-cs"/>
              </a:rPr>
              <a:t>MLExchange</a:t>
            </a:r>
            <a:endParaRPr lang="en-US" sz="1100" dirty="0">
              <a:solidFill>
                <a:schemeClr val="tx2"/>
              </a:solidFill>
              <a:latin typeface="Arial"/>
            </a:endParaRPr>
          </a:p>
          <a:p>
            <a:pPr marL="0" marR="0" lvl="0" indent="0" algn="l" defTabSz="457200" rtl="0" eaLnBrk="1" fontAlgn="auto" latinLnBrk="0" hangingPunct="1">
              <a:lnSpc>
                <a:spcPct val="100000"/>
              </a:lnSpc>
              <a:spcBef>
                <a:spcPts val="600"/>
              </a:spcBef>
              <a:spcAft>
                <a:spcPts val="0"/>
              </a:spcAft>
              <a:buClrTx/>
              <a:buSzTx/>
              <a:buFont typeface="Wingdings" pitchFamily="2" charset="2"/>
              <a:buNone/>
              <a:tabLst/>
              <a:defRPr/>
            </a:pPr>
            <a:r>
              <a:rPr kumimoji="0" lang="en-US" sz="1100" b="1" i="0" u="none" strike="noStrike" kern="1200" cap="none" spc="0" normalizeH="0" baseline="30000" noProof="0" dirty="0">
                <a:ln>
                  <a:noFill/>
                </a:ln>
                <a:solidFill>
                  <a:schemeClr val="tx2"/>
                </a:solidFill>
                <a:effectLst/>
                <a:uLnTx/>
                <a:uFillTx/>
                <a:latin typeface="Arial"/>
                <a:ea typeface="+mn-ea"/>
                <a:cs typeface="+mn-cs"/>
              </a:rPr>
              <a:t>APS</a:t>
            </a:r>
            <a:r>
              <a:rPr kumimoji="0" lang="en-US" sz="1100" b="1" i="0" u="none" strike="noStrike" kern="1200" cap="none" spc="0" normalizeH="0" baseline="0" noProof="0" dirty="0">
                <a:ln>
                  <a:noFill/>
                </a:ln>
                <a:solidFill>
                  <a:schemeClr val="tx2"/>
                </a:solidFill>
                <a:effectLst/>
                <a:uLnTx/>
                <a:uFillTx/>
                <a:latin typeface="Arial"/>
                <a:ea typeface="+mn-ea"/>
                <a:cs typeface="+mn-cs"/>
              </a:rPr>
              <a:t> Integrated Platform for Multimodal Data Capture, Exploration and Discovery Driven by AI Tools</a:t>
            </a:r>
          </a:p>
          <a:p>
            <a:pPr marL="0" marR="0" lvl="0" indent="0" algn="l" defTabSz="457200" rtl="0" eaLnBrk="1" fontAlgn="auto" latinLnBrk="0" hangingPunct="1">
              <a:lnSpc>
                <a:spcPct val="100000"/>
              </a:lnSpc>
              <a:spcBef>
                <a:spcPts val="600"/>
              </a:spcBef>
              <a:spcAft>
                <a:spcPts val="0"/>
              </a:spcAft>
              <a:buClrTx/>
              <a:buSzTx/>
              <a:buFont typeface="Wingdings" pitchFamily="2" charset="2"/>
              <a:buNone/>
              <a:tabLst/>
              <a:defRPr/>
            </a:pPr>
            <a:r>
              <a:rPr kumimoji="0" lang="en-US" sz="1100" b="1" i="0" u="none" strike="noStrike" kern="1200" cap="none" spc="0" normalizeH="0" baseline="0" noProof="0" dirty="0">
                <a:ln>
                  <a:noFill/>
                </a:ln>
                <a:solidFill>
                  <a:schemeClr val="tx2"/>
                </a:solidFill>
                <a:effectLst/>
                <a:uLnTx/>
                <a:uFillTx/>
                <a:latin typeface="Arial"/>
                <a:ea typeface="+mn-ea"/>
                <a:cs typeface="+mn-cs"/>
              </a:rPr>
              <a:t>Intelligent Acquisition and Reconstruction for Hyperspectral Tomography Systems</a:t>
            </a:r>
          </a:p>
          <a:p>
            <a:pPr defTabSz="457200">
              <a:spcBef>
                <a:spcPts val="600"/>
              </a:spcBef>
              <a:defRPr/>
            </a:pPr>
            <a:r>
              <a:rPr kumimoji="0" lang="en-US" sz="1100" b="1" i="0" u="none" strike="noStrike" kern="1200" cap="none" spc="0" normalizeH="0" baseline="30000" noProof="0" dirty="0">
                <a:ln>
                  <a:noFill/>
                </a:ln>
                <a:solidFill>
                  <a:schemeClr val="tx2"/>
                </a:solidFill>
                <a:effectLst/>
                <a:uLnTx/>
                <a:uFillTx/>
                <a:latin typeface="Arial"/>
                <a:ea typeface="+mn-ea"/>
                <a:cs typeface="+mn-cs"/>
              </a:rPr>
              <a:t>APS</a:t>
            </a:r>
            <a:r>
              <a:rPr kumimoji="0" lang="en-US" sz="1100" b="1" i="0" u="none" strike="noStrike" kern="1200" cap="none" spc="0" normalizeH="0" baseline="0" noProof="0" dirty="0">
                <a:ln>
                  <a:noFill/>
                </a:ln>
                <a:solidFill>
                  <a:schemeClr val="tx2"/>
                </a:solidFill>
                <a:effectLst/>
                <a:uLnTx/>
                <a:uFillTx/>
                <a:latin typeface="Arial"/>
                <a:ea typeface="+mn-ea"/>
                <a:cs typeface="+mn-cs"/>
              </a:rPr>
              <a:t> Machine Learning for Autonomous Control of Accelerators</a:t>
            </a:r>
          </a:p>
          <a:p>
            <a:pPr marL="0" marR="0" lvl="0" indent="0" algn="l" defTabSz="457200" rtl="0" eaLnBrk="1" fontAlgn="auto" latinLnBrk="0" hangingPunct="1">
              <a:lnSpc>
                <a:spcPct val="100000"/>
              </a:lnSpc>
              <a:spcBef>
                <a:spcPts val="600"/>
              </a:spcBef>
              <a:spcAft>
                <a:spcPts val="0"/>
              </a:spcAft>
              <a:buClrTx/>
              <a:buSzTx/>
              <a:buFont typeface="Wingdings" pitchFamily="2" charset="2"/>
              <a:buNone/>
              <a:tabLst/>
              <a:defRPr/>
            </a:pPr>
            <a:r>
              <a:rPr kumimoji="0" lang="en-US" sz="1100" b="1" i="0" u="none" strike="noStrike" kern="1200" cap="none" spc="0" normalizeH="0" baseline="0" noProof="0" dirty="0">
                <a:ln>
                  <a:noFill/>
                </a:ln>
                <a:solidFill>
                  <a:schemeClr val="tx2"/>
                </a:solidFill>
                <a:effectLst/>
                <a:uLnTx/>
                <a:uFillTx/>
                <a:latin typeface="Arial"/>
                <a:ea typeface="+mn-ea"/>
                <a:cs typeface="+mn-cs"/>
              </a:rPr>
              <a:t>Machine Learning for Improving Accelerator and Target Performance</a:t>
            </a:r>
          </a:p>
          <a:p>
            <a:pPr marL="0" marR="0" lvl="0" indent="0" algn="l" defTabSz="457200" rtl="0" eaLnBrk="1" fontAlgn="auto" latinLnBrk="0" hangingPunct="1">
              <a:lnSpc>
                <a:spcPct val="100000"/>
              </a:lnSpc>
              <a:spcBef>
                <a:spcPts val="600"/>
              </a:spcBef>
              <a:spcAft>
                <a:spcPts val="0"/>
              </a:spcAft>
              <a:buClrTx/>
              <a:buSzTx/>
              <a:buFont typeface="Wingdings" pitchFamily="2" charset="2"/>
              <a:buNone/>
              <a:tabLst/>
              <a:defRPr/>
            </a:pPr>
            <a:r>
              <a:rPr kumimoji="0" lang="en-US" sz="1100" b="1" i="0" u="none" strike="noStrike" kern="1200" cap="none" spc="0" normalizeH="0" baseline="0" noProof="0" dirty="0">
                <a:ln>
                  <a:noFill/>
                </a:ln>
                <a:solidFill>
                  <a:schemeClr val="tx2"/>
                </a:solidFill>
                <a:effectLst/>
                <a:uLnTx/>
                <a:uFillTx/>
                <a:latin typeface="Arial"/>
                <a:ea typeface="+mn-ea"/>
                <a:cs typeface="+mn-cs"/>
              </a:rPr>
              <a:t>4DCamera Distillery: From Massive Electron Microscopy Scattering Data to Useful Information with AI/ML</a:t>
            </a:r>
          </a:p>
          <a:p>
            <a:pPr marL="0" marR="0" lvl="0" indent="0" algn="l" defTabSz="457200" rtl="0" eaLnBrk="1" fontAlgn="auto" latinLnBrk="0" hangingPunct="1">
              <a:lnSpc>
                <a:spcPct val="100000"/>
              </a:lnSpc>
              <a:spcBef>
                <a:spcPts val="1200"/>
              </a:spcBef>
              <a:spcAft>
                <a:spcPts val="0"/>
              </a:spcAft>
              <a:buClrTx/>
              <a:buSzTx/>
              <a:buFont typeface="Wingdings" pitchFamily="2" charset="2"/>
              <a:buNone/>
              <a:tabLst/>
              <a:defRPr/>
            </a:pPr>
            <a:endParaRPr kumimoji="0" lang="en-US" sz="1100" b="1" i="0" u="none" strike="noStrike" kern="1200" cap="none" spc="0" normalizeH="0" baseline="0" noProof="0" dirty="0">
              <a:ln>
                <a:noFill/>
              </a:ln>
              <a:solidFill>
                <a:schemeClr val="tx2"/>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2CC40592-0EC7-59A5-C4CD-83B95EDD8E5C}"/>
              </a:ext>
            </a:extLst>
          </p:cNvPr>
          <p:cNvSpPr/>
          <p:nvPr/>
        </p:nvSpPr>
        <p:spPr>
          <a:xfrm>
            <a:off x="4635795" y="1888502"/>
            <a:ext cx="4194307" cy="1934292"/>
          </a:xfrm>
          <a:prstGeom prst="rect">
            <a:avLst/>
          </a:prstGeom>
          <a:solidFill>
            <a:srgbClr val="FFF2CC"/>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457200">
              <a:spcBef>
                <a:spcPts val="600"/>
              </a:spcBef>
              <a:defRPr/>
            </a:pPr>
            <a:r>
              <a:rPr kumimoji="0" lang="en-US" sz="1100" b="1" i="0" u="none" strike="noStrike" kern="1200" cap="none" spc="0" normalizeH="0" baseline="30000" noProof="0" dirty="0">
                <a:ln>
                  <a:noFill/>
                </a:ln>
                <a:solidFill>
                  <a:schemeClr val="tx2"/>
                </a:solidFill>
                <a:effectLst/>
                <a:uLnTx/>
                <a:uFillTx/>
                <a:latin typeface="Arial"/>
                <a:ea typeface="+mn-ea"/>
                <a:cs typeface="+mn-cs"/>
              </a:rPr>
              <a:t>APS</a:t>
            </a:r>
            <a:r>
              <a:rPr kumimoji="0" lang="en-US" sz="1100" b="1" i="0" u="none" strike="noStrike" kern="1200" cap="none" spc="0" normalizeH="0" baseline="0" noProof="0" dirty="0">
                <a:ln>
                  <a:noFill/>
                </a:ln>
                <a:solidFill>
                  <a:schemeClr val="tx2"/>
                </a:solidFill>
                <a:effectLst/>
                <a:uLnTx/>
                <a:uFillTx/>
                <a:latin typeface="Arial"/>
                <a:ea typeface="+mn-ea"/>
                <a:cs typeface="+mn-cs"/>
              </a:rPr>
              <a:t> ILLUMINE - Intelligent Learning for Light Source and Neutron Source User Measurements Including Navigation and Experiment Steering</a:t>
            </a:r>
          </a:p>
          <a:p>
            <a:pPr marL="171450" marR="0" lvl="0" indent="-171450" algn="l" defTabSz="457200" rtl="0" eaLnBrk="1" fontAlgn="auto" latinLnBrk="0" hangingPunct="1">
              <a:lnSpc>
                <a:spcPct val="100000"/>
              </a:lnSpc>
              <a:spcAft>
                <a:spcPts val="0"/>
              </a:spcAft>
              <a:buClrTx/>
              <a:buSzTx/>
              <a:buFont typeface="Wingdings" pitchFamily="2" charset="2"/>
              <a:buChar char="§"/>
              <a:tabLst/>
              <a:defRPr/>
            </a:pPr>
            <a:r>
              <a:rPr lang="en-US" sz="1100" dirty="0">
                <a:solidFill>
                  <a:schemeClr val="tx1">
                    <a:lumMod val="50000"/>
                  </a:schemeClr>
                </a:solidFill>
                <a:latin typeface="Arial"/>
              </a:rPr>
              <a:t>SLAC, ANL, BNL, LBNL, ORNL</a:t>
            </a:r>
            <a:endParaRPr kumimoji="0" lang="en-US" sz="1100" i="0" u="none" strike="noStrike" kern="1200" cap="none" spc="0" normalizeH="0" baseline="0" noProof="0" dirty="0">
              <a:ln>
                <a:noFill/>
              </a:ln>
              <a:solidFill>
                <a:schemeClr val="tx1">
                  <a:lumMod val="50000"/>
                </a:schemeClr>
              </a:solidFill>
              <a:effectLst/>
              <a:uLnTx/>
              <a:uFillTx/>
              <a:latin typeface="Arial"/>
              <a:ea typeface="+mn-ea"/>
              <a:cs typeface="+mn-cs"/>
            </a:endParaRPr>
          </a:p>
          <a:p>
            <a:pPr marL="0" marR="0" lvl="0" indent="0" algn="l" defTabSz="457200" rtl="0" eaLnBrk="1" fontAlgn="auto" latinLnBrk="0" hangingPunct="1">
              <a:lnSpc>
                <a:spcPct val="100000"/>
              </a:lnSpc>
              <a:spcBef>
                <a:spcPts val="600"/>
              </a:spcBef>
              <a:spcAft>
                <a:spcPts val="0"/>
              </a:spcAft>
              <a:buClrTx/>
              <a:buSzTx/>
              <a:buFont typeface="Wingdings" pitchFamily="2" charset="2"/>
              <a:buNone/>
              <a:tabLst/>
              <a:defRPr/>
            </a:pPr>
            <a:r>
              <a:rPr kumimoji="0" lang="en-US" sz="1100" b="1" i="0" u="none" strike="noStrike" kern="1200" cap="none" spc="0" normalizeH="0" baseline="30000" noProof="0" dirty="0">
                <a:ln>
                  <a:noFill/>
                </a:ln>
                <a:solidFill>
                  <a:schemeClr val="tx2"/>
                </a:solidFill>
                <a:effectLst/>
                <a:uLnTx/>
                <a:uFillTx/>
                <a:latin typeface="Arial"/>
                <a:ea typeface="+mn-ea"/>
                <a:cs typeface="+mn-cs"/>
              </a:rPr>
              <a:t>APS</a:t>
            </a:r>
            <a:r>
              <a:rPr kumimoji="0" lang="en-US" sz="1100" b="1" i="0" u="none" strike="noStrike" kern="1200" cap="none" spc="0" normalizeH="0" baseline="0" noProof="0" dirty="0">
                <a:ln>
                  <a:noFill/>
                </a:ln>
                <a:solidFill>
                  <a:schemeClr val="tx2"/>
                </a:solidFill>
                <a:effectLst/>
                <a:uLnTx/>
                <a:uFillTx/>
                <a:latin typeface="Arial"/>
                <a:ea typeface="+mn-ea"/>
                <a:cs typeface="+mn-cs"/>
              </a:rPr>
              <a:t> X-ray &amp; Neutron Scientific Center for Optimization, Prediction &amp; Experimentation (XSCOPE)</a:t>
            </a:r>
          </a:p>
          <a:p>
            <a:pPr marL="171450" marR="0" lvl="0" indent="-171450" algn="l" defTabSz="457200" rtl="0" eaLnBrk="1" fontAlgn="auto" latinLnBrk="0" hangingPunct="1">
              <a:lnSpc>
                <a:spcPct val="100000"/>
              </a:lnSpc>
              <a:spcAft>
                <a:spcPts val="0"/>
              </a:spcAft>
              <a:buClrTx/>
              <a:buSzTx/>
              <a:buFont typeface="Wingdings" pitchFamily="2" charset="2"/>
              <a:buChar char="§"/>
              <a:tabLst/>
              <a:defRPr/>
            </a:pPr>
            <a:r>
              <a:rPr lang="en-US" sz="1100" dirty="0">
                <a:solidFill>
                  <a:schemeClr val="tx1">
                    <a:lumMod val="50000"/>
                  </a:schemeClr>
                </a:solidFill>
                <a:latin typeface="Arial"/>
              </a:rPr>
              <a:t>ANL</a:t>
            </a:r>
            <a:endParaRPr kumimoji="0" lang="en-US" sz="1100" i="0" u="none" strike="noStrike" kern="1200" cap="none" spc="0" normalizeH="0" baseline="0" noProof="0" dirty="0">
              <a:ln>
                <a:noFill/>
              </a:ln>
              <a:solidFill>
                <a:schemeClr val="tx1">
                  <a:lumMod val="50000"/>
                </a:schemeClr>
              </a:solidFill>
              <a:effectLst/>
              <a:uLnTx/>
              <a:uFillTx/>
              <a:latin typeface="Arial"/>
              <a:ea typeface="+mn-ea"/>
              <a:cs typeface="+mn-cs"/>
            </a:endParaRPr>
          </a:p>
          <a:p>
            <a:pPr marL="0" marR="0" lvl="0" indent="0" algn="l" defTabSz="457200" rtl="0" eaLnBrk="1" fontAlgn="auto" latinLnBrk="0" hangingPunct="1">
              <a:lnSpc>
                <a:spcPct val="100000"/>
              </a:lnSpc>
              <a:spcBef>
                <a:spcPts val="600"/>
              </a:spcBef>
              <a:spcAft>
                <a:spcPts val="0"/>
              </a:spcAft>
              <a:buClrTx/>
              <a:buSzTx/>
              <a:buFont typeface="Wingdings" pitchFamily="2" charset="2"/>
              <a:buNone/>
              <a:tabLst/>
              <a:defRPr/>
            </a:pPr>
            <a:r>
              <a:rPr kumimoji="0" lang="en-US" sz="1100" b="1" i="0" u="none" strike="noStrike" kern="1200" cap="none" spc="0" normalizeH="0" baseline="0" noProof="0" dirty="0">
                <a:ln>
                  <a:noFill/>
                </a:ln>
                <a:solidFill>
                  <a:schemeClr val="tx2"/>
                </a:solidFill>
                <a:effectLst/>
                <a:uLnTx/>
                <a:uFillTx/>
                <a:latin typeface="Arial"/>
                <a:ea typeface="+mn-ea"/>
                <a:cs typeface="+mn-cs"/>
              </a:rPr>
              <a:t>The Center for Advanced Mathematics for Energy Research Applications (CAMERA)</a:t>
            </a:r>
            <a:endParaRPr lang="en-US" sz="1100" dirty="0">
              <a:solidFill>
                <a:srgbClr val="47484A">
                  <a:lumMod val="50000"/>
                </a:srgbClr>
              </a:solidFill>
              <a:latin typeface="Arial"/>
            </a:endParaRPr>
          </a:p>
          <a:p>
            <a:pPr marL="171450" marR="0" lvl="0" indent="-171450" algn="l" defTabSz="457200" rtl="0" eaLnBrk="1" fontAlgn="auto" latinLnBrk="0" hangingPunct="1">
              <a:lnSpc>
                <a:spcPct val="100000"/>
              </a:lnSpc>
              <a:spcAft>
                <a:spcPts val="0"/>
              </a:spcAft>
              <a:buClrTx/>
              <a:buSzTx/>
              <a:buFont typeface="Wingdings" pitchFamily="2" charset="2"/>
              <a:buChar char="§"/>
              <a:tabLst/>
              <a:defRPr/>
            </a:pPr>
            <a:r>
              <a:rPr kumimoji="0" lang="en-US" sz="1100" b="0" i="0" u="none" strike="noStrike" kern="1200" cap="none" spc="0" normalizeH="0" baseline="0" noProof="0" dirty="0">
                <a:ln>
                  <a:noFill/>
                </a:ln>
                <a:solidFill>
                  <a:srgbClr val="47484A">
                    <a:lumMod val="50000"/>
                  </a:srgbClr>
                </a:solidFill>
                <a:effectLst/>
                <a:uLnTx/>
                <a:uFillTx/>
                <a:latin typeface="Arial"/>
                <a:ea typeface="+mn-ea"/>
                <a:cs typeface="+mn-cs"/>
              </a:rPr>
              <a:t>LBNL</a:t>
            </a:r>
          </a:p>
        </p:txBody>
      </p:sp>
      <p:sp>
        <p:nvSpPr>
          <p:cNvPr id="15" name="TextBox 14">
            <a:extLst>
              <a:ext uri="{FF2B5EF4-FFF2-40B4-BE49-F238E27FC236}">
                <a16:creationId xmlns:a16="http://schemas.microsoft.com/office/drawing/2014/main" id="{737B49CA-4967-872E-4755-FDCFF4227C6B}"/>
              </a:ext>
            </a:extLst>
          </p:cNvPr>
          <p:cNvSpPr txBox="1"/>
          <p:nvPr/>
        </p:nvSpPr>
        <p:spPr>
          <a:xfrm>
            <a:off x="4635795" y="1516946"/>
            <a:ext cx="4139610" cy="369332"/>
          </a:xfrm>
          <a:prstGeom prst="rect">
            <a:avLst/>
          </a:prstGeom>
          <a:noFill/>
        </p:spPr>
        <p:txBody>
          <a:bodyPr wrap="square" lIns="0" tIns="0" rIns="0" bIns="0">
            <a:spAutoFit/>
          </a:bodyPr>
          <a:lstStyle/>
          <a:p>
            <a:pPr marL="0" marR="0" lvl="0" indent="0" defTabSz="457200" rtl="0" eaLnBrk="1" fontAlgn="auto" latinLnBrk="0" hangingPunct="1">
              <a:lnSpc>
                <a:spcPct val="100000"/>
              </a:lnSpc>
              <a:spcBef>
                <a:spcPts val="600"/>
              </a:spcBef>
              <a:spcAft>
                <a:spcPts val="0"/>
              </a:spcAft>
              <a:buClrTx/>
              <a:buSzTx/>
              <a:buFont typeface="Wingdings" pitchFamily="2" charset="2"/>
              <a:buNone/>
              <a:tabLst/>
              <a:defRPr/>
            </a:pPr>
            <a:r>
              <a:rPr kumimoji="0" lang="en-US" sz="1200" b="1" i="0" u="none" strike="noStrike" kern="1200" cap="none" spc="0" normalizeH="0" baseline="0" noProof="0" dirty="0">
                <a:ln>
                  <a:noFill/>
                </a:ln>
                <a:solidFill>
                  <a:srgbClr val="47484A">
                    <a:lumMod val="50000"/>
                  </a:srgbClr>
                </a:solidFill>
                <a:effectLst/>
                <a:uLnTx/>
                <a:uFillTx/>
                <a:latin typeface="Arial"/>
                <a:ea typeface="+mn-ea"/>
                <a:cs typeface="+mn-cs"/>
              </a:rPr>
              <a:t>Advanced Scientific Computing Research for DOE User Facilities</a:t>
            </a:r>
          </a:p>
        </p:txBody>
      </p:sp>
      <p:sp>
        <p:nvSpPr>
          <p:cNvPr id="16" name="Rectangle 15">
            <a:extLst>
              <a:ext uri="{FF2B5EF4-FFF2-40B4-BE49-F238E27FC236}">
                <a16:creationId xmlns:a16="http://schemas.microsoft.com/office/drawing/2014/main" id="{CF12D4AB-AA66-26E3-31F4-39FF8A36D1BA}"/>
              </a:ext>
            </a:extLst>
          </p:cNvPr>
          <p:cNvSpPr/>
          <p:nvPr/>
        </p:nvSpPr>
        <p:spPr>
          <a:xfrm>
            <a:off x="4635795" y="3889794"/>
            <a:ext cx="4194307" cy="935412"/>
          </a:xfrm>
          <a:prstGeom prst="rect">
            <a:avLst/>
          </a:prstGeom>
          <a:solidFill>
            <a:srgbClr val="E2F0D9"/>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457200">
              <a:spcBef>
                <a:spcPts val="600"/>
              </a:spcBef>
              <a:defRPr/>
            </a:pPr>
            <a:r>
              <a:rPr kumimoji="0" lang="en-US" sz="1100" b="1" i="0" u="none" strike="noStrike" kern="1200" cap="none" spc="0" normalizeH="0" baseline="30000" noProof="0" dirty="0">
                <a:ln>
                  <a:noFill/>
                </a:ln>
                <a:solidFill>
                  <a:schemeClr val="tx2"/>
                </a:solidFill>
                <a:effectLst/>
                <a:uLnTx/>
                <a:uFillTx/>
                <a:latin typeface="Arial"/>
                <a:ea typeface="+mn-ea"/>
                <a:cs typeface="+mn-cs"/>
              </a:rPr>
              <a:t>APS</a:t>
            </a:r>
            <a:r>
              <a:rPr kumimoji="0" lang="en-US" sz="1100" b="1" i="0" u="none" strike="noStrike" kern="1200" cap="none" spc="0" normalizeH="0" baseline="0" noProof="0" dirty="0">
                <a:ln>
                  <a:noFill/>
                </a:ln>
                <a:solidFill>
                  <a:schemeClr val="tx2"/>
                </a:solidFill>
                <a:effectLst/>
                <a:uLnTx/>
                <a:uFillTx/>
                <a:latin typeface="Arial"/>
                <a:ea typeface="+mn-ea"/>
                <a:cs typeface="+mn-cs"/>
              </a:rPr>
              <a:t> Data Solution Task Force Pilot Project</a:t>
            </a:r>
          </a:p>
          <a:p>
            <a:pPr marL="171450" indent="-171450" defTabSz="457200">
              <a:buFont typeface="Wingdings" pitchFamily="2" charset="2"/>
              <a:buChar char="§"/>
              <a:defRPr/>
            </a:pPr>
            <a:r>
              <a:rPr kumimoji="0" lang="en-US" sz="1100" i="0" u="none" strike="noStrike" kern="1200" cap="none" spc="0" normalizeH="0" baseline="0" noProof="0" dirty="0">
                <a:ln>
                  <a:noFill/>
                </a:ln>
                <a:solidFill>
                  <a:schemeClr val="tx1">
                    <a:lumMod val="50000"/>
                  </a:schemeClr>
                </a:solidFill>
                <a:effectLst/>
                <a:uLnTx/>
                <a:uFillTx/>
                <a:latin typeface="Arial"/>
                <a:ea typeface="+mn-ea"/>
                <a:cs typeface="+mn-cs"/>
              </a:rPr>
              <a:t>Pilot project to develop common software for data acquisition, management, and analysis across the 5 DOE SC light sources</a:t>
            </a:r>
            <a:endParaRPr kumimoji="0" lang="en-US" sz="1100" b="1" i="0" u="none" strike="noStrike" kern="1200" cap="none" spc="0" normalizeH="0" baseline="0" noProof="0" dirty="0">
              <a:ln>
                <a:noFill/>
              </a:ln>
              <a:solidFill>
                <a:schemeClr val="tx2"/>
              </a:solidFill>
              <a:effectLst/>
              <a:uLnTx/>
              <a:uFillTx/>
              <a:latin typeface="Arial"/>
              <a:ea typeface="+mn-ea"/>
              <a:cs typeface="+mn-cs"/>
            </a:endParaRPr>
          </a:p>
          <a:p>
            <a:pPr marL="171450" indent="-171450" defTabSz="457200">
              <a:buFont typeface="Wingdings" pitchFamily="2" charset="2"/>
              <a:buChar char="§"/>
              <a:defRPr/>
            </a:pPr>
            <a:r>
              <a:rPr lang="en-US" sz="1100" dirty="0">
                <a:solidFill>
                  <a:schemeClr val="tx1">
                    <a:lumMod val="50000"/>
                  </a:schemeClr>
                </a:solidFill>
                <a:latin typeface="Arial"/>
              </a:rPr>
              <a:t>LBNL, ANL, BNL, SLAC</a:t>
            </a:r>
            <a:endParaRPr kumimoji="0" lang="en-US" sz="1100" i="0" u="none" strike="noStrike" kern="1200" cap="none" spc="0" normalizeH="0" baseline="0" noProof="0" dirty="0">
              <a:ln>
                <a:noFill/>
              </a:ln>
              <a:solidFill>
                <a:schemeClr val="tx1">
                  <a:lumMod val="50000"/>
                </a:schemeClr>
              </a:solidFill>
              <a:effectLst/>
              <a:uLnTx/>
              <a:uFillTx/>
              <a:latin typeface="Arial"/>
              <a:ea typeface="+mn-ea"/>
              <a:cs typeface="+mn-cs"/>
            </a:endParaRPr>
          </a:p>
        </p:txBody>
      </p:sp>
      <p:sp>
        <p:nvSpPr>
          <p:cNvPr id="21" name="Title 1">
            <a:extLst>
              <a:ext uri="{FF2B5EF4-FFF2-40B4-BE49-F238E27FC236}">
                <a16:creationId xmlns:a16="http://schemas.microsoft.com/office/drawing/2014/main" id="{A7129072-CEB3-B8F6-DBF3-96239844D563}"/>
              </a:ext>
            </a:extLst>
          </p:cNvPr>
          <p:cNvSpPr>
            <a:spLocks noGrp="1"/>
          </p:cNvSpPr>
          <p:nvPr>
            <p:ph type="title"/>
          </p:nvPr>
        </p:nvSpPr>
        <p:spPr>
          <a:xfrm>
            <a:off x="457201" y="260251"/>
            <a:ext cx="8372901" cy="621711"/>
          </a:xfrm>
        </p:spPr>
        <p:txBody>
          <a:bodyPr/>
          <a:lstStyle/>
          <a:p>
            <a:r>
              <a:rPr lang="en-US" cap="none" dirty="0"/>
              <a:t>Funded Data &amp; Computing Projects</a:t>
            </a:r>
          </a:p>
        </p:txBody>
      </p:sp>
      <p:sp>
        <p:nvSpPr>
          <p:cNvPr id="22" name="Text Placeholder 3">
            <a:extLst>
              <a:ext uri="{FF2B5EF4-FFF2-40B4-BE49-F238E27FC236}">
                <a16:creationId xmlns:a16="http://schemas.microsoft.com/office/drawing/2014/main" id="{1BF6A05B-A36F-D84A-5BF2-150279BC6F68}"/>
              </a:ext>
            </a:extLst>
          </p:cNvPr>
          <p:cNvSpPr txBox="1">
            <a:spLocks/>
          </p:cNvSpPr>
          <p:nvPr/>
        </p:nvSpPr>
        <p:spPr>
          <a:xfrm>
            <a:off x="457201" y="880333"/>
            <a:ext cx="8372901" cy="621712"/>
          </a:xfrm>
          <a:prstGeom prst="rect">
            <a:avLst/>
          </a:prstGeom>
        </p:spPr>
        <p:txBody>
          <a:bodyPr vert="horz" lIns="0" tIns="0" rIns="0" bIns="0" rtlCol="0">
            <a:noAutofit/>
          </a:bodyPr>
          <a:lstStyle>
            <a:lvl1pPr marL="0" indent="0" algn="l" defTabSz="457200" rtl="0" eaLnBrk="1" latinLnBrk="0" hangingPunct="1">
              <a:lnSpc>
                <a:spcPct val="90000"/>
              </a:lnSpc>
              <a:spcBef>
                <a:spcPts val="0"/>
              </a:spcBef>
              <a:spcAft>
                <a:spcPts val="0"/>
              </a:spcAft>
              <a:buFont typeface="Wingdings" pitchFamily="2" charset="2"/>
              <a:buNone/>
              <a:defRPr sz="2000" b="1" kern="1200" baseline="0">
                <a:solidFill>
                  <a:schemeClr val="accent2"/>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light and neutron sources have developed a strong portfolio of collaborative data &amp; computing projects</a:t>
            </a:r>
          </a:p>
        </p:txBody>
      </p:sp>
    </p:spTree>
    <p:extLst>
      <p:ext uri="{BB962C8B-B14F-4D97-AF65-F5344CB8AC3E}">
        <p14:creationId xmlns:p14="http://schemas.microsoft.com/office/powerpoint/2010/main" val="898444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A0160-444C-4B37-4729-9DEECAF8FE6E}"/>
            </a:ext>
          </a:extLst>
        </p:cNvPr>
        <p:cNvGrpSpPr/>
        <p:nvPr/>
      </p:nvGrpSpPr>
      <p:grpSpPr>
        <a:xfrm>
          <a:off x="0" y="0"/>
          <a:ext cx="0" cy="0"/>
          <a:chOff x="0" y="0"/>
          <a:chExt cx="0" cy="0"/>
        </a:xfrm>
      </p:grpSpPr>
      <p:sp>
        <p:nvSpPr>
          <p:cNvPr id="10" name="Rounded Rectangle 9">
            <a:extLst>
              <a:ext uri="{FF2B5EF4-FFF2-40B4-BE49-F238E27FC236}">
                <a16:creationId xmlns:a16="http://schemas.microsoft.com/office/drawing/2014/main" id="{6FDFD916-CC68-DAFB-B38C-4CFD764D0091}"/>
              </a:ext>
            </a:extLst>
          </p:cNvPr>
          <p:cNvSpPr/>
          <p:nvPr/>
        </p:nvSpPr>
        <p:spPr>
          <a:xfrm>
            <a:off x="457200" y="2410923"/>
            <a:ext cx="8382000" cy="300456"/>
          </a:xfrm>
          <a:prstGeom prst="roundRect">
            <a:avLst/>
          </a:prstGeom>
          <a:solidFill>
            <a:srgbClr val="D6E5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23B995-A5C3-9B71-B248-9454FEF9D615}"/>
              </a:ext>
            </a:extLst>
          </p:cNvPr>
          <p:cNvSpPr>
            <a:spLocks noGrp="1"/>
          </p:cNvSpPr>
          <p:nvPr>
            <p:ph type="title"/>
          </p:nvPr>
        </p:nvSpPr>
        <p:spPr/>
        <p:txBody>
          <a:bodyPr/>
          <a:lstStyle/>
          <a:p>
            <a:r>
              <a:rPr lang="en-US" cap="none"/>
              <a:t>Exciting Opportunities in Emerging Collaborations, Projects, and Initiatives</a:t>
            </a:r>
            <a:endParaRPr lang="en-US" cap="none" dirty="0"/>
          </a:p>
        </p:txBody>
      </p:sp>
      <p:sp>
        <p:nvSpPr>
          <p:cNvPr id="4" name="Content Placeholder 3">
            <a:extLst>
              <a:ext uri="{FF2B5EF4-FFF2-40B4-BE49-F238E27FC236}">
                <a16:creationId xmlns:a16="http://schemas.microsoft.com/office/drawing/2014/main" id="{BF971E55-4237-1731-9F54-0C69DFAC3A55}"/>
              </a:ext>
            </a:extLst>
          </p:cNvPr>
          <p:cNvSpPr>
            <a:spLocks noGrp="1"/>
          </p:cNvSpPr>
          <p:nvPr>
            <p:ph sz="quarter" idx="14"/>
          </p:nvPr>
        </p:nvSpPr>
        <p:spPr>
          <a:xfrm>
            <a:off x="457200" y="2798103"/>
            <a:ext cx="8382000" cy="1012156"/>
          </a:xfrm>
        </p:spPr>
        <p:txBody>
          <a:bodyPr>
            <a:noAutofit/>
          </a:bodyPr>
          <a:lstStyle/>
          <a:p>
            <a:pPr>
              <a:spcBef>
                <a:spcPts val="300"/>
              </a:spcBef>
            </a:pPr>
            <a:r>
              <a:rPr lang="en-US" sz="1200" dirty="0"/>
              <a:t>New state-of-the-art facility for data science and research currently in planning stage</a:t>
            </a:r>
          </a:p>
          <a:p>
            <a:pPr>
              <a:spcBef>
                <a:spcPts val="300"/>
              </a:spcBef>
            </a:pPr>
            <a:r>
              <a:rPr lang="en-US" sz="1200" dirty="0"/>
              <a:t>Potential to </a:t>
            </a:r>
            <a:r>
              <a:rPr lang="en-US" sz="1200" cap="none" dirty="0"/>
              <a:t>provide seamless access to interoperable, scalable, and resilient computing resources for real-time processing, post experiment refinement, and simulation</a:t>
            </a:r>
          </a:p>
          <a:p>
            <a:pPr>
              <a:spcBef>
                <a:spcPts val="300"/>
              </a:spcBef>
            </a:pPr>
            <a:r>
              <a:rPr lang="en-US" sz="1200" dirty="0"/>
              <a:t>Potential to </a:t>
            </a:r>
            <a:r>
              <a:rPr lang="en-US" sz="1200" cap="none" dirty="0"/>
              <a:t>provide data catalogs and storage connected to computing resources, especially for AI/ML and digital twins efforts</a:t>
            </a:r>
          </a:p>
        </p:txBody>
      </p:sp>
      <p:sp>
        <p:nvSpPr>
          <p:cNvPr id="3" name="Rounded Rectangle 2">
            <a:extLst>
              <a:ext uri="{FF2B5EF4-FFF2-40B4-BE49-F238E27FC236}">
                <a16:creationId xmlns:a16="http://schemas.microsoft.com/office/drawing/2014/main" id="{5036E647-5F3B-18BB-6BB4-D941FBBA6C73}"/>
              </a:ext>
            </a:extLst>
          </p:cNvPr>
          <p:cNvSpPr/>
          <p:nvPr/>
        </p:nvSpPr>
        <p:spPr>
          <a:xfrm>
            <a:off x="457200" y="1056807"/>
            <a:ext cx="8382000" cy="300456"/>
          </a:xfrm>
          <a:prstGeom prst="roundRect">
            <a:avLst/>
          </a:prstGeom>
          <a:solidFill>
            <a:srgbClr val="D6E5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8D1061B-80FD-B750-DF91-32F52CEF6646}"/>
              </a:ext>
            </a:extLst>
          </p:cNvPr>
          <p:cNvSpPr txBox="1"/>
          <p:nvPr/>
        </p:nvSpPr>
        <p:spPr>
          <a:xfrm>
            <a:off x="614205" y="1105270"/>
            <a:ext cx="4737673" cy="215444"/>
          </a:xfrm>
          <a:prstGeom prst="rect">
            <a:avLst/>
          </a:prstGeom>
          <a:noFill/>
        </p:spPr>
        <p:txBody>
          <a:bodyPr wrap="square" lIns="0" tIns="0" rIns="0" bIns="0" rtlCol="0">
            <a:spAutoFit/>
          </a:bodyPr>
          <a:lstStyle/>
          <a:p>
            <a:r>
              <a:rPr lang="en-US" sz="1400" b="1" dirty="0"/>
              <a:t>Integrated Research Infrastructure (IRI) Program</a:t>
            </a:r>
          </a:p>
        </p:txBody>
      </p:sp>
      <p:sp>
        <p:nvSpPr>
          <p:cNvPr id="6" name="Content Placeholder 3">
            <a:extLst>
              <a:ext uri="{FF2B5EF4-FFF2-40B4-BE49-F238E27FC236}">
                <a16:creationId xmlns:a16="http://schemas.microsoft.com/office/drawing/2014/main" id="{62115E12-B882-633A-9303-06649AC9CEBB}"/>
              </a:ext>
            </a:extLst>
          </p:cNvPr>
          <p:cNvSpPr txBox="1">
            <a:spLocks/>
          </p:cNvSpPr>
          <p:nvPr/>
        </p:nvSpPr>
        <p:spPr>
          <a:xfrm>
            <a:off x="457200" y="1433105"/>
            <a:ext cx="8382000" cy="852897"/>
          </a:xfrm>
          <a:prstGeom prst="rect">
            <a:avLst/>
          </a:prstGeom>
        </p:spPr>
        <p:txBody>
          <a:bodyPr vert="horz" lIns="0" tIns="0" rIns="0" bIns="0" rtlCol="0">
            <a:noAutofit/>
          </a:bodyPr>
          <a:lst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300"/>
              </a:spcBef>
            </a:pPr>
            <a:r>
              <a:rPr lang="en-US" sz="1200" dirty="0"/>
              <a:t>Aim: Provide researchers with seamless interoperability of DOE’s unique data, user facilities, and computing resources</a:t>
            </a:r>
          </a:p>
          <a:p>
            <a:pPr>
              <a:spcBef>
                <a:spcPts val="300"/>
              </a:spcBef>
            </a:pPr>
            <a:r>
              <a:rPr lang="en-US" sz="1200" dirty="0"/>
              <a:t>Potential address needs at the light and neutron sources for common building blocks of an interoperable computing fabric that enables facility integration</a:t>
            </a:r>
          </a:p>
          <a:p>
            <a:pPr>
              <a:spcBef>
                <a:spcPts val="300"/>
              </a:spcBef>
            </a:pPr>
            <a:r>
              <a:rPr lang="en-US" sz="1200" dirty="0"/>
              <a:t>APS and other facilities are identified as Pathfinder projects</a:t>
            </a:r>
          </a:p>
        </p:txBody>
      </p:sp>
      <p:sp>
        <p:nvSpPr>
          <p:cNvPr id="8" name="TextBox 7">
            <a:extLst>
              <a:ext uri="{FF2B5EF4-FFF2-40B4-BE49-F238E27FC236}">
                <a16:creationId xmlns:a16="http://schemas.microsoft.com/office/drawing/2014/main" id="{0F86DE77-2FE1-3E64-E3F5-684E68085FA3}"/>
              </a:ext>
            </a:extLst>
          </p:cNvPr>
          <p:cNvSpPr txBox="1"/>
          <p:nvPr/>
        </p:nvSpPr>
        <p:spPr>
          <a:xfrm>
            <a:off x="614205" y="2453429"/>
            <a:ext cx="4737673" cy="215444"/>
          </a:xfrm>
          <a:prstGeom prst="rect">
            <a:avLst/>
          </a:prstGeom>
          <a:noFill/>
        </p:spPr>
        <p:txBody>
          <a:bodyPr wrap="square" lIns="0" tIns="0" rIns="0" bIns="0" rtlCol="0">
            <a:spAutoFit/>
          </a:bodyPr>
          <a:lstStyle/>
          <a:p>
            <a:pPr marL="0" indent="0">
              <a:buNone/>
            </a:pPr>
            <a:r>
              <a:rPr lang="en-US" sz="1400" b="1" dirty="0"/>
              <a:t>High-Performance Data Facility (HPDF) Project</a:t>
            </a:r>
          </a:p>
        </p:txBody>
      </p:sp>
      <p:sp>
        <p:nvSpPr>
          <p:cNvPr id="9" name="Content Placeholder 3">
            <a:extLst>
              <a:ext uri="{FF2B5EF4-FFF2-40B4-BE49-F238E27FC236}">
                <a16:creationId xmlns:a16="http://schemas.microsoft.com/office/drawing/2014/main" id="{77E9315A-F7BB-50F7-BA15-6EDD35964EFB}"/>
              </a:ext>
            </a:extLst>
          </p:cNvPr>
          <p:cNvSpPr txBox="1">
            <a:spLocks/>
          </p:cNvSpPr>
          <p:nvPr/>
        </p:nvSpPr>
        <p:spPr>
          <a:xfrm>
            <a:off x="457200" y="4225461"/>
            <a:ext cx="8382000" cy="670389"/>
          </a:xfrm>
          <a:prstGeom prst="rect">
            <a:avLst/>
          </a:prstGeom>
        </p:spPr>
        <p:txBody>
          <a:bodyPr vert="horz" lIns="0" tIns="0" rIns="0" bIns="0" rtlCol="0">
            <a:noAutofit/>
          </a:bodyPr>
          <a:lst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300"/>
              </a:spcBef>
            </a:pPr>
            <a:r>
              <a:rPr lang="en-US" sz="1100" dirty="0"/>
              <a:t>Opportunity to harness the unique capabilities of the light and neutron sources and the User community with AI to unlock new science</a:t>
            </a:r>
          </a:p>
          <a:p>
            <a:pPr>
              <a:spcBef>
                <a:spcPts val="300"/>
              </a:spcBef>
            </a:pPr>
            <a:r>
              <a:rPr lang="en-US" sz="1100" dirty="0"/>
              <a:t>The light and neutron sources would be both contributors to and beneficiaries of advanced AI/ML efforts</a:t>
            </a:r>
          </a:p>
        </p:txBody>
      </p:sp>
      <p:sp>
        <p:nvSpPr>
          <p:cNvPr id="11" name="Rounded Rectangle 10">
            <a:extLst>
              <a:ext uri="{FF2B5EF4-FFF2-40B4-BE49-F238E27FC236}">
                <a16:creationId xmlns:a16="http://schemas.microsoft.com/office/drawing/2014/main" id="{E8346649-8BE9-01CD-BD09-293687FB58AC}"/>
              </a:ext>
            </a:extLst>
          </p:cNvPr>
          <p:cNvSpPr/>
          <p:nvPr/>
        </p:nvSpPr>
        <p:spPr>
          <a:xfrm>
            <a:off x="457200" y="3867632"/>
            <a:ext cx="8382000" cy="300456"/>
          </a:xfrm>
          <a:prstGeom prst="roundRect">
            <a:avLst/>
          </a:prstGeom>
          <a:solidFill>
            <a:srgbClr val="D6E5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79E29FC-5C67-C93C-D0FF-DE13530FB601}"/>
              </a:ext>
            </a:extLst>
          </p:cNvPr>
          <p:cNvSpPr txBox="1"/>
          <p:nvPr/>
        </p:nvSpPr>
        <p:spPr>
          <a:xfrm>
            <a:off x="614205" y="3910138"/>
            <a:ext cx="5779100" cy="215444"/>
          </a:xfrm>
          <a:prstGeom prst="rect">
            <a:avLst/>
          </a:prstGeom>
          <a:noFill/>
        </p:spPr>
        <p:txBody>
          <a:bodyPr wrap="square" lIns="0" tIns="0" rIns="0" bIns="0" rtlCol="0">
            <a:spAutoFit/>
          </a:bodyPr>
          <a:lstStyle/>
          <a:p>
            <a:pPr marL="0" indent="0">
              <a:buFont typeface="Wingdings" pitchFamily="2" charset="2"/>
              <a:buNone/>
            </a:pPr>
            <a:r>
              <a:rPr lang="en-US" sz="1400" b="1" dirty="0"/>
              <a:t>Frontier AI for Science, Security and Technology (FASST) Initiative</a:t>
            </a:r>
          </a:p>
        </p:txBody>
      </p:sp>
      <p:sp>
        <p:nvSpPr>
          <p:cNvPr id="13" name="Slide Number Placeholder 12">
            <a:extLst>
              <a:ext uri="{FF2B5EF4-FFF2-40B4-BE49-F238E27FC236}">
                <a16:creationId xmlns:a16="http://schemas.microsoft.com/office/drawing/2014/main" id="{65D604D1-C3FA-E526-8704-5897E92FB03C}"/>
              </a:ext>
            </a:extLst>
          </p:cNvPr>
          <p:cNvSpPr>
            <a:spLocks noGrp="1"/>
          </p:cNvSpPr>
          <p:nvPr>
            <p:ph type="sldNum" sz="quarter" idx="12"/>
          </p:nvPr>
        </p:nvSpPr>
        <p:spPr/>
        <p:txBody>
          <a:bodyPr/>
          <a:lstStyle/>
          <a:p>
            <a:fld id="{9CF5EF28-261C-FD41-A360-1A380056DD17}" type="slidenum">
              <a:rPr lang="en-US" smtClean="0"/>
              <a:t>14</a:t>
            </a:fld>
            <a:endParaRPr lang="en-US"/>
          </a:p>
        </p:txBody>
      </p:sp>
    </p:spTree>
    <p:extLst>
      <p:ext uri="{BB962C8B-B14F-4D97-AF65-F5344CB8AC3E}">
        <p14:creationId xmlns:p14="http://schemas.microsoft.com/office/powerpoint/2010/main" val="31724077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1BF7-D00B-1037-9D50-6114108D8A67}"/>
              </a:ext>
            </a:extLst>
          </p:cNvPr>
          <p:cNvSpPr>
            <a:spLocks noGrp="1"/>
          </p:cNvSpPr>
          <p:nvPr>
            <p:ph type="title"/>
          </p:nvPr>
        </p:nvSpPr>
        <p:spPr/>
        <p:txBody>
          <a:bodyPr/>
          <a:lstStyle/>
          <a:p>
            <a:r>
              <a:rPr lang="en-US" cap="none" dirty="0"/>
              <a:t>Acknowledgements</a:t>
            </a:r>
          </a:p>
        </p:txBody>
      </p:sp>
      <p:sp>
        <p:nvSpPr>
          <p:cNvPr id="5" name="Content Placeholder 2">
            <a:extLst>
              <a:ext uri="{FF2B5EF4-FFF2-40B4-BE49-F238E27FC236}">
                <a16:creationId xmlns:a16="http://schemas.microsoft.com/office/drawing/2014/main" id="{406E26F4-4EDB-B338-E7DA-76EF9193B0F3}"/>
              </a:ext>
            </a:extLst>
          </p:cNvPr>
          <p:cNvSpPr txBox="1">
            <a:spLocks/>
          </p:cNvSpPr>
          <p:nvPr/>
        </p:nvSpPr>
        <p:spPr>
          <a:xfrm>
            <a:off x="457202" y="994172"/>
            <a:ext cx="8372901" cy="3831998"/>
          </a:xfrm>
          <a:prstGeom prst="rect">
            <a:avLst/>
          </a:prstGeom>
        </p:spPr>
        <p:txBody>
          <a:bodyPr numCol="4">
            <a:normAutofit lnSpcReduction="10000"/>
          </a:bodyPr>
          <a:lst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300"/>
              </a:spcBef>
            </a:pPr>
            <a:r>
              <a:rPr lang="en-US" sz="1050" dirty="0"/>
              <a:t>Anakha Babu</a:t>
            </a:r>
          </a:p>
          <a:p>
            <a:pPr>
              <a:spcBef>
                <a:spcPts val="300"/>
              </a:spcBef>
            </a:pPr>
            <a:r>
              <a:rPr lang="en-US" sz="1050" dirty="0"/>
              <a:t>Antonino Miceli</a:t>
            </a:r>
          </a:p>
          <a:p>
            <a:pPr>
              <a:spcBef>
                <a:spcPts val="300"/>
              </a:spcBef>
            </a:pPr>
            <a:r>
              <a:rPr lang="en-US" sz="1050" dirty="0"/>
              <a:t>Arthur </a:t>
            </a:r>
            <a:r>
              <a:rPr lang="en-US" sz="1050" dirty="0" err="1"/>
              <a:t>Glowacki</a:t>
            </a:r>
            <a:endParaRPr lang="en-US" sz="1050" dirty="0"/>
          </a:p>
          <a:p>
            <a:pPr>
              <a:spcBef>
                <a:spcPts val="300"/>
              </a:spcBef>
            </a:pPr>
            <a:r>
              <a:rPr lang="en-US" sz="1050" dirty="0"/>
              <a:t>Arvind Ramanathan</a:t>
            </a:r>
          </a:p>
          <a:p>
            <a:pPr>
              <a:spcBef>
                <a:spcPts val="300"/>
              </a:spcBef>
            </a:pPr>
            <a:r>
              <a:rPr lang="en-US" sz="1050" dirty="0"/>
              <a:t>Ashish Tripathi</a:t>
            </a:r>
          </a:p>
          <a:p>
            <a:pPr>
              <a:spcBef>
                <a:spcPts val="300"/>
              </a:spcBef>
            </a:pPr>
            <a:r>
              <a:rPr lang="en-US" sz="1050" dirty="0"/>
              <a:t>Barbara </a:t>
            </a:r>
            <a:r>
              <a:rPr lang="en-US" sz="1050" dirty="0" err="1"/>
              <a:t>Frosik</a:t>
            </a:r>
            <a:endParaRPr lang="en-US" sz="1050" dirty="0"/>
          </a:p>
          <a:p>
            <a:pPr>
              <a:spcBef>
                <a:spcPts val="300"/>
              </a:spcBef>
            </a:pPr>
            <a:r>
              <a:rPr lang="en-US" sz="1050" dirty="0"/>
              <a:t>Brian Toby</a:t>
            </a:r>
          </a:p>
          <a:p>
            <a:pPr>
              <a:spcBef>
                <a:spcPts val="300"/>
              </a:spcBef>
            </a:pPr>
            <a:r>
              <a:rPr lang="en-US" sz="1050" dirty="0"/>
              <a:t>Brian Robinson</a:t>
            </a:r>
          </a:p>
          <a:p>
            <a:pPr>
              <a:spcBef>
                <a:spcPts val="300"/>
              </a:spcBef>
            </a:pPr>
            <a:r>
              <a:rPr lang="en-US" sz="1050" dirty="0"/>
              <a:t>David </a:t>
            </a:r>
            <a:r>
              <a:rPr lang="en-US" sz="1050" dirty="0" err="1"/>
              <a:t>Leibfritz</a:t>
            </a:r>
            <a:endParaRPr lang="en-US" sz="1050" dirty="0"/>
          </a:p>
          <a:p>
            <a:pPr>
              <a:spcBef>
                <a:spcPts val="300"/>
              </a:spcBef>
            </a:pPr>
            <a:r>
              <a:rPr lang="en-US" sz="1050" dirty="0"/>
              <a:t>David Wallis</a:t>
            </a:r>
          </a:p>
          <a:p>
            <a:pPr>
              <a:spcBef>
                <a:spcPts val="300"/>
              </a:spcBef>
            </a:pPr>
            <a:r>
              <a:rPr lang="en-US" sz="1050" dirty="0"/>
              <a:t>Deming Shu</a:t>
            </a:r>
          </a:p>
          <a:p>
            <a:pPr>
              <a:spcBef>
                <a:spcPts val="300"/>
              </a:spcBef>
            </a:pPr>
            <a:r>
              <a:rPr lang="en-US" sz="1050" dirty="0" err="1"/>
              <a:t>Denjamin</a:t>
            </a:r>
            <a:r>
              <a:rPr lang="en-US" sz="1050" dirty="0"/>
              <a:t> </a:t>
            </a:r>
            <a:r>
              <a:rPr lang="en-US" sz="1050" dirty="0" err="1"/>
              <a:t>Blaiszik</a:t>
            </a:r>
            <a:endParaRPr lang="en-US" sz="1050" dirty="0"/>
          </a:p>
          <a:p>
            <a:pPr>
              <a:spcBef>
                <a:spcPts val="300"/>
              </a:spcBef>
            </a:pPr>
            <a:r>
              <a:rPr lang="en-US" sz="1050" dirty="0"/>
              <a:t>Dennis Trujillo</a:t>
            </a:r>
          </a:p>
          <a:p>
            <a:pPr>
              <a:spcBef>
                <a:spcPts val="300"/>
              </a:spcBef>
            </a:pPr>
            <a:r>
              <a:rPr lang="en-US" sz="1050" dirty="0" err="1"/>
              <a:t>Doga</a:t>
            </a:r>
            <a:r>
              <a:rPr lang="en-US" sz="1050" dirty="0"/>
              <a:t> </a:t>
            </a:r>
            <a:r>
              <a:rPr lang="en-US" sz="1050" dirty="0" err="1"/>
              <a:t>Gursoy</a:t>
            </a:r>
            <a:endParaRPr lang="en-US" sz="1050" dirty="0"/>
          </a:p>
          <a:p>
            <a:pPr>
              <a:spcBef>
                <a:spcPts val="300"/>
              </a:spcBef>
            </a:pPr>
            <a:r>
              <a:rPr lang="en-US" sz="1050" dirty="0"/>
              <a:t>Fang Zhang</a:t>
            </a:r>
          </a:p>
          <a:p>
            <a:pPr>
              <a:spcBef>
                <a:spcPts val="300"/>
              </a:spcBef>
            </a:pPr>
            <a:r>
              <a:rPr lang="en-US" sz="1050" dirty="0"/>
              <a:t>Felix </a:t>
            </a:r>
            <a:r>
              <a:rPr lang="en-US" sz="1050" dirty="0" err="1"/>
              <a:t>Lacap</a:t>
            </a:r>
            <a:endParaRPr lang="en-US" sz="1050" dirty="0"/>
          </a:p>
          <a:p>
            <a:pPr>
              <a:spcBef>
                <a:spcPts val="300"/>
              </a:spcBef>
            </a:pPr>
            <a:r>
              <a:rPr lang="en-US" sz="1050" dirty="0"/>
              <a:t>Francesco De Carlo</a:t>
            </a:r>
          </a:p>
          <a:p>
            <a:pPr>
              <a:spcBef>
                <a:spcPts val="300"/>
              </a:spcBef>
            </a:pPr>
            <a:r>
              <a:rPr lang="en-US" sz="1050" dirty="0"/>
              <a:t>Franck Cappello</a:t>
            </a:r>
          </a:p>
          <a:p>
            <a:pPr>
              <a:spcBef>
                <a:spcPts val="300"/>
              </a:spcBef>
            </a:pPr>
            <a:r>
              <a:rPr lang="en-US" sz="1050" dirty="0"/>
              <a:t>Hannah </a:t>
            </a:r>
            <a:r>
              <a:rPr lang="en-US" sz="1050" dirty="0" err="1"/>
              <a:t>Parraga</a:t>
            </a:r>
            <a:endParaRPr lang="en-US" sz="1050" dirty="0"/>
          </a:p>
          <a:p>
            <a:pPr>
              <a:spcBef>
                <a:spcPts val="300"/>
              </a:spcBef>
            </a:pPr>
            <a:r>
              <a:rPr lang="en-US" sz="1050" dirty="0"/>
              <a:t>Hanna Ruth</a:t>
            </a:r>
          </a:p>
          <a:p>
            <a:pPr>
              <a:spcBef>
                <a:spcPts val="300"/>
              </a:spcBef>
            </a:pPr>
            <a:r>
              <a:rPr lang="en-US" sz="1050" dirty="0"/>
              <a:t>Hemant Sharma</a:t>
            </a:r>
          </a:p>
          <a:p>
            <a:pPr>
              <a:spcBef>
                <a:spcPts val="300"/>
              </a:spcBef>
            </a:pPr>
            <a:r>
              <a:rPr lang="en-US" sz="1050" dirty="0"/>
              <a:t>Henry Smith</a:t>
            </a:r>
          </a:p>
          <a:p>
            <a:pPr>
              <a:spcBef>
                <a:spcPts val="300"/>
              </a:spcBef>
            </a:pPr>
            <a:r>
              <a:rPr lang="en-US" sz="1050" dirty="0"/>
              <a:t>Howard </a:t>
            </a:r>
            <a:r>
              <a:rPr lang="en-US" sz="1050" dirty="0" err="1"/>
              <a:t>Yanxon</a:t>
            </a:r>
            <a:endParaRPr lang="en-US" sz="1050" dirty="0"/>
          </a:p>
          <a:p>
            <a:pPr>
              <a:spcBef>
                <a:spcPts val="300"/>
              </a:spcBef>
            </a:pPr>
            <a:r>
              <a:rPr lang="en-US" sz="1050" dirty="0"/>
              <a:t>Ian Foster</a:t>
            </a:r>
          </a:p>
          <a:p>
            <a:pPr>
              <a:spcBef>
                <a:spcPts val="300"/>
              </a:spcBef>
            </a:pPr>
            <a:r>
              <a:rPr lang="en-US" sz="1050" dirty="0"/>
              <a:t>Jeff </a:t>
            </a:r>
            <a:r>
              <a:rPr lang="en-US" sz="1050" dirty="0" err="1"/>
              <a:t>Kirchman</a:t>
            </a:r>
            <a:endParaRPr lang="en-US" sz="1050" dirty="0"/>
          </a:p>
          <a:p>
            <a:pPr>
              <a:spcBef>
                <a:spcPts val="300"/>
              </a:spcBef>
            </a:pPr>
            <a:r>
              <a:rPr lang="en-US" sz="1050" dirty="0" err="1"/>
              <a:t>Jini</a:t>
            </a:r>
            <a:r>
              <a:rPr lang="en-US" sz="1050" dirty="0"/>
              <a:t> </a:t>
            </a:r>
            <a:r>
              <a:rPr lang="en-US" sz="1050" dirty="0" err="1"/>
              <a:t>Ramprakash</a:t>
            </a:r>
            <a:endParaRPr lang="en-US" sz="1050" dirty="0"/>
          </a:p>
          <a:p>
            <a:pPr>
              <a:spcBef>
                <a:spcPts val="300"/>
              </a:spcBef>
            </a:pPr>
            <a:r>
              <a:rPr lang="en-US" sz="1050" dirty="0"/>
              <a:t>John </a:t>
            </a:r>
            <a:r>
              <a:rPr lang="en-US" sz="1050" dirty="0" err="1"/>
              <a:t>Weizeorick</a:t>
            </a:r>
            <a:endParaRPr lang="en-US" sz="1050" dirty="0"/>
          </a:p>
          <a:p>
            <a:pPr>
              <a:spcBef>
                <a:spcPts val="300"/>
              </a:spcBef>
            </a:pPr>
            <a:r>
              <a:rPr lang="en-US" sz="1050" dirty="0"/>
              <a:t>John Hammonds</a:t>
            </a:r>
          </a:p>
          <a:p>
            <a:pPr>
              <a:spcBef>
                <a:spcPts val="300"/>
              </a:spcBef>
            </a:pPr>
            <a:r>
              <a:rPr lang="en-US" sz="1050" dirty="0"/>
              <a:t>John O'Connell</a:t>
            </a:r>
          </a:p>
          <a:p>
            <a:pPr>
              <a:spcBef>
                <a:spcPts val="300"/>
              </a:spcBef>
            </a:pPr>
            <a:r>
              <a:rPr lang="en-US" sz="1050" dirty="0"/>
              <a:t>Jonathan Tischler</a:t>
            </a:r>
          </a:p>
          <a:p>
            <a:pPr>
              <a:spcBef>
                <a:spcPts val="300"/>
              </a:spcBef>
            </a:pPr>
            <a:r>
              <a:rPr lang="en-US" sz="1050" dirty="0"/>
              <a:t>Jonathan Almer</a:t>
            </a:r>
          </a:p>
          <a:p>
            <a:pPr>
              <a:spcBef>
                <a:spcPts val="300"/>
              </a:spcBef>
            </a:pPr>
            <a:r>
              <a:rPr lang="en-US" sz="1050" dirty="0"/>
              <a:t>Joseph Sullivan</a:t>
            </a:r>
          </a:p>
          <a:p>
            <a:pPr>
              <a:spcBef>
                <a:spcPts val="300"/>
              </a:spcBef>
            </a:pPr>
            <a:r>
              <a:rPr lang="en-US" sz="1050" dirty="0"/>
              <a:t>Justin Wozniak</a:t>
            </a:r>
          </a:p>
          <a:p>
            <a:pPr>
              <a:spcBef>
                <a:spcPts val="300"/>
              </a:spcBef>
            </a:pPr>
            <a:r>
              <a:rPr lang="en-US" sz="1050" dirty="0"/>
              <a:t>Keenan Lang</a:t>
            </a:r>
          </a:p>
          <a:p>
            <a:pPr>
              <a:spcBef>
                <a:spcPts val="300"/>
              </a:spcBef>
            </a:pPr>
            <a:r>
              <a:rPr lang="en-US" sz="1050" dirty="0"/>
              <a:t>Kevin Peterson</a:t>
            </a:r>
          </a:p>
          <a:p>
            <a:pPr>
              <a:spcBef>
                <a:spcPts val="300"/>
              </a:spcBef>
            </a:pPr>
            <a:r>
              <a:rPr lang="en-US" sz="1050" dirty="0"/>
              <a:t>Kurt </a:t>
            </a:r>
            <a:r>
              <a:rPr lang="en-US" sz="1050" dirty="0" err="1"/>
              <a:t>Goetze</a:t>
            </a:r>
            <a:endParaRPr lang="en-US" sz="1050" dirty="0"/>
          </a:p>
          <a:p>
            <a:pPr>
              <a:spcBef>
                <a:spcPts val="300"/>
              </a:spcBef>
            </a:pPr>
            <a:r>
              <a:rPr lang="en-US" sz="1050" dirty="0"/>
              <a:t>Kyle Chard</a:t>
            </a:r>
          </a:p>
          <a:p>
            <a:pPr>
              <a:spcBef>
                <a:spcPts val="300"/>
              </a:spcBef>
            </a:pPr>
            <a:r>
              <a:rPr lang="en-US" sz="1050" dirty="0" err="1"/>
              <a:t>Lahsen</a:t>
            </a:r>
            <a:r>
              <a:rPr lang="en-US" sz="1050" dirty="0"/>
              <a:t> </a:t>
            </a:r>
            <a:r>
              <a:rPr lang="en-US" sz="1050" dirty="0" err="1"/>
              <a:t>Assoufid</a:t>
            </a:r>
            <a:endParaRPr lang="en-US" sz="1050" dirty="0"/>
          </a:p>
          <a:p>
            <a:pPr>
              <a:spcBef>
                <a:spcPts val="300"/>
              </a:spcBef>
            </a:pPr>
            <a:r>
              <a:rPr lang="en-US" sz="1050" dirty="0"/>
              <a:t>Luca </a:t>
            </a:r>
            <a:r>
              <a:rPr lang="en-US" sz="1050" dirty="0" err="1"/>
              <a:t>Rebuffi</a:t>
            </a:r>
            <a:endParaRPr lang="en-US" sz="1050" dirty="0"/>
          </a:p>
          <a:p>
            <a:pPr>
              <a:spcBef>
                <a:spcPts val="300"/>
              </a:spcBef>
            </a:pPr>
            <a:r>
              <a:rPr lang="en-US" sz="1050" dirty="0"/>
              <a:t>Mark </a:t>
            </a:r>
            <a:r>
              <a:rPr lang="en-US" sz="1050" dirty="0" err="1"/>
              <a:t>Engbretson</a:t>
            </a:r>
            <a:endParaRPr lang="en-US" sz="1050" dirty="0"/>
          </a:p>
          <a:p>
            <a:pPr>
              <a:spcBef>
                <a:spcPts val="300"/>
              </a:spcBef>
            </a:pPr>
            <a:r>
              <a:rPr lang="en-US" sz="1050" dirty="0"/>
              <a:t>Mathew </a:t>
            </a:r>
            <a:r>
              <a:rPr lang="en-US" sz="1050" dirty="0" err="1"/>
              <a:t>Cherukara</a:t>
            </a:r>
            <a:endParaRPr lang="en-US" sz="1050" dirty="0"/>
          </a:p>
          <a:p>
            <a:pPr>
              <a:spcBef>
                <a:spcPts val="300"/>
              </a:spcBef>
            </a:pPr>
            <a:r>
              <a:rPr lang="en-US" sz="1050" dirty="0"/>
              <a:t>Max Wyman</a:t>
            </a:r>
          </a:p>
          <a:p>
            <a:pPr>
              <a:spcBef>
                <a:spcPts val="300"/>
              </a:spcBef>
            </a:pPr>
            <a:r>
              <a:rPr lang="en-US" sz="1050" dirty="0" err="1"/>
              <a:t>Miaoqi</a:t>
            </a:r>
            <a:r>
              <a:rPr lang="en-US" sz="1050" dirty="0"/>
              <a:t> Chu</a:t>
            </a:r>
          </a:p>
          <a:p>
            <a:pPr>
              <a:spcBef>
                <a:spcPts val="300"/>
              </a:spcBef>
            </a:pPr>
            <a:r>
              <a:rPr lang="en-US" sz="1050" dirty="0"/>
              <a:t>Michael </a:t>
            </a:r>
            <a:r>
              <a:rPr lang="en-US" sz="1050" dirty="0" err="1"/>
              <a:t>Papka</a:t>
            </a:r>
            <a:endParaRPr lang="en-US" sz="1050" dirty="0"/>
          </a:p>
          <a:p>
            <a:pPr>
              <a:spcBef>
                <a:spcPts val="300"/>
              </a:spcBef>
            </a:pPr>
            <a:r>
              <a:rPr lang="en-US" sz="1050" dirty="0"/>
              <a:t>Michael Prince</a:t>
            </a:r>
          </a:p>
          <a:p>
            <a:pPr>
              <a:spcBef>
                <a:spcPts val="300"/>
              </a:spcBef>
            </a:pPr>
            <a:r>
              <a:rPr lang="en-US" sz="1050" dirty="0"/>
              <a:t>Michel Van </a:t>
            </a:r>
            <a:r>
              <a:rPr lang="en-US" sz="1050" dirty="0" err="1"/>
              <a:t>Veenendaal</a:t>
            </a:r>
            <a:endParaRPr lang="en-US" sz="1050" dirty="0"/>
          </a:p>
          <a:p>
            <a:pPr>
              <a:spcBef>
                <a:spcPts val="300"/>
              </a:spcBef>
            </a:pPr>
            <a:r>
              <a:rPr lang="en-US" sz="1050" dirty="0"/>
              <a:t>Mike Hammer</a:t>
            </a:r>
          </a:p>
          <a:p>
            <a:pPr>
              <a:spcBef>
                <a:spcPts val="300"/>
              </a:spcBef>
            </a:pPr>
            <a:r>
              <a:rPr lang="en-US" sz="1050" dirty="0"/>
              <a:t>Nicola Ferrier</a:t>
            </a:r>
          </a:p>
          <a:p>
            <a:pPr>
              <a:spcBef>
                <a:spcPts val="300"/>
              </a:spcBef>
            </a:pPr>
            <a:r>
              <a:rPr lang="en-US" sz="1050" dirty="0"/>
              <a:t>Orlando </a:t>
            </a:r>
            <a:r>
              <a:rPr lang="en-US" sz="1050" dirty="0" err="1"/>
              <a:t>Quaranta</a:t>
            </a:r>
            <a:endParaRPr lang="en-US" sz="1050" dirty="0"/>
          </a:p>
          <a:p>
            <a:pPr>
              <a:spcBef>
                <a:spcPts val="300"/>
              </a:spcBef>
            </a:pPr>
            <a:r>
              <a:rPr lang="en-US" sz="1050" dirty="0" err="1"/>
              <a:t>Peco</a:t>
            </a:r>
            <a:r>
              <a:rPr lang="en-US" sz="1050" dirty="0"/>
              <a:t> </a:t>
            </a:r>
            <a:r>
              <a:rPr lang="en-US" sz="1050" dirty="0" err="1"/>
              <a:t>Myint</a:t>
            </a:r>
            <a:endParaRPr lang="en-US" sz="1050" dirty="0"/>
          </a:p>
          <a:p>
            <a:pPr>
              <a:spcBef>
                <a:spcPts val="300"/>
              </a:spcBef>
            </a:pPr>
            <a:r>
              <a:rPr lang="en-US" sz="1050" dirty="0"/>
              <a:t>Pete </a:t>
            </a:r>
            <a:r>
              <a:rPr lang="en-US" sz="1050" dirty="0" err="1"/>
              <a:t>Jemian</a:t>
            </a:r>
            <a:endParaRPr lang="en-US" sz="1050" dirty="0"/>
          </a:p>
          <a:p>
            <a:pPr>
              <a:spcBef>
                <a:spcPts val="300"/>
              </a:spcBef>
            </a:pPr>
            <a:r>
              <a:rPr lang="en-US" sz="1050" dirty="0"/>
              <a:t>Pete Beckman</a:t>
            </a:r>
          </a:p>
          <a:p>
            <a:pPr>
              <a:spcBef>
                <a:spcPts val="300"/>
              </a:spcBef>
            </a:pPr>
            <a:r>
              <a:rPr lang="en-US" sz="1050" dirty="0"/>
              <a:t>Prasanna </a:t>
            </a:r>
            <a:r>
              <a:rPr lang="en-US" sz="1050" dirty="0" err="1"/>
              <a:t>Balaprakash</a:t>
            </a:r>
            <a:endParaRPr lang="en-US" sz="1050" dirty="0"/>
          </a:p>
          <a:p>
            <a:pPr>
              <a:spcBef>
                <a:spcPts val="300"/>
              </a:spcBef>
            </a:pPr>
            <a:r>
              <a:rPr lang="en-US" sz="1050" dirty="0"/>
              <a:t>Rajkumar </a:t>
            </a:r>
            <a:r>
              <a:rPr lang="en-US" sz="1050" dirty="0" err="1"/>
              <a:t>Kettimuthu</a:t>
            </a:r>
            <a:endParaRPr lang="en-US" sz="1050" dirty="0"/>
          </a:p>
          <a:p>
            <a:pPr>
              <a:spcBef>
                <a:spcPts val="300"/>
              </a:spcBef>
            </a:pPr>
            <a:r>
              <a:rPr lang="en-US" sz="1050" dirty="0"/>
              <a:t>Roger </a:t>
            </a:r>
            <a:r>
              <a:rPr lang="en-US" sz="1050" dirty="0" err="1"/>
              <a:t>Sersted</a:t>
            </a:r>
            <a:endParaRPr lang="en-US" sz="1050" dirty="0"/>
          </a:p>
          <a:p>
            <a:pPr>
              <a:spcBef>
                <a:spcPts val="300"/>
              </a:spcBef>
            </a:pPr>
            <a:r>
              <a:rPr lang="en-US" sz="1050" dirty="0"/>
              <a:t>Ryan Chu</a:t>
            </a:r>
          </a:p>
          <a:p>
            <a:pPr>
              <a:spcBef>
                <a:spcPts val="300"/>
              </a:spcBef>
            </a:pPr>
            <a:r>
              <a:rPr lang="en-US" sz="1050" dirty="0"/>
              <a:t>Ryan Milner</a:t>
            </a:r>
          </a:p>
          <a:p>
            <a:pPr>
              <a:spcBef>
                <a:spcPts val="300"/>
              </a:spcBef>
            </a:pPr>
            <a:r>
              <a:rPr lang="en-US" sz="1050" dirty="0"/>
              <a:t>Salman Habib</a:t>
            </a:r>
          </a:p>
          <a:p>
            <a:pPr>
              <a:spcBef>
                <a:spcPts val="300"/>
              </a:spcBef>
            </a:pPr>
            <a:r>
              <a:rPr lang="en-US" sz="1050" dirty="0"/>
              <a:t>Sebastian </a:t>
            </a:r>
            <a:r>
              <a:rPr lang="en-US" sz="1050" dirty="0" err="1"/>
              <a:t>Strempfer</a:t>
            </a:r>
            <a:endParaRPr lang="en-US" sz="1050" dirty="0"/>
          </a:p>
          <a:p>
            <a:pPr>
              <a:spcBef>
                <a:spcPts val="300"/>
              </a:spcBef>
            </a:pPr>
            <a:r>
              <a:rPr lang="en-US" sz="1050" dirty="0"/>
              <a:t>Sinisa </a:t>
            </a:r>
            <a:r>
              <a:rPr lang="en-US" sz="1050" dirty="0" err="1"/>
              <a:t>Veseli</a:t>
            </a:r>
            <a:endParaRPr lang="en-US" sz="1050" dirty="0"/>
          </a:p>
          <a:p>
            <a:pPr>
              <a:spcBef>
                <a:spcPts val="300"/>
              </a:spcBef>
            </a:pPr>
            <a:r>
              <a:rPr lang="en-US" sz="1050" dirty="0"/>
              <a:t>Skip Reddy</a:t>
            </a:r>
          </a:p>
          <a:p>
            <a:pPr>
              <a:spcBef>
                <a:spcPts val="300"/>
              </a:spcBef>
            </a:pPr>
            <a:r>
              <a:rPr lang="en-US" sz="1050" dirty="0"/>
              <a:t>Stefan Wild</a:t>
            </a:r>
          </a:p>
          <a:p>
            <a:pPr>
              <a:spcBef>
                <a:spcPts val="300"/>
              </a:spcBef>
            </a:pPr>
            <a:r>
              <a:rPr lang="en-US" sz="1050" dirty="0"/>
              <a:t>Steven Henke</a:t>
            </a:r>
          </a:p>
          <a:p>
            <a:pPr>
              <a:spcBef>
                <a:spcPts val="300"/>
              </a:spcBef>
            </a:pPr>
            <a:r>
              <a:rPr lang="en-US" sz="1050" dirty="0"/>
              <a:t>Suresh Narayanan</a:t>
            </a:r>
          </a:p>
          <a:p>
            <a:pPr>
              <a:spcBef>
                <a:spcPts val="300"/>
              </a:spcBef>
            </a:pPr>
            <a:r>
              <a:rPr lang="en-US" sz="1050" dirty="0"/>
              <a:t>Sven </a:t>
            </a:r>
            <a:r>
              <a:rPr lang="en-US" sz="1050" dirty="0" err="1"/>
              <a:t>Leyffer</a:t>
            </a:r>
            <a:endParaRPr lang="en-US" sz="1050" dirty="0"/>
          </a:p>
          <a:p>
            <a:pPr>
              <a:spcBef>
                <a:spcPts val="300"/>
              </a:spcBef>
            </a:pPr>
            <a:r>
              <a:rPr lang="en-US" sz="1050" dirty="0" err="1"/>
              <a:t>Tejas</a:t>
            </a:r>
            <a:r>
              <a:rPr lang="en-US" sz="1050" dirty="0"/>
              <a:t> Guruswamy</a:t>
            </a:r>
          </a:p>
          <a:p>
            <a:pPr>
              <a:spcBef>
                <a:spcPts val="300"/>
              </a:spcBef>
            </a:pPr>
            <a:r>
              <a:rPr lang="en-US" sz="1050" dirty="0" err="1"/>
              <a:t>Tekin</a:t>
            </a:r>
            <a:r>
              <a:rPr lang="en-US" sz="1050" dirty="0"/>
              <a:t> </a:t>
            </a:r>
            <a:r>
              <a:rPr lang="en-US" sz="1050" dirty="0" err="1"/>
              <a:t>Bicer</a:t>
            </a:r>
            <a:endParaRPr lang="en-US" sz="1050" dirty="0"/>
          </a:p>
          <a:p>
            <a:pPr>
              <a:spcBef>
                <a:spcPts val="300"/>
              </a:spcBef>
            </a:pPr>
            <a:r>
              <a:rPr lang="en-US" sz="1050" dirty="0"/>
              <a:t>Thomas </a:t>
            </a:r>
            <a:r>
              <a:rPr lang="en-US" sz="1050" dirty="0" err="1"/>
              <a:t>Uram</a:t>
            </a:r>
            <a:endParaRPr lang="en-US" sz="1050" dirty="0"/>
          </a:p>
          <a:p>
            <a:pPr>
              <a:spcBef>
                <a:spcPts val="300"/>
              </a:spcBef>
            </a:pPr>
            <a:r>
              <a:rPr lang="en-US" sz="1050" dirty="0" err="1"/>
              <a:t>Ti</a:t>
            </a:r>
            <a:r>
              <a:rPr lang="en-US" sz="1050" dirty="0"/>
              <a:t> Leggett</a:t>
            </a:r>
          </a:p>
          <a:p>
            <a:pPr>
              <a:spcBef>
                <a:spcPts val="300"/>
              </a:spcBef>
            </a:pPr>
            <a:r>
              <a:rPr lang="en-US" sz="1050" dirty="0"/>
              <a:t>Tim Mooney</a:t>
            </a:r>
          </a:p>
          <a:p>
            <a:pPr>
              <a:spcBef>
                <a:spcPts val="300"/>
              </a:spcBef>
            </a:pPr>
            <a:r>
              <a:rPr lang="en-US" sz="1050" dirty="0"/>
              <a:t>Todd Munson</a:t>
            </a:r>
          </a:p>
          <a:p>
            <a:pPr>
              <a:spcBef>
                <a:spcPts val="300"/>
              </a:spcBef>
            </a:pPr>
            <a:r>
              <a:rPr lang="en-US" sz="1050" dirty="0"/>
              <a:t>Tomas Walsh</a:t>
            </a:r>
          </a:p>
          <a:p>
            <a:pPr>
              <a:spcBef>
                <a:spcPts val="300"/>
              </a:spcBef>
            </a:pPr>
            <a:r>
              <a:rPr lang="en-US" sz="1050" dirty="0"/>
              <a:t>Valerie Taylor</a:t>
            </a:r>
          </a:p>
          <a:p>
            <a:pPr>
              <a:spcBef>
                <a:spcPts val="300"/>
              </a:spcBef>
            </a:pPr>
            <a:r>
              <a:rPr lang="en-US" sz="1050" dirty="0"/>
              <a:t>William </a:t>
            </a:r>
            <a:r>
              <a:rPr lang="en-US" sz="1050" dirty="0" err="1"/>
              <a:t>Allcock</a:t>
            </a:r>
            <a:endParaRPr lang="en-US" sz="1050" dirty="0"/>
          </a:p>
          <a:p>
            <a:pPr>
              <a:spcBef>
                <a:spcPts val="300"/>
              </a:spcBef>
            </a:pPr>
            <a:r>
              <a:rPr lang="en-US" sz="1050" dirty="0" err="1"/>
              <a:t>Xianbo</a:t>
            </a:r>
            <a:r>
              <a:rPr lang="en-US" sz="1050" dirty="0"/>
              <a:t> Shi</a:t>
            </a:r>
          </a:p>
          <a:p>
            <a:pPr>
              <a:spcBef>
                <a:spcPts val="300"/>
              </a:spcBef>
            </a:pPr>
            <a:r>
              <a:rPr lang="en-US" sz="1050" dirty="0" err="1"/>
              <a:t>Xuli</a:t>
            </a:r>
            <a:r>
              <a:rPr lang="en-US" sz="1050" dirty="0"/>
              <a:t> Wu</a:t>
            </a:r>
          </a:p>
          <a:p>
            <a:pPr>
              <a:spcBef>
                <a:spcPts val="300"/>
              </a:spcBef>
            </a:pPr>
            <a:r>
              <a:rPr lang="en-US" sz="1050" dirty="0" err="1"/>
              <a:t>Yudong</a:t>
            </a:r>
            <a:r>
              <a:rPr lang="en-US" sz="1050" dirty="0"/>
              <a:t> Yao</a:t>
            </a:r>
          </a:p>
          <a:p>
            <a:pPr>
              <a:spcBef>
                <a:spcPts val="300"/>
              </a:spcBef>
            </a:pPr>
            <a:r>
              <a:rPr lang="en-US" sz="1050" dirty="0" err="1"/>
              <a:t>Zichao</a:t>
            </a:r>
            <a:r>
              <a:rPr lang="en-US" sz="1050" dirty="0"/>
              <a:t> Di</a:t>
            </a:r>
          </a:p>
          <a:p>
            <a:pPr>
              <a:spcBef>
                <a:spcPts val="300"/>
              </a:spcBef>
            </a:pPr>
            <a:r>
              <a:rPr lang="en-US" sz="1050" dirty="0"/>
              <a:t>And many, many others…</a:t>
            </a:r>
          </a:p>
        </p:txBody>
      </p:sp>
      <p:sp>
        <p:nvSpPr>
          <p:cNvPr id="3" name="Slide Number Placeholder 2">
            <a:extLst>
              <a:ext uri="{FF2B5EF4-FFF2-40B4-BE49-F238E27FC236}">
                <a16:creationId xmlns:a16="http://schemas.microsoft.com/office/drawing/2014/main" id="{0F99AAAE-8361-0DC3-63B4-D3CEE8B810A3}"/>
              </a:ext>
            </a:extLst>
          </p:cNvPr>
          <p:cNvSpPr>
            <a:spLocks noGrp="1"/>
          </p:cNvSpPr>
          <p:nvPr>
            <p:ph type="sldNum" sz="quarter" idx="12"/>
          </p:nvPr>
        </p:nvSpPr>
        <p:spPr/>
        <p:txBody>
          <a:bodyPr/>
          <a:lstStyle/>
          <a:p>
            <a:fld id="{9CF5EF28-261C-FD41-A360-1A380056DD17}" type="slidenum">
              <a:rPr lang="en-US" smtClean="0"/>
              <a:t>15</a:t>
            </a:fld>
            <a:endParaRPr lang="en-US"/>
          </a:p>
        </p:txBody>
      </p:sp>
    </p:spTree>
    <p:extLst>
      <p:ext uri="{BB962C8B-B14F-4D97-AF65-F5344CB8AC3E}">
        <p14:creationId xmlns:p14="http://schemas.microsoft.com/office/powerpoint/2010/main" val="3277053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047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F2DBDF-0A92-878A-8425-6B2A5264B740}"/>
              </a:ext>
            </a:extLst>
          </p:cNvPr>
          <p:cNvSpPr>
            <a:spLocks noGrp="1"/>
          </p:cNvSpPr>
          <p:nvPr>
            <p:ph type="body" sz="quarter" idx="10"/>
          </p:nvPr>
        </p:nvSpPr>
        <p:spPr/>
        <p:txBody>
          <a:bodyPr/>
          <a:lstStyle/>
          <a:p>
            <a:r>
              <a:rPr lang="en-US" sz="1100" dirty="0"/>
              <a:t>The submitted manuscript has been created by UChicago Argonne, LLC, Operator of Argonne National Laboratory (“Argonne”). Argonne, a U.S. Department of Energy Office of Science laboratory, is operated under Contract No. DE-AC02-06CH11357. The U.S. Government retains for itself, and others acting on its behalf, a paid-up nonexclusive, irrevocable worldwide license in said article to reproduce, prepare derivative works, distribute copies to the public, and perform publicly and display publicly, by or on behalf of the Government.  The Department of Energy will provide public access to these results of federally sponsored research in accordance with the DOE Public Access Plan. </a:t>
            </a:r>
            <a:r>
              <a:rPr lang="en-US" sz="1100" dirty="0">
                <a:hlinkClick r:id="rId2"/>
              </a:rPr>
              <a:t>http://energy.gov/downloads/doe-public-access-plan</a:t>
            </a:r>
            <a:r>
              <a:rPr lang="en-US" sz="1100" dirty="0"/>
              <a:t>.</a:t>
            </a:r>
          </a:p>
          <a:p>
            <a:endParaRPr lang="en-US" sz="1100" dirty="0"/>
          </a:p>
        </p:txBody>
      </p:sp>
      <p:sp>
        <p:nvSpPr>
          <p:cNvPr id="3" name="Slide Number Placeholder 2">
            <a:extLst>
              <a:ext uri="{FF2B5EF4-FFF2-40B4-BE49-F238E27FC236}">
                <a16:creationId xmlns:a16="http://schemas.microsoft.com/office/drawing/2014/main" id="{523CFA72-94B2-BB6B-AE48-6481D9E1843E}"/>
              </a:ext>
            </a:extLst>
          </p:cNvPr>
          <p:cNvSpPr>
            <a:spLocks noGrp="1"/>
          </p:cNvSpPr>
          <p:nvPr>
            <p:ph type="sldNum" sz="quarter" idx="12"/>
          </p:nvPr>
        </p:nvSpPr>
        <p:spPr/>
        <p:txBody>
          <a:bodyPr/>
          <a:lstStyle/>
          <a:p>
            <a:fld id="{312883BA-C953-BF40-991C-D3EBB2F29BB1}" type="slidenum">
              <a:rPr lang="en-US" smtClean="0"/>
              <a:pPr/>
              <a:t>17</a:t>
            </a:fld>
            <a:endParaRPr lang="en-US" dirty="0"/>
          </a:p>
        </p:txBody>
      </p:sp>
    </p:spTree>
    <p:extLst>
      <p:ext uri="{BB962C8B-B14F-4D97-AF65-F5344CB8AC3E}">
        <p14:creationId xmlns:p14="http://schemas.microsoft.com/office/powerpoint/2010/main" val="626725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839" y="118983"/>
            <a:ext cx="6809573" cy="397496"/>
          </a:xfrm>
        </p:spPr>
        <p:txBody>
          <a:bodyPr/>
          <a:lstStyle/>
          <a:p>
            <a:pPr algn="l"/>
            <a:r>
              <a:rPr lang="en-US" sz="2400" cap="none" dirty="0"/>
              <a:t>APS Upgrade: The Ultimate 3D Microscope</a:t>
            </a:r>
            <a:endParaRPr lang="en-US" sz="24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6213" y="887124"/>
            <a:ext cx="1828800" cy="13716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6008" y="866433"/>
            <a:ext cx="1828800" cy="1371600"/>
          </a:xfrm>
          <a:prstGeom prst="rect">
            <a:avLst/>
          </a:prstGeom>
        </p:spPr>
      </p:pic>
      <p:sp>
        <p:nvSpPr>
          <p:cNvPr id="7" name="Right Arrow 6"/>
          <p:cNvSpPr/>
          <p:nvPr/>
        </p:nvSpPr>
        <p:spPr>
          <a:xfrm>
            <a:off x="4255613" y="1279152"/>
            <a:ext cx="800100" cy="363141"/>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prstClr val="white"/>
              </a:solidFill>
            </a:endParaRPr>
          </a:p>
        </p:txBody>
      </p:sp>
      <p:sp>
        <p:nvSpPr>
          <p:cNvPr id="8" name="TextBox 7"/>
          <p:cNvSpPr txBox="1"/>
          <p:nvPr/>
        </p:nvSpPr>
        <p:spPr>
          <a:xfrm>
            <a:off x="1886339" y="2258724"/>
            <a:ext cx="2171699" cy="323165"/>
          </a:xfrm>
          <a:prstGeom prst="rect">
            <a:avLst/>
          </a:prstGeom>
          <a:noFill/>
        </p:spPr>
        <p:txBody>
          <a:bodyPr wrap="square" rtlCol="0">
            <a:spAutoFit/>
          </a:bodyPr>
          <a:lstStyle/>
          <a:p>
            <a:pPr algn="ctr"/>
            <a:r>
              <a:rPr lang="en-US" sz="1500" dirty="0" err="1">
                <a:latin typeface="Symbol" charset="2"/>
                <a:cs typeface="Symbol" charset="2"/>
              </a:rPr>
              <a:t>e</a:t>
            </a:r>
            <a:r>
              <a:rPr lang="en-US" sz="1500" baseline="-25000" dirty="0" err="1">
                <a:latin typeface="Symbol" charset="2"/>
                <a:cs typeface="Symbol" charset="2"/>
              </a:rPr>
              <a:t>o</a:t>
            </a:r>
            <a:r>
              <a:rPr lang="en-US" sz="1500" dirty="0"/>
              <a:t> = 3100 pm</a:t>
            </a:r>
          </a:p>
        </p:txBody>
      </p:sp>
      <p:sp>
        <p:nvSpPr>
          <p:cNvPr id="9" name="TextBox 8"/>
          <p:cNvSpPr txBox="1"/>
          <p:nvPr/>
        </p:nvSpPr>
        <p:spPr>
          <a:xfrm>
            <a:off x="5246213" y="2258725"/>
            <a:ext cx="2133600" cy="369332"/>
          </a:xfrm>
          <a:prstGeom prst="rect">
            <a:avLst/>
          </a:prstGeom>
          <a:noFill/>
        </p:spPr>
        <p:txBody>
          <a:bodyPr wrap="square" rtlCol="0">
            <a:spAutoFit/>
          </a:bodyPr>
          <a:lstStyle/>
          <a:p>
            <a:pPr algn="ctr"/>
            <a:r>
              <a:rPr lang="en-US" dirty="0" err="1">
                <a:latin typeface="Symbol" charset="2"/>
                <a:cs typeface="Symbol" charset="2"/>
              </a:rPr>
              <a:t>e</a:t>
            </a:r>
            <a:r>
              <a:rPr lang="en-US" baseline="-25000" dirty="0" err="1">
                <a:latin typeface="Symbol" charset="2"/>
                <a:cs typeface="Symbol" charset="2"/>
              </a:rPr>
              <a:t>o</a:t>
            </a:r>
            <a:r>
              <a:rPr lang="en-US" dirty="0"/>
              <a:t> = 42 pm</a:t>
            </a:r>
          </a:p>
        </p:txBody>
      </p:sp>
      <p:sp>
        <p:nvSpPr>
          <p:cNvPr id="11" name="Text Box 4"/>
          <p:cNvSpPr txBox="1">
            <a:spLocks noChangeArrowheads="1"/>
          </p:cNvSpPr>
          <p:nvPr/>
        </p:nvSpPr>
        <p:spPr bwMode="auto">
          <a:xfrm>
            <a:off x="1814558" y="537170"/>
            <a:ext cx="2171699" cy="262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67500" tIns="33750" rIns="67500" bIns="3375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defRPr/>
            </a:pPr>
            <a:r>
              <a:rPr lang="en-US" sz="1500" dirty="0">
                <a:solidFill>
                  <a:srgbClr val="151515"/>
                </a:solidFill>
                <a:latin typeface="Arial"/>
                <a:cs typeface="Arial"/>
              </a:rPr>
              <a:t>APS Today</a:t>
            </a:r>
          </a:p>
        </p:txBody>
      </p:sp>
      <p:sp>
        <p:nvSpPr>
          <p:cNvPr id="12" name="Text Box 4"/>
          <p:cNvSpPr txBox="1">
            <a:spLocks noChangeArrowheads="1"/>
          </p:cNvSpPr>
          <p:nvPr/>
        </p:nvSpPr>
        <p:spPr bwMode="auto">
          <a:xfrm>
            <a:off x="5093813" y="494836"/>
            <a:ext cx="2133600" cy="2371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67500" tIns="33750" rIns="67500" bIns="3375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defRPr/>
            </a:pPr>
            <a:r>
              <a:rPr lang="en-US" sz="1500" dirty="0">
                <a:solidFill>
                  <a:srgbClr val="151515"/>
                </a:solidFill>
                <a:latin typeface="Arial"/>
                <a:cs typeface="Arial"/>
              </a:rPr>
              <a:t>APS Upgrade</a:t>
            </a:r>
          </a:p>
        </p:txBody>
      </p:sp>
      <p:pic>
        <p:nvPicPr>
          <p:cNvPr id="15" name="Picture 14" descr="A close up of a device&#10;&#10;Description automatically generated">
            <a:extLst>
              <a:ext uri="{FF2B5EF4-FFF2-40B4-BE49-F238E27FC236}">
                <a16:creationId xmlns:a16="http://schemas.microsoft.com/office/drawing/2014/main" id="{4FC9E884-73A9-4A46-AA18-9DF174D1221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30150" y="2872610"/>
            <a:ext cx="6771274" cy="1282220"/>
          </a:xfrm>
          <a:prstGeom prst="rect">
            <a:avLst/>
          </a:prstGeom>
        </p:spPr>
      </p:pic>
      <p:pic>
        <p:nvPicPr>
          <p:cNvPr id="16" name="Picture 15" descr="A close up of a device&#10;&#10;Description automatically generated">
            <a:extLst>
              <a:ext uri="{FF2B5EF4-FFF2-40B4-BE49-F238E27FC236}">
                <a16:creationId xmlns:a16="http://schemas.microsoft.com/office/drawing/2014/main" id="{7C939DAE-8C3F-BC43-914F-CD4F6194D8A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42575" y="3890555"/>
            <a:ext cx="6858849" cy="1149455"/>
          </a:xfrm>
          <a:prstGeom prst="rect">
            <a:avLst/>
          </a:prstGeom>
        </p:spPr>
      </p:pic>
      <p:sp>
        <p:nvSpPr>
          <p:cNvPr id="3" name="Curved Right Arrow 2">
            <a:extLst>
              <a:ext uri="{FF2B5EF4-FFF2-40B4-BE49-F238E27FC236}">
                <a16:creationId xmlns:a16="http://schemas.microsoft.com/office/drawing/2014/main" id="{001FB95E-C246-6F43-B461-BBC5A3931AA4}"/>
              </a:ext>
            </a:extLst>
          </p:cNvPr>
          <p:cNvSpPr/>
          <p:nvPr/>
        </p:nvSpPr>
        <p:spPr>
          <a:xfrm>
            <a:off x="668196" y="3769017"/>
            <a:ext cx="301657" cy="772998"/>
          </a:xfrm>
          <a:prstGeom prst="curvedRight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97CBD021-A0E8-7143-88F7-87AB228C8FFA}"/>
              </a:ext>
            </a:extLst>
          </p:cNvPr>
          <p:cNvSpPr txBox="1"/>
          <p:nvPr/>
        </p:nvSpPr>
        <p:spPr>
          <a:xfrm>
            <a:off x="738272" y="2687944"/>
            <a:ext cx="7834781" cy="369332"/>
          </a:xfrm>
          <a:prstGeom prst="rect">
            <a:avLst/>
          </a:prstGeom>
          <a:noFill/>
        </p:spPr>
        <p:txBody>
          <a:bodyPr wrap="square" rtlCol="0">
            <a:spAutoFit/>
          </a:bodyPr>
          <a:lstStyle/>
          <a:p>
            <a:r>
              <a:rPr lang="en-US" dirty="0"/>
              <a:t>Replace the storage ring to dramatically decrease electron source size</a:t>
            </a:r>
          </a:p>
        </p:txBody>
      </p:sp>
    </p:spTree>
    <p:extLst>
      <p:ext uri="{BB962C8B-B14F-4D97-AF65-F5344CB8AC3E}">
        <p14:creationId xmlns:p14="http://schemas.microsoft.com/office/powerpoint/2010/main" val="350489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42311B-5444-7896-4D73-DA7225AA133E}"/>
              </a:ext>
            </a:extLst>
          </p:cNvPr>
          <p:cNvPicPr>
            <a:picLocks noChangeAspect="1"/>
          </p:cNvPicPr>
          <p:nvPr/>
        </p:nvPicPr>
        <p:blipFill>
          <a:blip r:embed="rId2"/>
          <a:stretch>
            <a:fillRect/>
          </a:stretch>
        </p:blipFill>
        <p:spPr>
          <a:xfrm>
            <a:off x="2165042" y="1272638"/>
            <a:ext cx="4813915" cy="3817319"/>
          </a:xfrm>
          <a:prstGeom prst="rect">
            <a:avLst/>
          </a:prstGeom>
        </p:spPr>
      </p:pic>
      <p:sp>
        <p:nvSpPr>
          <p:cNvPr id="2" name="Title 1">
            <a:extLst>
              <a:ext uri="{FF2B5EF4-FFF2-40B4-BE49-F238E27FC236}">
                <a16:creationId xmlns:a16="http://schemas.microsoft.com/office/drawing/2014/main" id="{D0BBB6A0-215B-F45D-7A61-99A4C09556C7}"/>
              </a:ext>
            </a:extLst>
          </p:cNvPr>
          <p:cNvSpPr>
            <a:spLocks noGrp="1"/>
          </p:cNvSpPr>
          <p:nvPr>
            <p:ph type="title"/>
          </p:nvPr>
        </p:nvSpPr>
        <p:spPr/>
        <p:txBody>
          <a:bodyPr/>
          <a:lstStyle/>
          <a:p>
            <a:r>
              <a:rPr lang="en-US" cap="none" dirty="0"/>
              <a:t>APS Upgrade: The Ultimate 3D Microscope</a:t>
            </a:r>
            <a:endParaRPr lang="en-US" dirty="0"/>
          </a:p>
        </p:txBody>
      </p:sp>
      <p:sp>
        <p:nvSpPr>
          <p:cNvPr id="4" name="Text Placeholder 3">
            <a:extLst>
              <a:ext uri="{FF2B5EF4-FFF2-40B4-BE49-F238E27FC236}">
                <a16:creationId xmlns:a16="http://schemas.microsoft.com/office/drawing/2014/main" id="{F1A73591-953F-C7E5-E321-B9EE0AE819F8}"/>
              </a:ext>
            </a:extLst>
          </p:cNvPr>
          <p:cNvSpPr>
            <a:spLocks noGrp="1"/>
          </p:cNvSpPr>
          <p:nvPr>
            <p:ph type="body" sz="quarter" idx="12"/>
          </p:nvPr>
        </p:nvSpPr>
        <p:spPr/>
        <p:txBody>
          <a:bodyPr/>
          <a:lstStyle/>
          <a:p>
            <a:r>
              <a:rPr lang="en-US" dirty="0"/>
              <a:t>A next-generation synchrotron light source for science and industry</a:t>
            </a:r>
          </a:p>
        </p:txBody>
      </p:sp>
      <p:sp>
        <p:nvSpPr>
          <p:cNvPr id="5" name="Slide Number Placeholder 4">
            <a:extLst>
              <a:ext uri="{FF2B5EF4-FFF2-40B4-BE49-F238E27FC236}">
                <a16:creationId xmlns:a16="http://schemas.microsoft.com/office/drawing/2014/main" id="{865E20E0-6E37-83FF-0C33-441C46804E90}"/>
              </a:ext>
            </a:extLst>
          </p:cNvPr>
          <p:cNvSpPr>
            <a:spLocks noGrp="1"/>
          </p:cNvSpPr>
          <p:nvPr>
            <p:ph type="sldNum" sz="quarter" idx="14"/>
          </p:nvPr>
        </p:nvSpPr>
        <p:spPr/>
        <p:txBody>
          <a:bodyPr/>
          <a:lstStyle/>
          <a:p>
            <a:fld id="{312883BA-C953-BF40-991C-D3EBB2F29BB1}" type="slidenum">
              <a:rPr lang="en-US" smtClean="0"/>
              <a:pPr/>
              <a:t>3</a:t>
            </a:fld>
            <a:endParaRPr lang="en-US" dirty="0"/>
          </a:p>
        </p:txBody>
      </p:sp>
      <p:sp>
        <p:nvSpPr>
          <p:cNvPr id="7" name="Content Placeholder 2">
            <a:extLst>
              <a:ext uri="{FF2B5EF4-FFF2-40B4-BE49-F238E27FC236}">
                <a16:creationId xmlns:a16="http://schemas.microsoft.com/office/drawing/2014/main" id="{1AAAA4EC-6B57-86CA-5165-D6A9D49F2F1F}"/>
              </a:ext>
            </a:extLst>
          </p:cNvPr>
          <p:cNvSpPr>
            <a:spLocks noGrp="1"/>
          </p:cNvSpPr>
          <p:nvPr>
            <p:ph idx="1"/>
          </p:nvPr>
        </p:nvSpPr>
        <p:spPr>
          <a:xfrm>
            <a:off x="7104462" y="1384698"/>
            <a:ext cx="1851145" cy="3050540"/>
          </a:xfrm>
        </p:spPr>
        <p:txBody>
          <a:bodyPr>
            <a:normAutofit lnSpcReduction="10000"/>
          </a:bodyPr>
          <a:lstStyle/>
          <a:p>
            <a:r>
              <a:rPr lang="en-US" sz="1400" dirty="0"/>
              <a:t>Completely new storage ring, 42 pm emittance @ 6 GeV, 200 mA</a:t>
            </a:r>
          </a:p>
          <a:p>
            <a:r>
              <a:rPr lang="en-US" sz="1400" dirty="0"/>
              <a:t>New and updated insertion devices</a:t>
            </a:r>
          </a:p>
          <a:p>
            <a:r>
              <a:rPr lang="en-US" sz="1400" dirty="0"/>
              <a:t>Combined result in brightness increases of up to 500x</a:t>
            </a:r>
          </a:p>
          <a:p>
            <a:r>
              <a:rPr lang="en-US" sz="1400" dirty="0"/>
              <a:t>9 new feature beamlines (</a:t>
            </a:r>
            <a:r>
              <a:rPr lang="en-US" sz="1400" dirty="0">
                <a:solidFill>
                  <a:schemeClr val="accent1">
                    <a:lumMod val="50000"/>
                  </a:schemeClr>
                </a:solidFill>
              </a:rPr>
              <a:t>green</a:t>
            </a:r>
            <a:r>
              <a:rPr lang="en-US" sz="1400" dirty="0"/>
              <a:t>)</a:t>
            </a:r>
          </a:p>
          <a:p>
            <a:r>
              <a:rPr lang="en-US" sz="1400" dirty="0"/>
              <a:t>15 beamline enhancements (</a:t>
            </a:r>
            <a:r>
              <a:rPr lang="en-US" sz="1400" dirty="0">
                <a:solidFill>
                  <a:schemeClr val="accent6">
                    <a:lumMod val="50000"/>
                  </a:schemeClr>
                </a:solidFill>
              </a:rPr>
              <a:t>red</a:t>
            </a:r>
            <a:r>
              <a:rPr lang="en-US" sz="1400" dirty="0"/>
              <a:t>)</a:t>
            </a:r>
          </a:p>
        </p:txBody>
      </p:sp>
      <p:sp>
        <p:nvSpPr>
          <p:cNvPr id="8" name="Content Placeholder 2">
            <a:extLst>
              <a:ext uri="{FF2B5EF4-FFF2-40B4-BE49-F238E27FC236}">
                <a16:creationId xmlns:a16="http://schemas.microsoft.com/office/drawing/2014/main" id="{58E2610E-E8AA-9B6B-78D4-132DC56498DC}"/>
              </a:ext>
            </a:extLst>
          </p:cNvPr>
          <p:cNvSpPr txBox="1">
            <a:spLocks/>
          </p:cNvSpPr>
          <p:nvPr/>
        </p:nvSpPr>
        <p:spPr>
          <a:xfrm>
            <a:off x="457201" y="2095611"/>
            <a:ext cx="1582336" cy="1628714"/>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dirty="0">
                <a:solidFill>
                  <a:schemeClr val="tx2">
                    <a:lumMod val="75000"/>
                  </a:schemeClr>
                </a:solidFill>
              </a:rPr>
              <a:t>$815 M project to update and renew the facility</a:t>
            </a:r>
          </a:p>
          <a:p>
            <a:pPr marL="0" indent="0">
              <a:buNone/>
            </a:pPr>
            <a:endParaRPr lang="en-US" sz="1400" b="1" dirty="0">
              <a:solidFill>
                <a:schemeClr val="tx2">
                  <a:lumMod val="75000"/>
                </a:schemeClr>
              </a:solidFill>
            </a:endParaRPr>
          </a:p>
          <a:p>
            <a:pPr marL="0" indent="0">
              <a:buNone/>
            </a:pPr>
            <a:r>
              <a:rPr lang="en-US" sz="1400" b="1" dirty="0">
                <a:solidFill>
                  <a:schemeClr val="tx2">
                    <a:lumMod val="75000"/>
                  </a:schemeClr>
                </a:solidFill>
              </a:rPr>
              <a:t>Re-uses $1.5 B in existing infrastructure</a:t>
            </a:r>
          </a:p>
        </p:txBody>
      </p:sp>
    </p:spTree>
    <p:extLst>
      <p:ext uri="{BB962C8B-B14F-4D97-AF65-F5344CB8AC3E}">
        <p14:creationId xmlns:p14="http://schemas.microsoft.com/office/powerpoint/2010/main" val="1945581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36140-E790-3312-E5C5-EE3419ADE56F}"/>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3410CECB-2BF2-A762-B6C4-EC4BF618B69C}"/>
              </a:ext>
            </a:extLst>
          </p:cNvPr>
          <p:cNvSpPr/>
          <p:nvPr/>
        </p:nvSpPr>
        <p:spPr>
          <a:xfrm>
            <a:off x="457200" y="1484864"/>
            <a:ext cx="8382000" cy="685800"/>
          </a:xfrm>
          <a:prstGeom prst="roundRect">
            <a:avLst/>
          </a:prstGeom>
          <a:solidFill>
            <a:srgbClr val="D6E5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1CD67542-63F5-6AF0-2EB7-854BB8D78067}"/>
              </a:ext>
            </a:extLst>
          </p:cNvPr>
          <p:cNvSpPr/>
          <p:nvPr/>
        </p:nvSpPr>
        <p:spPr>
          <a:xfrm>
            <a:off x="457200" y="2213127"/>
            <a:ext cx="8382000" cy="685800"/>
          </a:xfrm>
          <a:prstGeom prst="roundRect">
            <a:avLst/>
          </a:prstGeom>
          <a:solidFill>
            <a:srgbClr val="D6E5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A55B190E-1D33-745A-FA0D-416D7A3B7F0A}"/>
              </a:ext>
            </a:extLst>
          </p:cNvPr>
          <p:cNvSpPr/>
          <p:nvPr/>
        </p:nvSpPr>
        <p:spPr>
          <a:xfrm>
            <a:off x="457200" y="2941390"/>
            <a:ext cx="8382000" cy="685800"/>
          </a:xfrm>
          <a:prstGeom prst="roundRect">
            <a:avLst/>
          </a:prstGeom>
          <a:solidFill>
            <a:srgbClr val="D6E5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5CA97DEF-088A-7641-71A1-A1BD36A52A3D}"/>
              </a:ext>
            </a:extLst>
          </p:cNvPr>
          <p:cNvSpPr/>
          <p:nvPr/>
        </p:nvSpPr>
        <p:spPr>
          <a:xfrm>
            <a:off x="457200" y="3667729"/>
            <a:ext cx="8382000" cy="685800"/>
          </a:xfrm>
          <a:prstGeom prst="roundRect">
            <a:avLst/>
          </a:prstGeom>
          <a:solidFill>
            <a:srgbClr val="D6E5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1EDBCEC-5D82-3E8C-D556-DC2F426FF3AC}"/>
              </a:ext>
            </a:extLst>
          </p:cNvPr>
          <p:cNvSpPr/>
          <p:nvPr/>
        </p:nvSpPr>
        <p:spPr>
          <a:xfrm>
            <a:off x="457200" y="4400260"/>
            <a:ext cx="8382000" cy="685800"/>
          </a:xfrm>
          <a:prstGeom prst="roundRect">
            <a:avLst/>
          </a:prstGeom>
          <a:solidFill>
            <a:srgbClr val="D6E5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5060879-A583-3570-FBCF-2A0911B451B1}"/>
              </a:ext>
            </a:extLst>
          </p:cNvPr>
          <p:cNvSpPr txBox="1"/>
          <p:nvPr/>
        </p:nvSpPr>
        <p:spPr>
          <a:xfrm>
            <a:off x="1048530" y="1704654"/>
            <a:ext cx="3489968" cy="246221"/>
          </a:xfrm>
          <a:prstGeom prst="rect">
            <a:avLst/>
          </a:prstGeom>
          <a:noFill/>
        </p:spPr>
        <p:txBody>
          <a:bodyPr wrap="square" lIns="0" tIns="0" rIns="0" bIns="0" rtlCol="0">
            <a:spAutoFit/>
          </a:bodyPr>
          <a:lstStyle/>
          <a:p>
            <a:r>
              <a:rPr lang="en-US" sz="1600" b="1" dirty="0"/>
              <a:t>1. Enable High-Speed Discovery</a:t>
            </a:r>
          </a:p>
        </p:txBody>
      </p:sp>
      <p:pic>
        <p:nvPicPr>
          <p:cNvPr id="13" name="Graphic 12" descr="Unlock with solid fill">
            <a:extLst>
              <a:ext uri="{FF2B5EF4-FFF2-40B4-BE49-F238E27FC236}">
                <a16:creationId xmlns:a16="http://schemas.microsoft.com/office/drawing/2014/main" id="{B38DEC1B-0C19-104F-12B1-C459972C3C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6125" y="2303008"/>
            <a:ext cx="506038" cy="506038"/>
          </a:xfrm>
          <a:prstGeom prst="rect">
            <a:avLst/>
          </a:prstGeom>
        </p:spPr>
      </p:pic>
      <p:sp>
        <p:nvSpPr>
          <p:cNvPr id="15" name="TextBox 14">
            <a:extLst>
              <a:ext uri="{FF2B5EF4-FFF2-40B4-BE49-F238E27FC236}">
                <a16:creationId xmlns:a16="http://schemas.microsoft.com/office/drawing/2014/main" id="{B3EF355D-E9D5-E65B-A729-53760EBA21DD}"/>
              </a:ext>
            </a:extLst>
          </p:cNvPr>
          <p:cNvSpPr txBox="1"/>
          <p:nvPr/>
        </p:nvSpPr>
        <p:spPr>
          <a:xfrm>
            <a:off x="1048530" y="2309806"/>
            <a:ext cx="3523470" cy="492443"/>
          </a:xfrm>
          <a:prstGeom prst="rect">
            <a:avLst/>
          </a:prstGeom>
          <a:noFill/>
        </p:spPr>
        <p:txBody>
          <a:bodyPr wrap="square" lIns="0" tIns="0" rIns="0" bIns="0">
            <a:spAutoFit/>
          </a:bodyPr>
          <a:lstStyle/>
          <a:p>
            <a:r>
              <a:rPr lang="en-US" sz="1600" b="1" dirty="0"/>
              <a:t>2. Unlock Exceptionally Challenging Experiments</a:t>
            </a:r>
          </a:p>
        </p:txBody>
      </p:sp>
      <p:sp>
        <p:nvSpPr>
          <p:cNvPr id="16" name="Rectangle 15" descr="Bar chart">
            <a:extLst>
              <a:ext uri="{FF2B5EF4-FFF2-40B4-BE49-F238E27FC236}">
                <a16:creationId xmlns:a16="http://schemas.microsoft.com/office/drawing/2014/main" id="{B6916B33-EE80-F4ED-B0B9-C7DD9B4DF18F}"/>
              </a:ext>
            </a:extLst>
          </p:cNvPr>
          <p:cNvSpPr/>
          <p:nvPr/>
        </p:nvSpPr>
        <p:spPr>
          <a:xfrm>
            <a:off x="507808" y="3072954"/>
            <a:ext cx="422672" cy="422672"/>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TextBox 16">
            <a:extLst>
              <a:ext uri="{FF2B5EF4-FFF2-40B4-BE49-F238E27FC236}">
                <a16:creationId xmlns:a16="http://schemas.microsoft.com/office/drawing/2014/main" id="{FB73129A-82B8-F4C8-B57C-75E0816DB6C6}"/>
              </a:ext>
            </a:extLst>
          </p:cNvPr>
          <p:cNvSpPr txBox="1"/>
          <p:nvPr/>
        </p:nvSpPr>
        <p:spPr>
          <a:xfrm>
            <a:off x="1048530" y="3161180"/>
            <a:ext cx="3489968" cy="246221"/>
          </a:xfrm>
          <a:prstGeom prst="rect">
            <a:avLst/>
          </a:prstGeom>
          <a:noFill/>
        </p:spPr>
        <p:txBody>
          <a:bodyPr wrap="square" lIns="0" tIns="0" rIns="0" bIns="0">
            <a:spAutoFit/>
          </a:bodyPr>
          <a:lstStyle/>
          <a:p>
            <a:pPr lvl="0">
              <a:lnSpc>
                <a:spcPct val="100000"/>
              </a:lnSpc>
            </a:pPr>
            <a:r>
              <a:rPr lang="en-US" sz="1600" b="1" dirty="0"/>
              <a:t>3. Leverage Data for New Science</a:t>
            </a:r>
          </a:p>
        </p:txBody>
      </p:sp>
      <p:sp>
        <p:nvSpPr>
          <p:cNvPr id="18" name="Rectangle 17" descr="Users">
            <a:extLst>
              <a:ext uri="{FF2B5EF4-FFF2-40B4-BE49-F238E27FC236}">
                <a16:creationId xmlns:a16="http://schemas.microsoft.com/office/drawing/2014/main" id="{89F6205E-B982-2795-2ED3-CEA4280779C5}"/>
              </a:ext>
            </a:extLst>
          </p:cNvPr>
          <p:cNvSpPr/>
          <p:nvPr/>
        </p:nvSpPr>
        <p:spPr>
          <a:xfrm>
            <a:off x="516179" y="3805831"/>
            <a:ext cx="409596" cy="40959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TextBox 19">
            <a:extLst>
              <a:ext uri="{FF2B5EF4-FFF2-40B4-BE49-F238E27FC236}">
                <a16:creationId xmlns:a16="http://schemas.microsoft.com/office/drawing/2014/main" id="{544F52A9-7EB5-2F07-90AD-C18C4A9732A0}"/>
              </a:ext>
            </a:extLst>
          </p:cNvPr>
          <p:cNvSpPr txBox="1"/>
          <p:nvPr/>
        </p:nvSpPr>
        <p:spPr>
          <a:xfrm>
            <a:off x="1048530" y="3764408"/>
            <a:ext cx="3489968" cy="492443"/>
          </a:xfrm>
          <a:prstGeom prst="rect">
            <a:avLst/>
          </a:prstGeom>
          <a:noFill/>
        </p:spPr>
        <p:txBody>
          <a:bodyPr wrap="square" lIns="0" tIns="0" rIns="0" bIns="0">
            <a:spAutoFit/>
          </a:bodyPr>
          <a:lstStyle/>
          <a:p>
            <a:pPr lvl="0">
              <a:lnSpc>
                <a:spcPct val="100000"/>
              </a:lnSpc>
            </a:pPr>
            <a:r>
              <a:rPr lang="en-US" sz="1600" b="1" dirty="0"/>
              <a:t>4. Empower Users to Realize the Full Potential of the APS</a:t>
            </a:r>
          </a:p>
        </p:txBody>
      </p:sp>
      <p:pic>
        <p:nvPicPr>
          <p:cNvPr id="10" name="Graphic 9" descr="Stopwatch with solid fill">
            <a:extLst>
              <a:ext uri="{FF2B5EF4-FFF2-40B4-BE49-F238E27FC236}">
                <a16:creationId xmlns:a16="http://schemas.microsoft.com/office/drawing/2014/main" id="{130B5559-F3E8-50A0-8CEF-88A3EAC4F7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2513" y="1621133"/>
            <a:ext cx="413262" cy="413262"/>
          </a:xfrm>
          <a:prstGeom prst="rect">
            <a:avLst/>
          </a:prstGeom>
        </p:spPr>
      </p:pic>
      <p:sp>
        <p:nvSpPr>
          <p:cNvPr id="22" name="TextBox 21">
            <a:extLst>
              <a:ext uri="{FF2B5EF4-FFF2-40B4-BE49-F238E27FC236}">
                <a16:creationId xmlns:a16="http://schemas.microsoft.com/office/drawing/2014/main" id="{D0CFB174-D2F7-4FE1-0990-52EA5F97DFB9}"/>
              </a:ext>
            </a:extLst>
          </p:cNvPr>
          <p:cNvSpPr txBox="1"/>
          <p:nvPr/>
        </p:nvSpPr>
        <p:spPr>
          <a:xfrm>
            <a:off x="1048530" y="4620050"/>
            <a:ext cx="3489968" cy="246221"/>
          </a:xfrm>
          <a:prstGeom prst="rect">
            <a:avLst/>
          </a:prstGeom>
          <a:noFill/>
        </p:spPr>
        <p:txBody>
          <a:bodyPr wrap="square" lIns="0" tIns="0" rIns="0" bIns="0">
            <a:spAutoFit/>
          </a:bodyPr>
          <a:lstStyle/>
          <a:p>
            <a:r>
              <a:rPr lang="en-US" sz="1600" b="1" dirty="0"/>
              <a:t>5. Expand Collaborations</a:t>
            </a:r>
          </a:p>
        </p:txBody>
      </p:sp>
      <p:sp>
        <p:nvSpPr>
          <p:cNvPr id="23" name="Rectangle 22" descr="Handshake">
            <a:extLst>
              <a:ext uri="{FF2B5EF4-FFF2-40B4-BE49-F238E27FC236}">
                <a16:creationId xmlns:a16="http://schemas.microsoft.com/office/drawing/2014/main" id="{8C93BCD8-BD87-7276-4972-F17AA6028774}"/>
              </a:ext>
            </a:extLst>
          </p:cNvPr>
          <p:cNvSpPr/>
          <p:nvPr/>
        </p:nvSpPr>
        <p:spPr>
          <a:xfrm>
            <a:off x="516179" y="4538362"/>
            <a:ext cx="409596" cy="409596"/>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0AADD86E-D4E4-37C7-6BDC-B63AE5C06CDB}"/>
              </a:ext>
            </a:extLst>
          </p:cNvPr>
          <p:cNvSpPr txBox="1"/>
          <p:nvPr/>
        </p:nvSpPr>
        <p:spPr>
          <a:xfrm>
            <a:off x="4708565" y="1643098"/>
            <a:ext cx="4027063" cy="369332"/>
          </a:xfrm>
          <a:prstGeom prst="rect">
            <a:avLst/>
          </a:prstGeom>
          <a:noFill/>
        </p:spPr>
        <p:txBody>
          <a:bodyPr wrap="square" lIns="0" tIns="0" rIns="0" bIns="0" rtlCol="0">
            <a:spAutoFit/>
          </a:bodyPr>
          <a:lstStyle/>
          <a:p>
            <a:r>
              <a:rPr lang="en-US" sz="1200" i="1" dirty="0">
                <a:solidFill>
                  <a:srgbClr val="000000"/>
                </a:solidFill>
                <a:effectLst/>
              </a:rPr>
              <a:t>Harness the unprecedented power of computing and data science expertise at Argonne to reduce the time to science</a:t>
            </a:r>
            <a:endParaRPr lang="en-US" sz="1200" i="1" dirty="0"/>
          </a:p>
        </p:txBody>
      </p:sp>
      <p:sp>
        <p:nvSpPr>
          <p:cNvPr id="4" name="TextBox 3">
            <a:extLst>
              <a:ext uri="{FF2B5EF4-FFF2-40B4-BE49-F238E27FC236}">
                <a16:creationId xmlns:a16="http://schemas.microsoft.com/office/drawing/2014/main" id="{E5E1A64D-7B02-1630-B3E8-F79E6895CC85}"/>
              </a:ext>
            </a:extLst>
          </p:cNvPr>
          <p:cNvSpPr txBox="1"/>
          <p:nvPr/>
        </p:nvSpPr>
        <p:spPr>
          <a:xfrm>
            <a:off x="4708565" y="2279028"/>
            <a:ext cx="4091128" cy="553998"/>
          </a:xfrm>
          <a:prstGeom prst="rect">
            <a:avLst/>
          </a:prstGeom>
          <a:noFill/>
        </p:spPr>
        <p:txBody>
          <a:bodyPr wrap="square" lIns="0" tIns="0" rIns="0" bIns="0">
            <a:spAutoFit/>
          </a:bodyPr>
          <a:lstStyle/>
          <a:p>
            <a:r>
              <a:rPr lang="en-US" sz="1200" i="1" dirty="0"/>
              <a:t>Apply Argonne’s strengths in AI/ML and autonomous experiments, large-scale simulations, and x-ray experiments to unlock otherwise unreachable complex scientific solutions</a:t>
            </a:r>
          </a:p>
        </p:txBody>
      </p:sp>
      <p:sp>
        <p:nvSpPr>
          <p:cNvPr id="11" name="TextBox 10">
            <a:extLst>
              <a:ext uri="{FF2B5EF4-FFF2-40B4-BE49-F238E27FC236}">
                <a16:creationId xmlns:a16="http://schemas.microsoft.com/office/drawing/2014/main" id="{C1E6537F-E2A1-6244-A433-C29DCBD64DC1}"/>
              </a:ext>
            </a:extLst>
          </p:cNvPr>
          <p:cNvSpPr txBox="1"/>
          <p:nvPr/>
        </p:nvSpPr>
        <p:spPr>
          <a:xfrm>
            <a:off x="4708566" y="3007291"/>
            <a:ext cx="4091127" cy="553998"/>
          </a:xfrm>
          <a:prstGeom prst="rect">
            <a:avLst/>
          </a:prstGeom>
          <a:noFill/>
        </p:spPr>
        <p:txBody>
          <a:bodyPr wrap="square" lIns="0" tIns="0" rIns="0" bIns="0">
            <a:spAutoFit/>
          </a:bodyPr>
          <a:lstStyle/>
          <a:p>
            <a:pPr lvl="0">
              <a:lnSpc>
                <a:spcPct val="100000"/>
              </a:lnSpc>
            </a:pPr>
            <a:r>
              <a:rPr lang="en-US" sz="1200" i="1" dirty="0"/>
              <a:t>Take advantage of the opportunities created by the explosion of data at the APS coupled with AI to advance new science that is only achievable using combined knowledge</a:t>
            </a:r>
          </a:p>
        </p:txBody>
      </p:sp>
      <p:sp>
        <p:nvSpPr>
          <p:cNvPr id="14" name="TextBox 13">
            <a:extLst>
              <a:ext uri="{FF2B5EF4-FFF2-40B4-BE49-F238E27FC236}">
                <a16:creationId xmlns:a16="http://schemas.microsoft.com/office/drawing/2014/main" id="{567992E6-75B9-7D36-3406-F37C39393615}"/>
              </a:ext>
            </a:extLst>
          </p:cNvPr>
          <p:cNvSpPr txBox="1"/>
          <p:nvPr/>
        </p:nvSpPr>
        <p:spPr>
          <a:xfrm>
            <a:off x="4708565" y="3825963"/>
            <a:ext cx="4091128" cy="369332"/>
          </a:xfrm>
          <a:prstGeom prst="rect">
            <a:avLst/>
          </a:prstGeom>
          <a:noFill/>
        </p:spPr>
        <p:txBody>
          <a:bodyPr wrap="square" lIns="0" tIns="0" rIns="0" bIns="0">
            <a:spAutoFit/>
          </a:bodyPr>
          <a:lstStyle/>
          <a:p>
            <a:pPr lvl="0">
              <a:lnSpc>
                <a:spcPct val="100000"/>
              </a:lnSpc>
            </a:pPr>
            <a:r>
              <a:rPr lang="en-US" sz="1200" i="1" dirty="0"/>
              <a:t>Provide APS users with the cutting-edge tools needed to produce world leading science</a:t>
            </a:r>
          </a:p>
        </p:txBody>
      </p:sp>
      <p:sp>
        <p:nvSpPr>
          <p:cNvPr id="19" name="TextBox 18">
            <a:extLst>
              <a:ext uri="{FF2B5EF4-FFF2-40B4-BE49-F238E27FC236}">
                <a16:creationId xmlns:a16="http://schemas.microsoft.com/office/drawing/2014/main" id="{B898CB7A-0391-0E08-BA07-155A8039A09F}"/>
              </a:ext>
            </a:extLst>
          </p:cNvPr>
          <p:cNvSpPr txBox="1"/>
          <p:nvPr/>
        </p:nvSpPr>
        <p:spPr>
          <a:xfrm>
            <a:off x="4708565" y="4558494"/>
            <a:ext cx="3978235" cy="369332"/>
          </a:xfrm>
          <a:prstGeom prst="rect">
            <a:avLst/>
          </a:prstGeom>
          <a:noFill/>
        </p:spPr>
        <p:txBody>
          <a:bodyPr wrap="square" lIns="0" tIns="0" rIns="0" bIns="0">
            <a:spAutoFit/>
          </a:bodyPr>
          <a:lstStyle/>
          <a:p>
            <a:r>
              <a:rPr lang="en-US" sz="1200" i="1" dirty="0"/>
              <a:t>Leverage partnerships and initiatives to amplify the impact of Argonne and APS resources</a:t>
            </a:r>
          </a:p>
        </p:txBody>
      </p:sp>
      <p:sp>
        <p:nvSpPr>
          <p:cNvPr id="21" name="Slide Number Placeholder 20">
            <a:extLst>
              <a:ext uri="{FF2B5EF4-FFF2-40B4-BE49-F238E27FC236}">
                <a16:creationId xmlns:a16="http://schemas.microsoft.com/office/drawing/2014/main" id="{9F130DFD-EC13-797A-2F91-48C2E6AF7669}"/>
              </a:ext>
            </a:extLst>
          </p:cNvPr>
          <p:cNvSpPr>
            <a:spLocks noGrp="1"/>
          </p:cNvSpPr>
          <p:nvPr>
            <p:ph type="sldNum" sz="quarter" idx="12"/>
          </p:nvPr>
        </p:nvSpPr>
        <p:spPr/>
        <p:txBody>
          <a:bodyPr/>
          <a:lstStyle/>
          <a:p>
            <a:fld id="{9CF5EF28-261C-FD41-A360-1A380056DD17}" type="slidenum">
              <a:rPr lang="en-US" smtClean="0"/>
              <a:t>4</a:t>
            </a:fld>
            <a:endParaRPr lang="en-US"/>
          </a:p>
        </p:txBody>
      </p:sp>
      <p:sp>
        <p:nvSpPr>
          <p:cNvPr id="25" name="Title 24">
            <a:extLst>
              <a:ext uri="{FF2B5EF4-FFF2-40B4-BE49-F238E27FC236}">
                <a16:creationId xmlns:a16="http://schemas.microsoft.com/office/drawing/2014/main" id="{F030788D-8A4D-3546-39ED-0F83BD7A05FD}"/>
              </a:ext>
            </a:extLst>
          </p:cNvPr>
          <p:cNvSpPr>
            <a:spLocks noGrp="1"/>
          </p:cNvSpPr>
          <p:nvPr>
            <p:ph type="title"/>
          </p:nvPr>
        </p:nvSpPr>
        <p:spPr>
          <a:xfrm>
            <a:off x="466125" y="71560"/>
            <a:ext cx="8382000" cy="1344254"/>
          </a:xfrm>
        </p:spPr>
        <p:txBody>
          <a:bodyPr/>
          <a:lstStyle/>
          <a:p>
            <a:r>
              <a:rPr lang="en-US" sz="2400" b="1" cap="none" dirty="0">
                <a:solidFill>
                  <a:schemeClr val="tx1"/>
                </a:solidFill>
              </a:rPr>
              <a:t>APS Goal: Harness the power of computing, and the value contained in data to elevate the overall scientific impact and boost the operational efficiencies of the APS beamlines and accelerator complex</a:t>
            </a:r>
            <a:endParaRPr lang="en-US" sz="2400" cap="none" dirty="0"/>
          </a:p>
        </p:txBody>
      </p:sp>
      <p:sp>
        <p:nvSpPr>
          <p:cNvPr id="27" name="Rounded Rectangle 26">
            <a:extLst>
              <a:ext uri="{FF2B5EF4-FFF2-40B4-BE49-F238E27FC236}">
                <a16:creationId xmlns:a16="http://schemas.microsoft.com/office/drawing/2014/main" id="{EFDF5E1F-4921-017B-897D-2CB35B7D082F}"/>
              </a:ext>
            </a:extLst>
          </p:cNvPr>
          <p:cNvSpPr/>
          <p:nvPr/>
        </p:nvSpPr>
        <p:spPr>
          <a:xfrm>
            <a:off x="662862" y="638243"/>
            <a:ext cx="8008039" cy="399010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r>
              <a:rPr lang="en-US" dirty="0">
                <a:solidFill>
                  <a:schemeClr val="tx1"/>
                </a:solidFill>
              </a:rPr>
              <a:t>Tactical Activities:</a:t>
            </a:r>
          </a:p>
          <a:p>
            <a:pPr marL="285750" indent="-285750">
              <a:spcBef>
                <a:spcPts val="300"/>
              </a:spcBef>
              <a:buFont typeface="Arial" panose="020B0604020202020204" pitchFamily="34" charset="0"/>
              <a:buChar char="•"/>
            </a:pPr>
            <a:r>
              <a:rPr lang="en-US" dirty="0">
                <a:solidFill>
                  <a:schemeClr val="tx1"/>
                </a:solidFill>
              </a:rPr>
              <a:t>Upgrading </a:t>
            </a:r>
            <a:r>
              <a:rPr lang="en-US" b="1" dirty="0">
                <a:solidFill>
                  <a:schemeClr val="tx1"/>
                </a:solidFill>
              </a:rPr>
              <a:t>network</a:t>
            </a:r>
            <a:r>
              <a:rPr lang="en-US" dirty="0">
                <a:solidFill>
                  <a:schemeClr val="tx1"/>
                </a:solidFill>
              </a:rPr>
              <a:t> architecture and infrastructure</a:t>
            </a:r>
          </a:p>
          <a:p>
            <a:pPr marL="285750" indent="-285750">
              <a:spcBef>
                <a:spcPts val="300"/>
              </a:spcBef>
              <a:buFont typeface="Arial" panose="020B0604020202020204" pitchFamily="34" charset="0"/>
              <a:buChar char="•"/>
            </a:pPr>
            <a:r>
              <a:rPr lang="en-US" dirty="0">
                <a:solidFill>
                  <a:schemeClr val="tx1"/>
                </a:solidFill>
              </a:rPr>
              <a:t>Deploying state-of-the-art systems for </a:t>
            </a:r>
            <a:r>
              <a:rPr lang="en-US" b="1" dirty="0">
                <a:solidFill>
                  <a:schemeClr val="tx1"/>
                </a:solidFill>
              </a:rPr>
              <a:t>controls, data acquisition, and detectors</a:t>
            </a:r>
          </a:p>
          <a:p>
            <a:pPr marL="285750" indent="-285750">
              <a:spcBef>
                <a:spcPts val="300"/>
              </a:spcBef>
              <a:buFont typeface="Arial" panose="020B0604020202020204" pitchFamily="34" charset="0"/>
              <a:buChar char="•"/>
            </a:pPr>
            <a:r>
              <a:rPr lang="en-US" dirty="0">
                <a:solidFill>
                  <a:schemeClr val="tx1"/>
                </a:solidFill>
              </a:rPr>
              <a:t>Expanding the capabilities and use of </a:t>
            </a:r>
            <a:r>
              <a:rPr lang="en-US" b="1" dirty="0">
                <a:solidFill>
                  <a:schemeClr val="tx1"/>
                </a:solidFill>
              </a:rPr>
              <a:t>common data management, workflows, and science portals</a:t>
            </a:r>
          </a:p>
          <a:p>
            <a:pPr marL="285750" indent="-285750">
              <a:spcBef>
                <a:spcPts val="300"/>
              </a:spcBef>
              <a:buFont typeface="Arial" panose="020B0604020202020204" pitchFamily="34" charset="0"/>
              <a:buChar char="•"/>
            </a:pPr>
            <a:r>
              <a:rPr lang="en-US" dirty="0">
                <a:solidFill>
                  <a:schemeClr val="tx1"/>
                </a:solidFill>
              </a:rPr>
              <a:t>Utilizing local and remote </a:t>
            </a:r>
            <a:r>
              <a:rPr lang="en-US" b="1" dirty="0">
                <a:solidFill>
                  <a:schemeClr val="tx1"/>
                </a:solidFill>
              </a:rPr>
              <a:t>high-performance computing infrastructure </a:t>
            </a:r>
            <a:r>
              <a:rPr lang="en-US" dirty="0">
                <a:solidFill>
                  <a:schemeClr val="tx1"/>
                </a:solidFill>
              </a:rPr>
              <a:t>to meet data processing needs</a:t>
            </a:r>
          </a:p>
          <a:p>
            <a:pPr marL="285750" indent="-285750">
              <a:spcBef>
                <a:spcPts val="300"/>
              </a:spcBef>
              <a:buFont typeface="Arial" panose="020B0604020202020204" pitchFamily="34" charset="0"/>
              <a:buChar char="•"/>
            </a:pPr>
            <a:r>
              <a:rPr lang="en-US" dirty="0">
                <a:solidFill>
                  <a:schemeClr val="tx1"/>
                </a:solidFill>
              </a:rPr>
              <a:t>Developing </a:t>
            </a:r>
            <a:r>
              <a:rPr lang="en-US" b="1" dirty="0">
                <a:solidFill>
                  <a:schemeClr val="tx1"/>
                </a:solidFill>
              </a:rPr>
              <a:t>high-speed data reduction and analysis software</a:t>
            </a:r>
            <a:r>
              <a:rPr lang="en-US" dirty="0">
                <a:solidFill>
                  <a:schemeClr val="tx1"/>
                </a:solidFill>
              </a:rPr>
              <a:t>, and applying new algorithms and mathematics</a:t>
            </a:r>
          </a:p>
          <a:p>
            <a:pPr marL="285750" indent="-285750">
              <a:spcBef>
                <a:spcPts val="300"/>
              </a:spcBef>
              <a:buFont typeface="Arial" panose="020B0604020202020204" pitchFamily="34" charset="0"/>
              <a:buChar char="•"/>
            </a:pPr>
            <a:r>
              <a:rPr lang="en-US" dirty="0">
                <a:solidFill>
                  <a:schemeClr val="tx1"/>
                </a:solidFill>
              </a:rPr>
              <a:t>Leveraging </a:t>
            </a:r>
            <a:r>
              <a:rPr lang="en-US" b="1" dirty="0">
                <a:solidFill>
                  <a:schemeClr val="tx1"/>
                </a:solidFill>
              </a:rPr>
              <a:t>AI/ML</a:t>
            </a:r>
          </a:p>
          <a:p>
            <a:pPr marL="285750" indent="-285750">
              <a:spcBef>
                <a:spcPts val="300"/>
              </a:spcBef>
              <a:buFont typeface="Arial" panose="020B0604020202020204" pitchFamily="34" charset="0"/>
              <a:buChar char="•"/>
            </a:pPr>
            <a:r>
              <a:rPr lang="en-US" dirty="0">
                <a:solidFill>
                  <a:schemeClr val="tx1"/>
                </a:solidFill>
              </a:rPr>
              <a:t>Expanding </a:t>
            </a:r>
            <a:r>
              <a:rPr lang="en-US" b="1" dirty="0">
                <a:solidFill>
                  <a:schemeClr val="tx1"/>
                </a:solidFill>
              </a:rPr>
              <a:t>collaborations</a:t>
            </a:r>
          </a:p>
        </p:txBody>
      </p:sp>
    </p:spTree>
    <p:extLst>
      <p:ext uri="{BB962C8B-B14F-4D97-AF65-F5344CB8AC3E}">
        <p14:creationId xmlns:p14="http://schemas.microsoft.com/office/powerpoint/2010/main" val="3607838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19891-81B1-756C-47DA-D7BB048BC996}"/>
              </a:ext>
            </a:extLst>
          </p:cNvPr>
          <p:cNvSpPr>
            <a:spLocks noGrp="1"/>
          </p:cNvSpPr>
          <p:nvPr>
            <p:ph type="title"/>
          </p:nvPr>
        </p:nvSpPr>
        <p:spPr/>
        <p:txBody>
          <a:bodyPr/>
          <a:lstStyle/>
          <a:p>
            <a:r>
              <a:rPr lang="en-US" cap="none" dirty="0"/>
              <a:t>Network Infrastructure</a:t>
            </a:r>
          </a:p>
        </p:txBody>
      </p:sp>
      <p:sp>
        <p:nvSpPr>
          <p:cNvPr id="3" name="Text Placeholder 2">
            <a:extLst>
              <a:ext uri="{FF2B5EF4-FFF2-40B4-BE49-F238E27FC236}">
                <a16:creationId xmlns:a16="http://schemas.microsoft.com/office/drawing/2014/main" id="{BF53A597-BCEB-FDAB-B22A-C6584B41D7E6}"/>
              </a:ext>
            </a:extLst>
          </p:cNvPr>
          <p:cNvSpPr>
            <a:spLocks noGrp="1"/>
          </p:cNvSpPr>
          <p:nvPr>
            <p:ph type="body" sz="quarter" idx="13"/>
          </p:nvPr>
        </p:nvSpPr>
        <p:spPr>
          <a:xfrm>
            <a:off x="457200" y="993775"/>
            <a:ext cx="5490376" cy="438150"/>
          </a:xfrm>
        </p:spPr>
        <p:txBody>
          <a:bodyPr/>
          <a:lstStyle/>
          <a:p>
            <a:r>
              <a:rPr lang="en-US" dirty="0"/>
              <a:t>State-of-the-art network performance, and security and resiliency </a:t>
            </a:r>
          </a:p>
        </p:txBody>
      </p:sp>
      <p:sp>
        <p:nvSpPr>
          <p:cNvPr id="4" name="Content Placeholder 3">
            <a:extLst>
              <a:ext uri="{FF2B5EF4-FFF2-40B4-BE49-F238E27FC236}">
                <a16:creationId xmlns:a16="http://schemas.microsoft.com/office/drawing/2014/main" id="{39D2C71E-6D8A-3312-A6A7-5E626080D362}"/>
              </a:ext>
            </a:extLst>
          </p:cNvPr>
          <p:cNvSpPr>
            <a:spLocks noGrp="1"/>
          </p:cNvSpPr>
          <p:nvPr>
            <p:ph sz="quarter" idx="14"/>
          </p:nvPr>
        </p:nvSpPr>
        <p:spPr>
          <a:xfrm>
            <a:off x="457200" y="1645920"/>
            <a:ext cx="5577840" cy="2703443"/>
          </a:xfrm>
        </p:spPr>
        <p:txBody>
          <a:bodyPr>
            <a:normAutofit fontScale="85000" lnSpcReduction="20000"/>
          </a:bodyPr>
          <a:lstStyle/>
          <a:p>
            <a:r>
              <a:rPr lang="en-US" dirty="0"/>
              <a:t>3-tier network infrastructure: facility, sector, enclosure</a:t>
            </a:r>
          </a:p>
          <a:p>
            <a:r>
              <a:rPr lang="en-US" dirty="0"/>
              <a:t>Supervisory control and data acquisition (SCADA) architecture to better support controls, data, and regular network traffic</a:t>
            </a:r>
          </a:p>
          <a:p>
            <a:r>
              <a:rPr lang="en-US" dirty="0"/>
              <a:t>Installed new fiber plant for all APS beamlines; 768 pairs of new single-mode fiber from the APS computer room to beamlines</a:t>
            </a:r>
          </a:p>
          <a:p>
            <a:r>
              <a:rPr lang="en-US" dirty="0"/>
              <a:t>Upgraded the APS ↔︎ Argonne Leadership Computing Facility (ALCF) network connection to 4 x 100 Gbps</a:t>
            </a:r>
          </a:p>
          <a:p>
            <a:pPr lvl="1"/>
            <a:r>
              <a:rPr lang="en-US" dirty="0"/>
              <a:t>Plan to upgrade to a terabit/s network</a:t>
            </a:r>
          </a:p>
          <a:p>
            <a:r>
              <a:rPr lang="en-US" dirty="0"/>
              <a:t>New switches for APS sectors capable of multiple 100 Gbps links</a:t>
            </a:r>
          </a:p>
          <a:p>
            <a:r>
              <a:rPr lang="en-US" dirty="0"/>
              <a:t>New core network switches capable of multiple 400 Gbps links</a:t>
            </a:r>
          </a:p>
        </p:txBody>
      </p:sp>
      <p:pic>
        <p:nvPicPr>
          <p:cNvPr id="5" name="Picture 4">
            <a:extLst>
              <a:ext uri="{FF2B5EF4-FFF2-40B4-BE49-F238E27FC236}">
                <a16:creationId xmlns:a16="http://schemas.microsoft.com/office/drawing/2014/main" id="{47D4AC3F-4FCD-8F98-1FF8-CC5B4DBDD7A4}"/>
              </a:ext>
            </a:extLst>
          </p:cNvPr>
          <p:cNvPicPr>
            <a:picLocks noChangeAspect="1"/>
          </p:cNvPicPr>
          <p:nvPr/>
        </p:nvPicPr>
        <p:blipFill>
          <a:blip r:embed="rId2"/>
          <a:srcRect l="2737" r="2487"/>
          <a:stretch/>
        </p:blipFill>
        <p:spPr>
          <a:xfrm>
            <a:off x="6035040" y="382707"/>
            <a:ext cx="3029447" cy="4426007"/>
          </a:xfrm>
          <a:prstGeom prst="rect">
            <a:avLst/>
          </a:prstGeom>
        </p:spPr>
      </p:pic>
      <p:sp>
        <p:nvSpPr>
          <p:cNvPr id="6" name="Slide Number Placeholder 5">
            <a:extLst>
              <a:ext uri="{FF2B5EF4-FFF2-40B4-BE49-F238E27FC236}">
                <a16:creationId xmlns:a16="http://schemas.microsoft.com/office/drawing/2014/main" id="{4B51913A-1540-4960-BD04-8EED70E94DBA}"/>
              </a:ext>
            </a:extLst>
          </p:cNvPr>
          <p:cNvSpPr>
            <a:spLocks noGrp="1"/>
          </p:cNvSpPr>
          <p:nvPr>
            <p:ph type="sldNum" sz="quarter" idx="12"/>
          </p:nvPr>
        </p:nvSpPr>
        <p:spPr/>
        <p:txBody>
          <a:bodyPr/>
          <a:lstStyle/>
          <a:p>
            <a:fld id="{9CF5EF28-261C-FD41-A360-1A380056DD17}" type="slidenum">
              <a:rPr lang="en-US" smtClean="0"/>
              <a:t>5</a:t>
            </a:fld>
            <a:endParaRPr lang="en-US"/>
          </a:p>
        </p:txBody>
      </p:sp>
    </p:spTree>
    <p:extLst>
      <p:ext uri="{BB962C8B-B14F-4D97-AF65-F5344CB8AC3E}">
        <p14:creationId xmlns:p14="http://schemas.microsoft.com/office/powerpoint/2010/main" val="3969347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EED13-88BD-96F7-75E1-092515233CC0}"/>
              </a:ext>
            </a:extLst>
          </p:cNvPr>
          <p:cNvSpPr>
            <a:spLocks noGrp="1"/>
          </p:cNvSpPr>
          <p:nvPr>
            <p:ph type="title"/>
          </p:nvPr>
        </p:nvSpPr>
        <p:spPr>
          <a:xfrm>
            <a:off x="457200" y="247650"/>
            <a:ext cx="8382000" cy="746522"/>
          </a:xfrm>
        </p:spPr>
        <p:txBody>
          <a:bodyPr/>
          <a:lstStyle/>
          <a:p>
            <a:r>
              <a:rPr lang="en-US" cap="none" dirty="0"/>
              <a:t>Controls, Data Acquisition, and</a:t>
            </a:r>
            <a:br>
              <a:rPr lang="en-US" cap="none" dirty="0"/>
            </a:br>
            <a:r>
              <a:rPr lang="en-US" cap="none" dirty="0"/>
              <a:t>Detector Integration</a:t>
            </a:r>
          </a:p>
        </p:txBody>
      </p:sp>
      <p:sp>
        <p:nvSpPr>
          <p:cNvPr id="5" name="Slide Number Placeholder 4">
            <a:extLst>
              <a:ext uri="{FF2B5EF4-FFF2-40B4-BE49-F238E27FC236}">
                <a16:creationId xmlns:a16="http://schemas.microsoft.com/office/drawing/2014/main" id="{FC08D6E7-FE57-FBE6-5B83-0D05DE58B3C7}"/>
              </a:ext>
            </a:extLst>
          </p:cNvPr>
          <p:cNvSpPr>
            <a:spLocks noGrp="1"/>
          </p:cNvSpPr>
          <p:nvPr>
            <p:ph type="sldNum" sz="quarter" idx="12"/>
          </p:nvPr>
        </p:nvSpPr>
        <p:spPr/>
        <p:txBody>
          <a:bodyPr/>
          <a:lstStyle/>
          <a:p>
            <a:fld id="{9CF5EF28-261C-FD41-A360-1A380056DD17}" type="slidenum">
              <a:rPr lang="en-US" smtClean="0"/>
              <a:t>6</a:t>
            </a:fld>
            <a:endParaRPr lang="en-US"/>
          </a:p>
        </p:txBody>
      </p:sp>
      <p:sp>
        <p:nvSpPr>
          <p:cNvPr id="6" name="Google Shape;271;p1">
            <a:extLst>
              <a:ext uri="{FF2B5EF4-FFF2-40B4-BE49-F238E27FC236}">
                <a16:creationId xmlns:a16="http://schemas.microsoft.com/office/drawing/2014/main" id="{A487C4F9-A215-E811-3B91-0396BA29799A}"/>
              </a:ext>
            </a:extLst>
          </p:cNvPr>
          <p:cNvSpPr/>
          <p:nvPr/>
        </p:nvSpPr>
        <p:spPr>
          <a:xfrm>
            <a:off x="457200" y="1042374"/>
            <a:ext cx="2743200" cy="836207"/>
          </a:xfrm>
          <a:prstGeom prst="rect">
            <a:avLst/>
          </a:prstGeom>
          <a:gradFill>
            <a:gsLst>
              <a:gs pos="0">
                <a:schemeClr val="dk2"/>
              </a:gs>
              <a:gs pos="38000">
                <a:schemeClr val="dk2"/>
              </a:gs>
              <a:gs pos="73000">
                <a:srgbClr val="FFFFFF">
                  <a:alpha val="80000"/>
                </a:srgbClr>
              </a:gs>
              <a:gs pos="100000">
                <a:srgbClr val="FFFFFF">
                  <a:alpha val="80000"/>
                </a:srgbClr>
              </a:gs>
            </a:gsLst>
            <a:lin ang="5400000" scaled="0"/>
          </a:gradFill>
          <a:ln>
            <a:noFill/>
          </a:ln>
        </p:spPr>
        <p:txBody>
          <a:bodyPr spcFirstLastPara="1" wrap="square" lIns="91425" tIns="45720" rIns="91425" bIns="45700" anchor="t" anchorCtr="0">
            <a:noAutofit/>
          </a:bodyPr>
          <a:lstStyle/>
          <a:p>
            <a:pPr marL="0" marR="0" lvl="0" indent="0" algn="ctr" rtl="0">
              <a:spcBef>
                <a:spcPts val="0"/>
              </a:spcBef>
              <a:spcAft>
                <a:spcPts val="0"/>
              </a:spcAft>
              <a:buNone/>
            </a:pPr>
            <a:r>
              <a:rPr lang="en-US" sz="1600" b="1" dirty="0">
                <a:solidFill>
                  <a:srgbClr val="FFFFFF"/>
                </a:solidFill>
                <a:ea typeface="Arial"/>
                <a:cs typeface="Arial"/>
                <a:sym typeface="Arial"/>
              </a:rPr>
              <a:t>Fast Scanning and Feedback</a:t>
            </a:r>
            <a:endParaRPr sz="1600" b="1" i="0" u="none" strike="noStrike" cap="none" dirty="0">
              <a:solidFill>
                <a:srgbClr val="FFFFFF"/>
              </a:solidFill>
              <a:ea typeface="Arial"/>
              <a:cs typeface="Arial"/>
              <a:sym typeface="Arial"/>
            </a:endParaRPr>
          </a:p>
        </p:txBody>
      </p:sp>
      <p:sp>
        <p:nvSpPr>
          <p:cNvPr id="7" name="Google Shape;271;p1">
            <a:extLst>
              <a:ext uri="{FF2B5EF4-FFF2-40B4-BE49-F238E27FC236}">
                <a16:creationId xmlns:a16="http://schemas.microsoft.com/office/drawing/2014/main" id="{2DDC1775-6E50-C28E-6007-4CEB682497CE}"/>
              </a:ext>
            </a:extLst>
          </p:cNvPr>
          <p:cNvSpPr/>
          <p:nvPr/>
        </p:nvSpPr>
        <p:spPr>
          <a:xfrm>
            <a:off x="3284163" y="1042374"/>
            <a:ext cx="2743200" cy="832580"/>
          </a:xfrm>
          <a:prstGeom prst="rect">
            <a:avLst/>
          </a:prstGeom>
          <a:gradFill>
            <a:gsLst>
              <a:gs pos="0">
                <a:schemeClr val="dk2"/>
              </a:gs>
              <a:gs pos="38000">
                <a:schemeClr val="dk2"/>
              </a:gs>
              <a:gs pos="73000">
                <a:srgbClr val="FFFFFF">
                  <a:alpha val="80000"/>
                </a:srgbClr>
              </a:gs>
              <a:gs pos="100000">
                <a:srgbClr val="FFFFFF">
                  <a:alpha val="80000"/>
                </a:srgbClr>
              </a:gs>
            </a:gsLst>
            <a:lin ang="5400000" scaled="0"/>
          </a:gradFill>
          <a:ln>
            <a:noFill/>
          </a:ln>
        </p:spPr>
        <p:txBody>
          <a:bodyPr spcFirstLastPara="1" wrap="square" lIns="91425" tIns="45720" rIns="91425" bIns="45700" anchor="t" anchorCtr="0">
            <a:noAutofit/>
          </a:bodyPr>
          <a:lstStyle/>
          <a:p>
            <a:pPr marL="0" marR="0" lvl="0" indent="0" algn="ctr" rtl="0">
              <a:spcBef>
                <a:spcPts val="0"/>
              </a:spcBef>
              <a:spcAft>
                <a:spcPts val="0"/>
              </a:spcAft>
              <a:buNone/>
            </a:pPr>
            <a:r>
              <a:rPr lang="en-US" sz="1600" b="1" dirty="0">
                <a:solidFill>
                  <a:srgbClr val="FFFFFF"/>
                </a:solidFill>
                <a:ea typeface="Arial"/>
                <a:cs typeface="Arial"/>
                <a:sym typeface="Arial"/>
              </a:rPr>
              <a:t>Fast Detector Data Handling</a:t>
            </a:r>
            <a:endParaRPr sz="1600" b="1" i="0" u="none" strike="noStrike" cap="none" dirty="0">
              <a:solidFill>
                <a:srgbClr val="FFFFFF"/>
              </a:solidFill>
              <a:ea typeface="Arial"/>
              <a:cs typeface="Arial"/>
              <a:sym typeface="Arial"/>
            </a:endParaRPr>
          </a:p>
        </p:txBody>
      </p:sp>
      <p:sp>
        <p:nvSpPr>
          <p:cNvPr id="8" name="Google Shape;271;p1">
            <a:extLst>
              <a:ext uri="{FF2B5EF4-FFF2-40B4-BE49-F238E27FC236}">
                <a16:creationId xmlns:a16="http://schemas.microsoft.com/office/drawing/2014/main" id="{113CA80F-3577-3F1A-20E9-747E6F27DED0}"/>
              </a:ext>
            </a:extLst>
          </p:cNvPr>
          <p:cNvSpPr/>
          <p:nvPr/>
        </p:nvSpPr>
        <p:spPr>
          <a:xfrm>
            <a:off x="6111127" y="1042374"/>
            <a:ext cx="2743200" cy="832580"/>
          </a:xfrm>
          <a:prstGeom prst="rect">
            <a:avLst/>
          </a:prstGeom>
          <a:gradFill>
            <a:gsLst>
              <a:gs pos="0">
                <a:schemeClr val="dk2"/>
              </a:gs>
              <a:gs pos="38000">
                <a:schemeClr val="dk2"/>
              </a:gs>
              <a:gs pos="73000">
                <a:srgbClr val="FFFFFF">
                  <a:alpha val="80000"/>
                </a:srgbClr>
              </a:gs>
              <a:gs pos="100000">
                <a:srgbClr val="FFFFFF">
                  <a:alpha val="80000"/>
                </a:srgbClr>
              </a:gs>
            </a:gsLst>
            <a:lin ang="5400000" scaled="0"/>
          </a:gradFill>
          <a:ln>
            <a:noFill/>
          </a:ln>
        </p:spPr>
        <p:txBody>
          <a:bodyPr spcFirstLastPara="1" wrap="square" lIns="91425" tIns="45720" rIns="91425" bIns="45700" anchor="t" anchorCtr="0">
            <a:noAutofit/>
          </a:bodyPr>
          <a:lstStyle/>
          <a:p>
            <a:pPr marL="0" marR="0" lvl="0" indent="0" algn="ctr" rtl="0">
              <a:spcBef>
                <a:spcPts val="0"/>
              </a:spcBef>
              <a:spcAft>
                <a:spcPts val="0"/>
              </a:spcAft>
              <a:buNone/>
            </a:pPr>
            <a:r>
              <a:rPr lang="en-US" sz="1600" b="1" dirty="0">
                <a:solidFill>
                  <a:srgbClr val="FFFFFF"/>
                </a:solidFill>
                <a:ea typeface="Arial"/>
                <a:cs typeface="Arial"/>
                <a:sym typeface="Arial"/>
              </a:rPr>
              <a:t>Experiment Control</a:t>
            </a:r>
            <a:endParaRPr sz="1600" b="1" i="0" u="none" strike="noStrike" cap="none" dirty="0">
              <a:solidFill>
                <a:srgbClr val="FFFFFF"/>
              </a:solidFill>
              <a:ea typeface="Arial"/>
              <a:cs typeface="Arial"/>
              <a:sym typeface="Arial"/>
            </a:endParaRPr>
          </a:p>
        </p:txBody>
      </p:sp>
      <p:sp>
        <p:nvSpPr>
          <p:cNvPr id="9" name="Google Shape;272;p1">
            <a:extLst>
              <a:ext uri="{FF2B5EF4-FFF2-40B4-BE49-F238E27FC236}">
                <a16:creationId xmlns:a16="http://schemas.microsoft.com/office/drawing/2014/main" id="{3809D108-94E4-9AC8-DF5C-95FB9D6791BE}"/>
              </a:ext>
            </a:extLst>
          </p:cNvPr>
          <p:cNvSpPr txBox="1"/>
          <p:nvPr/>
        </p:nvSpPr>
        <p:spPr>
          <a:xfrm>
            <a:off x="457199" y="1644880"/>
            <a:ext cx="2743200" cy="1444971"/>
          </a:xfrm>
          <a:prstGeom prst="rect">
            <a:avLst/>
          </a:prstGeom>
          <a:noFill/>
          <a:ln>
            <a:noFill/>
          </a:ln>
        </p:spPr>
        <p:txBody>
          <a:bodyPr spcFirstLastPara="1" wrap="square" lIns="0" tIns="45700" rIns="0" bIns="45700" anchor="t" anchorCtr="0">
            <a:spAutoFit/>
          </a:bodyPr>
          <a:lstStyle/>
          <a:p>
            <a:pPr marL="184150" indent="-171450">
              <a:lnSpc>
                <a:spcPct val="90000"/>
              </a:lnSpc>
              <a:spcAft>
                <a:spcPts val="600"/>
              </a:spcAft>
              <a:buClr>
                <a:schemeClr val="tx1">
                  <a:lumMod val="50000"/>
                </a:schemeClr>
              </a:buClr>
              <a:buSzPts val="1000"/>
              <a:buFont typeface="Wingdings" pitchFamily="2" charset="2"/>
              <a:buChar char="§"/>
            </a:pPr>
            <a:r>
              <a:rPr lang="en-US" sz="900" dirty="0">
                <a:solidFill>
                  <a:schemeClr val="tx1">
                    <a:lumMod val="50000"/>
                  </a:schemeClr>
                </a:solidFill>
              </a:rPr>
              <a:t>New instruments, especially the nano- and micro-probe scanning instruments, require fast scanning and feedback capabilities</a:t>
            </a:r>
          </a:p>
          <a:p>
            <a:pPr marL="184150" indent="-171450">
              <a:lnSpc>
                <a:spcPct val="90000"/>
              </a:lnSpc>
              <a:spcAft>
                <a:spcPts val="600"/>
              </a:spcAft>
              <a:buClr>
                <a:schemeClr val="tx1">
                  <a:lumMod val="50000"/>
                </a:schemeClr>
              </a:buClr>
              <a:buSzPts val="1000"/>
              <a:buFont typeface="Wingdings" pitchFamily="2" charset="2"/>
              <a:buChar char="§"/>
            </a:pPr>
            <a:r>
              <a:rPr lang="en-US" sz="900" dirty="0">
                <a:solidFill>
                  <a:schemeClr val="tx1">
                    <a:lumMod val="50000"/>
                  </a:schemeClr>
                </a:solidFill>
              </a:rPr>
              <a:t>APS-developed </a:t>
            </a:r>
            <a:r>
              <a:rPr lang="en-US" sz="900" i="1" dirty="0">
                <a:solidFill>
                  <a:schemeClr val="tx1">
                    <a:lumMod val="50000"/>
                  </a:schemeClr>
                </a:solidFill>
              </a:rPr>
              <a:t>softGlue Zynq</a:t>
            </a:r>
            <a:r>
              <a:rPr lang="en-US" sz="900" dirty="0">
                <a:solidFill>
                  <a:schemeClr val="tx1">
                    <a:lumMod val="50000"/>
                  </a:schemeClr>
                </a:solidFill>
              </a:rPr>
              <a:t> provides configurable FPGA capabilities for hardware-level data acquisition and feedback</a:t>
            </a:r>
          </a:p>
          <a:p>
            <a:pPr marL="641350" lvl="1" indent="-171450">
              <a:lnSpc>
                <a:spcPct val="90000"/>
              </a:lnSpc>
              <a:spcAft>
                <a:spcPts val="600"/>
              </a:spcAft>
              <a:buClr>
                <a:schemeClr val="tx1">
                  <a:lumMod val="50000"/>
                </a:schemeClr>
              </a:buClr>
              <a:buSzPts val="1000"/>
              <a:buFont typeface="Wingdings" pitchFamily="2" charset="2"/>
              <a:buChar char="§"/>
            </a:pPr>
            <a:r>
              <a:rPr lang="en-US" sz="900" dirty="0">
                <a:solidFill>
                  <a:schemeClr val="tx1">
                    <a:lumMod val="50000"/>
                  </a:schemeClr>
                </a:solidFill>
              </a:rPr>
              <a:t>D-TACQ FPGA device that integrates signal acquisition and firmware feedback is being tested</a:t>
            </a:r>
          </a:p>
        </p:txBody>
      </p:sp>
      <p:sp>
        <p:nvSpPr>
          <p:cNvPr id="10" name="TextBox 9">
            <a:extLst>
              <a:ext uri="{FF2B5EF4-FFF2-40B4-BE49-F238E27FC236}">
                <a16:creationId xmlns:a16="http://schemas.microsoft.com/office/drawing/2014/main" id="{21EE036C-C102-5E6C-CCDA-0A7FDCB31A9E}"/>
              </a:ext>
            </a:extLst>
          </p:cNvPr>
          <p:cNvSpPr txBox="1"/>
          <p:nvPr/>
        </p:nvSpPr>
        <p:spPr>
          <a:xfrm>
            <a:off x="457200" y="4483685"/>
            <a:ext cx="2689413" cy="246221"/>
          </a:xfrm>
          <a:prstGeom prst="rect">
            <a:avLst/>
          </a:prstGeom>
          <a:noFill/>
        </p:spPr>
        <p:txBody>
          <a:bodyPr wrap="square" lIns="0" tIns="0" rIns="0" bIns="0" rtlCol="0">
            <a:spAutoFit/>
          </a:bodyPr>
          <a:lstStyle/>
          <a:p>
            <a:r>
              <a:rPr lang="en-US" sz="800" dirty="0">
                <a:solidFill>
                  <a:schemeClr val="tx1">
                    <a:lumMod val="50000"/>
                  </a:schemeClr>
                </a:solidFill>
              </a:rPr>
              <a:t>Schematic of fast scanning and interferometry on the APS-U ISN Feature beamline</a:t>
            </a:r>
          </a:p>
        </p:txBody>
      </p:sp>
      <p:pic>
        <p:nvPicPr>
          <p:cNvPr id="11" name="Picture 10">
            <a:extLst>
              <a:ext uri="{FF2B5EF4-FFF2-40B4-BE49-F238E27FC236}">
                <a16:creationId xmlns:a16="http://schemas.microsoft.com/office/drawing/2014/main" id="{B481A38B-CD58-BF00-2213-D3EEA3106675}"/>
              </a:ext>
            </a:extLst>
          </p:cNvPr>
          <p:cNvPicPr>
            <a:picLocks noChangeAspect="1"/>
          </p:cNvPicPr>
          <p:nvPr/>
        </p:nvPicPr>
        <p:blipFill>
          <a:blip r:embed="rId2"/>
          <a:stretch>
            <a:fillRect/>
          </a:stretch>
        </p:blipFill>
        <p:spPr>
          <a:xfrm>
            <a:off x="548993" y="3067633"/>
            <a:ext cx="2483412" cy="1410291"/>
          </a:xfrm>
          <a:prstGeom prst="rect">
            <a:avLst/>
          </a:prstGeom>
        </p:spPr>
      </p:pic>
      <p:sp>
        <p:nvSpPr>
          <p:cNvPr id="12" name="TextBox 11">
            <a:extLst>
              <a:ext uri="{FF2B5EF4-FFF2-40B4-BE49-F238E27FC236}">
                <a16:creationId xmlns:a16="http://schemas.microsoft.com/office/drawing/2014/main" id="{9E566E3E-FBDF-E22A-88B3-3075EF902C24}"/>
              </a:ext>
            </a:extLst>
          </p:cNvPr>
          <p:cNvSpPr txBox="1"/>
          <p:nvPr/>
        </p:nvSpPr>
        <p:spPr>
          <a:xfrm>
            <a:off x="3284163" y="4476550"/>
            <a:ext cx="2743200" cy="253356"/>
          </a:xfrm>
          <a:prstGeom prst="rect">
            <a:avLst/>
          </a:prstGeom>
          <a:noFill/>
        </p:spPr>
        <p:txBody>
          <a:bodyPr wrap="square" lIns="0" tIns="0" rIns="0" bIns="0" rtlCol="0">
            <a:spAutoFit/>
          </a:bodyPr>
          <a:lstStyle>
            <a:defPPr>
              <a:defRPr lang="en-US"/>
            </a:defPPr>
            <a:lvl1pPr>
              <a:defRPr sz="1050" i="1">
                <a:solidFill>
                  <a:schemeClr val="tx1">
                    <a:lumMod val="50000"/>
                  </a:schemeClr>
                </a:solidFill>
              </a:defRPr>
            </a:lvl1pPr>
          </a:lstStyle>
          <a:p>
            <a:r>
              <a:rPr lang="en-US" sz="800" dirty="0" err="1"/>
              <a:t>pvaPY</a:t>
            </a:r>
            <a:r>
              <a:rPr lang="en-US" sz="800" dirty="0"/>
              <a:t> </a:t>
            </a:r>
            <a:r>
              <a:rPr lang="en-US" sz="800" i="0" dirty="0"/>
              <a:t>streaming framework: https://</a:t>
            </a:r>
            <a:r>
              <a:rPr lang="en-US" sz="800" i="0" dirty="0" err="1"/>
              <a:t>github.com</a:t>
            </a:r>
            <a:r>
              <a:rPr lang="en-US" sz="800" i="0" dirty="0"/>
              <a:t>/epics-base/</a:t>
            </a:r>
            <a:r>
              <a:rPr lang="en-US" sz="800" i="0" dirty="0" err="1"/>
              <a:t>pvaPy</a:t>
            </a:r>
            <a:endParaRPr lang="en-US" sz="800" i="0" dirty="0"/>
          </a:p>
        </p:txBody>
      </p:sp>
      <p:sp>
        <p:nvSpPr>
          <p:cNvPr id="13" name="Google Shape;272;p1">
            <a:extLst>
              <a:ext uri="{FF2B5EF4-FFF2-40B4-BE49-F238E27FC236}">
                <a16:creationId xmlns:a16="http://schemas.microsoft.com/office/drawing/2014/main" id="{40A46FC8-42C2-2EBA-37EB-ED2550944375}"/>
              </a:ext>
            </a:extLst>
          </p:cNvPr>
          <p:cNvSpPr txBox="1"/>
          <p:nvPr/>
        </p:nvSpPr>
        <p:spPr>
          <a:xfrm>
            <a:off x="3284162" y="1664519"/>
            <a:ext cx="2743200" cy="1320321"/>
          </a:xfrm>
          <a:prstGeom prst="rect">
            <a:avLst/>
          </a:prstGeom>
          <a:noFill/>
          <a:ln>
            <a:noFill/>
          </a:ln>
        </p:spPr>
        <p:txBody>
          <a:bodyPr spcFirstLastPara="1" wrap="square" lIns="0" tIns="45700" rIns="0" bIns="45700" anchor="t" anchorCtr="0">
            <a:spAutoFit/>
          </a:bodyPr>
          <a:lstStyle/>
          <a:p>
            <a:pPr marL="184150" indent="-171450">
              <a:lnSpc>
                <a:spcPct val="90000"/>
              </a:lnSpc>
              <a:spcAft>
                <a:spcPts val="600"/>
              </a:spcAft>
              <a:buClr>
                <a:schemeClr val="tx1">
                  <a:lumMod val="50000"/>
                </a:schemeClr>
              </a:buClr>
              <a:buSzPts val="1000"/>
              <a:buFont typeface="Wingdings" pitchFamily="2" charset="2"/>
              <a:buChar char="§"/>
            </a:pPr>
            <a:r>
              <a:rPr lang="en-US" sz="900" dirty="0">
                <a:solidFill>
                  <a:schemeClr val="tx1">
                    <a:lumMod val="50000"/>
                  </a:schemeClr>
                </a:solidFill>
              </a:rPr>
              <a:t>High data-rate detectors will generate thousands of frames per second and up to tens of GB/s of bandwidth</a:t>
            </a:r>
          </a:p>
          <a:p>
            <a:pPr marL="184150" indent="-171450">
              <a:lnSpc>
                <a:spcPct val="90000"/>
              </a:lnSpc>
              <a:spcAft>
                <a:spcPts val="600"/>
              </a:spcAft>
              <a:buClr>
                <a:schemeClr val="tx1">
                  <a:lumMod val="50000"/>
                </a:schemeClr>
              </a:buClr>
              <a:buSzPts val="1000"/>
              <a:buFont typeface="Wingdings" pitchFamily="2" charset="2"/>
              <a:buChar char="§"/>
            </a:pPr>
            <a:r>
              <a:rPr lang="en-US" sz="900" dirty="0">
                <a:solidFill>
                  <a:schemeClr val="tx1">
                    <a:lumMod val="50000"/>
                  </a:schemeClr>
                </a:solidFill>
              </a:rPr>
              <a:t>EPICS v7, areaDetector, and the newly developed </a:t>
            </a:r>
            <a:r>
              <a:rPr lang="en-US" sz="900" i="1" dirty="0" err="1">
                <a:solidFill>
                  <a:schemeClr val="tx1">
                    <a:lumMod val="50000"/>
                  </a:schemeClr>
                </a:solidFill>
              </a:rPr>
              <a:t>pvaPy</a:t>
            </a:r>
            <a:r>
              <a:rPr lang="en-US" sz="900" dirty="0">
                <a:solidFill>
                  <a:schemeClr val="tx1">
                    <a:lumMod val="50000"/>
                  </a:schemeClr>
                </a:solidFill>
              </a:rPr>
              <a:t> streaming data framework can process data at thousands of frames per second</a:t>
            </a:r>
          </a:p>
          <a:p>
            <a:pPr marL="184150" indent="-171450">
              <a:lnSpc>
                <a:spcPct val="90000"/>
              </a:lnSpc>
              <a:spcAft>
                <a:spcPts val="600"/>
              </a:spcAft>
              <a:buClr>
                <a:schemeClr val="tx1">
                  <a:lumMod val="50000"/>
                </a:schemeClr>
              </a:buClr>
              <a:buSzPts val="1000"/>
              <a:buFont typeface="Wingdings" pitchFamily="2" charset="2"/>
              <a:buChar char="§"/>
            </a:pPr>
            <a:r>
              <a:rPr lang="en-US" sz="900" dirty="0">
                <a:solidFill>
                  <a:schemeClr val="tx1">
                    <a:lumMod val="50000"/>
                  </a:schemeClr>
                </a:solidFill>
              </a:rPr>
              <a:t>Integrated with the APS Data Management System and Globus</a:t>
            </a:r>
          </a:p>
        </p:txBody>
      </p:sp>
      <p:pic>
        <p:nvPicPr>
          <p:cNvPr id="14" name="Picture 2">
            <a:extLst>
              <a:ext uri="{FF2B5EF4-FFF2-40B4-BE49-F238E27FC236}">
                <a16:creationId xmlns:a16="http://schemas.microsoft.com/office/drawing/2014/main" id="{86F75F69-48A0-067F-EB26-360EAC0E9D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51"/>
          <a:stretch/>
        </p:blipFill>
        <p:spPr bwMode="auto">
          <a:xfrm>
            <a:off x="3741430" y="2972687"/>
            <a:ext cx="1813539" cy="1499034"/>
          </a:xfrm>
          <a:prstGeom prst="rect">
            <a:avLst/>
          </a:prstGeom>
          <a:noFill/>
          <a:ln w="25400">
            <a:noFill/>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CA29D81-4AA3-89CD-3891-6B5B1C1156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11124" y="2920341"/>
            <a:ext cx="2734321" cy="1551380"/>
          </a:xfrm>
          <a:prstGeom prst="rect">
            <a:avLst/>
          </a:prstGeom>
        </p:spPr>
      </p:pic>
      <p:sp>
        <p:nvSpPr>
          <p:cNvPr id="16" name="Google Shape;272;p1">
            <a:extLst>
              <a:ext uri="{FF2B5EF4-FFF2-40B4-BE49-F238E27FC236}">
                <a16:creationId xmlns:a16="http://schemas.microsoft.com/office/drawing/2014/main" id="{CCAFA6BF-34BE-7901-B25E-7D97C0B46142}"/>
              </a:ext>
            </a:extLst>
          </p:cNvPr>
          <p:cNvSpPr txBox="1"/>
          <p:nvPr/>
        </p:nvSpPr>
        <p:spPr>
          <a:xfrm>
            <a:off x="6111127" y="1664518"/>
            <a:ext cx="2743200" cy="1118727"/>
          </a:xfrm>
          <a:prstGeom prst="rect">
            <a:avLst/>
          </a:prstGeom>
          <a:noFill/>
          <a:ln>
            <a:noFill/>
          </a:ln>
        </p:spPr>
        <p:txBody>
          <a:bodyPr spcFirstLastPara="1" wrap="square" lIns="0" tIns="45700" rIns="0" bIns="45700" anchor="t" anchorCtr="0">
            <a:spAutoFit/>
          </a:bodyPr>
          <a:lstStyle/>
          <a:p>
            <a:pPr marL="184150" indent="-171450">
              <a:lnSpc>
                <a:spcPct val="90000"/>
              </a:lnSpc>
              <a:spcAft>
                <a:spcPts val="600"/>
              </a:spcAft>
              <a:buClr>
                <a:schemeClr val="tx1">
                  <a:lumMod val="50000"/>
                </a:schemeClr>
              </a:buClr>
              <a:buSzPts val="1000"/>
              <a:buFont typeface="Wingdings" pitchFamily="2" charset="2"/>
              <a:buChar char="§"/>
            </a:pPr>
            <a:r>
              <a:rPr lang="en-US" sz="900" dirty="0">
                <a:solidFill>
                  <a:schemeClr val="tx1">
                    <a:lumMod val="50000"/>
                  </a:schemeClr>
                </a:solidFill>
              </a:rPr>
              <a:t>New beamlines and experiments require experiment control tools that can handle complex data acquisition and asynchronous event-based sources</a:t>
            </a:r>
          </a:p>
          <a:p>
            <a:pPr marL="184150" indent="-171450">
              <a:lnSpc>
                <a:spcPct val="90000"/>
              </a:lnSpc>
              <a:spcAft>
                <a:spcPts val="600"/>
              </a:spcAft>
              <a:buClr>
                <a:schemeClr val="tx1">
                  <a:lumMod val="50000"/>
                </a:schemeClr>
              </a:buClr>
              <a:buSzPts val="1000"/>
              <a:buFont typeface="Wingdings" pitchFamily="2" charset="2"/>
              <a:buChar char="§"/>
            </a:pPr>
            <a:r>
              <a:rPr lang="en-US" sz="900" dirty="0" err="1">
                <a:solidFill>
                  <a:schemeClr val="tx1">
                    <a:lumMod val="50000"/>
                  </a:schemeClr>
                </a:solidFill>
              </a:rPr>
              <a:t>Bluesky</a:t>
            </a:r>
            <a:r>
              <a:rPr lang="en-US" sz="900" dirty="0">
                <a:solidFill>
                  <a:schemeClr val="tx1">
                    <a:lumMod val="50000"/>
                  </a:schemeClr>
                </a:solidFill>
              </a:rPr>
              <a:t> is being deployed at APS beamlines to provide an approach to experiment control that enables next-generation experiments</a:t>
            </a:r>
          </a:p>
        </p:txBody>
      </p:sp>
      <p:sp>
        <p:nvSpPr>
          <p:cNvPr id="17" name="TextBox 16">
            <a:extLst>
              <a:ext uri="{FF2B5EF4-FFF2-40B4-BE49-F238E27FC236}">
                <a16:creationId xmlns:a16="http://schemas.microsoft.com/office/drawing/2014/main" id="{5C481220-74DF-B26B-B79F-F750539DA020}"/>
              </a:ext>
            </a:extLst>
          </p:cNvPr>
          <p:cNvSpPr txBox="1"/>
          <p:nvPr/>
        </p:nvSpPr>
        <p:spPr>
          <a:xfrm>
            <a:off x="6111127" y="4486735"/>
            <a:ext cx="2743200" cy="246221"/>
          </a:xfrm>
          <a:prstGeom prst="rect">
            <a:avLst/>
          </a:prstGeom>
          <a:noFill/>
        </p:spPr>
        <p:txBody>
          <a:bodyPr wrap="square" lIns="0" tIns="0" rIns="0" bIns="0" rtlCol="0">
            <a:spAutoFit/>
          </a:bodyPr>
          <a:lstStyle>
            <a:defPPr>
              <a:defRPr lang="en-US"/>
            </a:defPPr>
            <a:lvl1pPr>
              <a:defRPr sz="1050" i="1">
                <a:solidFill>
                  <a:schemeClr val="tx1">
                    <a:lumMod val="50000"/>
                  </a:schemeClr>
                </a:solidFill>
              </a:defRPr>
            </a:lvl1pPr>
          </a:lstStyle>
          <a:p>
            <a:r>
              <a:rPr lang="en-US" sz="800" i="0" dirty="0"/>
              <a:t>Schematic of </a:t>
            </a:r>
            <a:r>
              <a:rPr lang="en-US" sz="800" i="0" dirty="0" err="1"/>
              <a:t>Oasys</a:t>
            </a:r>
            <a:r>
              <a:rPr lang="en-US" sz="800" i="0" dirty="0"/>
              <a:t> digital twin integrated with a beamline via </a:t>
            </a:r>
            <a:r>
              <a:rPr lang="en-US" sz="800" i="0" dirty="0" err="1"/>
              <a:t>Bluesky</a:t>
            </a:r>
            <a:r>
              <a:rPr lang="en-US" sz="800" i="0" dirty="0"/>
              <a:t> and the </a:t>
            </a:r>
            <a:r>
              <a:rPr lang="en-US" sz="800" i="0" dirty="0" err="1"/>
              <a:t>Bluesky</a:t>
            </a:r>
            <a:r>
              <a:rPr lang="en-US" sz="800" i="0" dirty="0"/>
              <a:t> Adaptive framework</a:t>
            </a:r>
          </a:p>
        </p:txBody>
      </p:sp>
      <p:sp>
        <p:nvSpPr>
          <p:cNvPr id="3" name="Rectangle 2">
            <a:extLst>
              <a:ext uri="{FF2B5EF4-FFF2-40B4-BE49-F238E27FC236}">
                <a16:creationId xmlns:a16="http://schemas.microsoft.com/office/drawing/2014/main" id="{D5575170-BD2F-37D1-C6F4-E2716C641237}"/>
              </a:ext>
            </a:extLst>
          </p:cNvPr>
          <p:cNvSpPr/>
          <p:nvPr/>
        </p:nvSpPr>
        <p:spPr>
          <a:xfrm>
            <a:off x="1236728" y="810536"/>
            <a:ext cx="6838067" cy="3522428"/>
          </a:xfrm>
          <a:prstGeom prst="rect">
            <a:avLst/>
          </a:prstGeom>
          <a:solidFill>
            <a:schemeClr val="accent2"/>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Refer to talks:</a:t>
            </a:r>
          </a:p>
          <a:p>
            <a:pPr algn="ctr"/>
            <a:endParaRPr lang="en-US" dirty="0"/>
          </a:p>
          <a:p>
            <a:pPr algn="ctr"/>
            <a:r>
              <a:rPr lang="en-US" i="1" dirty="0"/>
              <a:t>Generalized Scientific Measurements with </a:t>
            </a:r>
            <a:r>
              <a:rPr lang="en-US" i="1" dirty="0" err="1"/>
              <a:t>Bluesky</a:t>
            </a:r>
            <a:r>
              <a:rPr lang="en-US" i="1" dirty="0"/>
              <a:t> &amp; Workflow Automation</a:t>
            </a:r>
          </a:p>
          <a:p>
            <a:pPr algn="ctr"/>
            <a:r>
              <a:rPr lang="en-US" dirty="0"/>
              <a:t>Presenter: Eric </a:t>
            </a:r>
            <a:r>
              <a:rPr lang="en-US" dirty="0" err="1"/>
              <a:t>Codrea</a:t>
            </a:r>
            <a:endParaRPr lang="en-US" dirty="0"/>
          </a:p>
          <a:p>
            <a:pPr algn="ctr"/>
            <a:endParaRPr lang="en-US" dirty="0"/>
          </a:p>
          <a:p>
            <a:pPr algn="ctr"/>
            <a:r>
              <a:rPr lang="en-US" i="1" dirty="0"/>
              <a:t>Implementing </a:t>
            </a:r>
            <a:r>
              <a:rPr lang="en-US" i="1" dirty="0" err="1"/>
              <a:t>Bluesky</a:t>
            </a:r>
            <a:r>
              <a:rPr lang="en-US" i="1" dirty="0"/>
              <a:t> at APS: A Strategy for Enhanced Data Acquisition and Collaboration</a:t>
            </a:r>
          </a:p>
          <a:p>
            <a:pPr algn="ctr"/>
            <a:r>
              <a:rPr lang="en-US" dirty="0"/>
              <a:t>Presenter: Fanny </a:t>
            </a:r>
            <a:r>
              <a:rPr lang="en-US" dirty="0" err="1"/>
              <a:t>Rodolakis</a:t>
            </a:r>
            <a:endParaRPr lang="en-US" dirty="0"/>
          </a:p>
        </p:txBody>
      </p:sp>
    </p:spTree>
    <p:extLst>
      <p:ext uri="{BB962C8B-B14F-4D97-AF65-F5344CB8AC3E}">
        <p14:creationId xmlns:p14="http://schemas.microsoft.com/office/powerpoint/2010/main" val="1366975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4D7AD-AA9E-9430-30A9-A237BFBC77BD}"/>
              </a:ext>
            </a:extLst>
          </p:cNvPr>
          <p:cNvSpPr>
            <a:spLocks noGrp="1"/>
          </p:cNvSpPr>
          <p:nvPr>
            <p:ph type="title"/>
          </p:nvPr>
        </p:nvSpPr>
        <p:spPr>
          <a:xfrm>
            <a:off x="457200" y="247650"/>
            <a:ext cx="8686800" cy="746522"/>
          </a:xfrm>
        </p:spPr>
        <p:txBody>
          <a:bodyPr/>
          <a:lstStyle/>
          <a:p>
            <a:r>
              <a:rPr lang="en-US" cap="none" dirty="0"/>
              <a:t>Data Management, Workflows, and Science Portals</a:t>
            </a:r>
          </a:p>
        </p:txBody>
      </p:sp>
      <p:sp>
        <p:nvSpPr>
          <p:cNvPr id="3" name="Text Placeholder 2">
            <a:extLst>
              <a:ext uri="{FF2B5EF4-FFF2-40B4-BE49-F238E27FC236}">
                <a16:creationId xmlns:a16="http://schemas.microsoft.com/office/drawing/2014/main" id="{396D5F9C-1AD2-CAB1-6794-EFB753FF6464}"/>
              </a:ext>
            </a:extLst>
          </p:cNvPr>
          <p:cNvSpPr>
            <a:spLocks noGrp="1"/>
          </p:cNvSpPr>
          <p:nvPr>
            <p:ph type="body" sz="quarter" idx="13"/>
          </p:nvPr>
        </p:nvSpPr>
        <p:spPr>
          <a:xfrm>
            <a:off x="457200" y="993774"/>
            <a:ext cx="8382000" cy="628291"/>
          </a:xfrm>
        </p:spPr>
        <p:txBody>
          <a:bodyPr/>
          <a:lstStyle/>
          <a:p>
            <a:r>
              <a:rPr lang="en-US" dirty="0"/>
              <a:t>The APS Data Management System — facility-wide software and hardware for managing data and computing workflows</a:t>
            </a:r>
          </a:p>
        </p:txBody>
      </p:sp>
      <p:sp>
        <p:nvSpPr>
          <p:cNvPr id="4" name="Content Placeholder 3">
            <a:extLst>
              <a:ext uri="{FF2B5EF4-FFF2-40B4-BE49-F238E27FC236}">
                <a16:creationId xmlns:a16="http://schemas.microsoft.com/office/drawing/2014/main" id="{EC93B119-288C-AFF7-50CF-1457B30219F0}"/>
              </a:ext>
            </a:extLst>
          </p:cNvPr>
          <p:cNvSpPr>
            <a:spLocks noGrp="1"/>
          </p:cNvSpPr>
          <p:nvPr>
            <p:ph sz="quarter" idx="14"/>
          </p:nvPr>
        </p:nvSpPr>
        <p:spPr>
          <a:xfrm>
            <a:off x="457200" y="1622066"/>
            <a:ext cx="5903070" cy="3083284"/>
          </a:xfrm>
        </p:spPr>
        <p:txBody>
          <a:bodyPr>
            <a:normAutofit fontScale="92500" lnSpcReduction="10000"/>
          </a:bodyPr>
          <a:lstStyle/>
          <a:p>
            <a:r>
              <a:rPr lang="en-US" sz="1800" dirty="0"/>
              <a:t>Tools to automate transfer of data between acquisition devices, computing resources, and data storage systems</a:t>
            </a:r>
          </a:p>
          <a:p>
            <a:r>
              <a:rPr lang="en-US" sz="1800" dirty="0"/>
              <a:t>Data </a:t>
            </a:r>
            <a:r>
              <a:rPr lang="en-US" dirty="0"/>
              <a:t>from detectors is written directly to central storage or to local storage and transferred after acquisition; long-term storage on tape</a:t>
            </a:r>
          </a:p>
          <a:p>
            <a:r>
              <a:rPr lang="en-US" dirty="0"/>
              <a:t>A</a:t>
            </a:r>
            <a:r>
              <a:rPr lang="en-US" sz="1800" dirty="0"/>
              <a:t>ccess permissions are granted to the users signed-up to perform a particular experiment</a:t>
            </a:r>
          </a:p>
          <a:p>
            <a:r>
              <a:rPr lang="en-US" sz="1800" dirty="0"/>
              <a:t>Workflow tools automate data processing via plug-ins and integration with Globus Compute</a:t>
            </a:r>
          </a:p>
          <a:p>
            <a:r>
              <a:rPr lang="en-US" sz="1800" dirty="0"/>
              <a:t>Users can download data at their home institutions using Globus Transfer (</a:t>
            </a:r>
            <a:r>
              <a:rPr lang="en-US" sz="1800" dirty="0" err="1"/>
              <a:t>globus.org</a:t>
            </a:r>
            <a:r>
              <a:rPr lang="en-US" sz="1800" dirty="0"/>
              <a:t>)</a:t>
            </a:r>
          </a:p>
        </p:txBody>
      </p:sp>
      <p:pic>
        <p:nvPicPr>
          <p:cNvPr id="5" name="Picture 4" descr="A diagram of a cloud computing system&#10;&#10;Description automatically generated">
            <a:extLst>
              <a:ext uri="{FF2B5EF4-FFF2-40B4-BE49-F238E27FC236}">
                <a16:creationId xmlns:a16="http://schemas.microsoft.com/office/drawing/2014/main" id="{12FF481E-ADD9-3826-72E7-40F4F43C192B}"/>
              </a:ext>
            </a:extLst>
          </p:cNvPr>
          <p:cNvPicPr>
            <a:picLocks noChangeAspect="1"/>
          </p:cNvPicPr>
          <p:nvPr/>
        </p:nvPicPr>
        <p:blipFill>
          <a:blip r:embed="rId2"/>
          <a:stretch>
            <a:fillRect/>
          </a:stretch>
        </p:blipFill>
        <p:spPr>
          <a:xfrm>
            <a:off x="6360270" y="1397636"/>
            <a:ext cx="2478930" cy="2183514"/>
          </a:xfrm>
          <a:prstGeom prst="rect">
            <a:avLst/>
          </a:prstGeom>
        </p:spPr>
      </p:pic>
      <p:pic>
        <p:nvPicPr>
          <p:cNvPr id="6" name="Picture 5">
            <a:extLst>
              <a:ext uri="{FF2B5EF4-FFF2-40B4-BE49-F238E27FC236}">
                <a16:creationId xmlns:a16="http://schemas.microsoft.com/office/drawing/2014/main" id="{E2E92A63-9A5B-E113-B39D-A96FE76E706F}"/>
              </a:ext>
            </a:extLst>
          </p:cNvPr>
          <p:cNvPicPr/>
          <p:nvPr/>
        </p:nvPicPr>
        <p:blipFill>
          <a:blip r:embed="rId3" cstate="screen">
            <a:extLst>
              <a:ext uri="{28A0092B-C50C-407E-A947-70E740481C1C}">
                <a14:useLocalDpi xmlns:a14="http://schemas.microsoft.com/office/drawing/2010/main"/>
              </a:ext>
            </a:extLst>
          </a:blip>
          <a:stretch>
            <a:fillRect/>
          </a:stretch>
        </p:blipFill>
        <p:spPr>
          <a:xfrm>
            <a:off x="6360270" y="3581150"/>
            <a:ext cx="2593544" cy="1221437"/>
          </a:xfrm>
          <a:prstGeom prst="rect">
            <a:avLst/>
          </a:prstGeom>
        </p:spPr>
      </p:pic>
      <p:sp>
        <p:nvSpPr>
          <p:cNvPr id="7" name="Slide Number Placeholder 6">
            <a:extLst>
              <a:ext uri="{FF2B5EF4-FFF2-40B4-BE49-F238E27FC236}">
                <a16:creationId xmlns:a16="http://schemas.microsoft.com/office/drawing/2014/main" id="{7A2C6EB4-D732-7B5A-FE30-CD59DB9EF914}"/>
              </a:ext>
            </a:extLst>
          </p:cNvPr>
          <p:cNvSpPr>
            <a:spLocks noGrp="1"/>
          </p:cNvSpPr>
          <p:nvPr>
            <p:ph type="sldNum" sz="quarter" idx="12"/>
          </p:nvPr>
        </p:nvSpPr>
        <p:spPr/>
        <p:txBody>
          <a:bodyPr/>
          <a:lstStyle/>
          <a:p>
            <a:fld id="{9CF5EF28-261C-FD41-A360-1A380056DD17}" type="slidenum">
              <a:rPr lang="en-US" smtClean="0"/>
              <a:t>7</a:t>
            </a:fld>
            <a:endParaRPr lang="en-US"/>
          </a:p>
        </p:txBody>
      </p:sp>
      <p:sp>
        <p:nvSpPr>
          <p:cNvPr id="8" name="Rectangle 7">
            <a:extLst>
              <a:ext uri="{FF2B5EF4-FFF2-40B4-BE49-F238E27FC236}">
                <a16:creationId xmlns:a16="http://schemas.microsoft.com/office/drawing/2014/main" id="{ED8CBA8E-4645-AFAA-9BB6-1B7D82F22D7D}"/>
              </a:ext>
            </a:extLst>
          </p:cNvPr>
          <p:cNvSpPr/>
          <p:nvPr/>
        </p:nvSpPr>
        <p:spPr>
          <a:xfrm>
            <a:off x="1546528" y="258556"/>
            <a:ext cx="6050943" cy="4461673"/>
          </a:xfrm>
          <a:prstGeom prst="rect">
            <a:avLst/>
          </a:prstGeom>
          <a:solidFill>
            <a:schemeClr val="accent2"/>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Refer to talks:</a:t>
            </a:r>
          </a:p>
          <a:p>
            <a:pPr algn="ctr"/>
            <a:endParaRPr lang="en-US" dirty="0"/>
          </a:p>
          <a:p>
            <a:pPr algn="ctr"/>
            <a:r>
              <a:rPr lang="en-US" i="1" dirty="0"/>
              <a:t>Linking Scientific Instruments and Computation: Patterns, Technologies, Experiences</a:t>
            </a:r>
          </a:p>
          <a:p>
            <a:pPr algn="ctr"/>
            <a:r>
              <a:rPr lang="en-US" dirty="0"/>
              <a:t>Presenter: Ian Foster</a:t>
            </a:r>
          </a:p>
          <a:p>
            <a:pPr algn="ctr"/>
            <a:endParaRPr lang="en-US" dirty="0"/>
          </a:p>
          <a:p>
            <a:pPr algn="ctr"/>
            <a:r>
              <a:rPr lang="en-US" i="1" dirty="0"/>
              <a:t>Streamlining Scientific Discovery with Data Pipelines at the Advanced Photon Source</a:t>
            </a:r>
          </a:p>
          <a:p>
            <a:pPr algn="ctr"/>
            <a:r>
              <a:rPr lang="en-US" dirty="0"/>
              <a:t>Presenter: Hannah </a:t>
            </a:r>
            <a:r>
              <a:rPr lang="en-US" dirty="0" err="1"/>
              <a:t>Parraga</a:t>
            </a:r>
            <a:endParaRPr lang="en-US" dirty="0"/>
          </a:p>
          <a:p>
            <a:pPr algn="ctr"/>
            <a:endParaRPr lang="en-US" dirty="0"/>
          </a:p>
          <a:p>
            <a:pPr algn="ctr"/>
            <a:r>
              <a:rPr lang="en-US" i="1" dirty="0"/>
              <a:t>Tools for predicting and responding to anomalies in experiment data streams</a:t>
            </a:r>
          </a:p>
          <a:p>
            <a:pPr algn="ctr"/>
            <a:r>
              <a:rPr lang="en-US" dirty="0"/>
              <a:t>Presenter: Justin Wozniak</a:t>
            </a:r>
          </a:p>
        </p:txBody>
      </p:sp>
    </p:spTree>
    <p:extLst>
      <p:ext uri="{BB962C8B-B14F-4D97-AF65-F5344CB8AC3E}">
        <p14:creationId xmlns:p14="http://schemas.microsoft.com/office/powerpoint/2010/main" val="2670908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3406C-3F1B-F735-DAF9-538D64F66F9D}"/>
              </a:ext>
            </a:extLst>
          </p:cNvPr>
          <p:cNvSpPr>
            <a:spLocks noGrp="1"/>
          </p:cNvSpPr>
          <p:nvPr>
            <p:ph type="title"/>
          </p:nvPr>
        </p:nvSpPr>
        <p:spPr>
          <a:xfrm>
            <a:off x="457200" y="127906"/>
            <a:ext cx="8382000" cy="746522"/>
          </a:xfrm>
        </p:spPr>
        <p:txBody>
          <a:bodyPr/>
          <a:lstStyle/>
          <a:p>
            <a:r>
              <a:rPr lang="en-US" cap="none" dirty="0"/>
              <a:t>Computing Infrastructure</a:t>
            </a:r>
          </a:p>
        </p:txBody>
      </p:sp>
      <p:sp>
        <p:nvSpPr>
          <p:cNvPr id="3" name="Text Placeholder 2">
            <a:extLst>
              <a:ext uri="{FF2B5EF4-FFF2-40B4-BE49-F238E27FC236}">
                <a16:creationId xmlns:a16="http://schemas.microsoft.com/office/drawing/2014/main" id="{D6D89379-4C00-819F-B023-314B68378531}"/>
              </a:ext>
            </a:extLst>
          </p:cNvPr>
          <p:cNvSpPr>
            <a:spLocks noGrp="1"/>
          </p:cNvSpPr>
          <p:nvPr>
            <p:ph type="body" sz="quarter" idx="13"/>
          </p:nvPr>
        </p:nvSpPr>
        <p:spPr>
          <a:xfrm>
            <a:off x="457200" y="874031"/>
            <a:ext cx="8615238" cy="438150"/>
          </a:xfrm>
        </p:spPr>
        <p:txBody>
          <a:bodyPr/>
          <a:lstStyle/>
          <a:p>
            <a:r>
              <a:rPr lang="en-US" dirty="0"/>
              <a:t>Multi-tiered approach to computing from beamlines to supercomputers</a:t>
            </a:r>
          </a:p>
        </p:txBody>
      </p:sp>
      <p:sp>
        <p:nvSpPr>
          <p:cNvPr id="5" name="Rounded Rectangle 4">
            <a:extLst>
              <a:ext uri="{FF2B5EF4-FFF2-40B4-BE49-F238E27FC236}">
                <a16:creationId xmlns:a16="http://schemas.microsoft.com/office/drawing/2014/main" id="{2C9682B4-9959-0873-E0E9-3C7A977E5FB1}"/>
              </a:ext>
            </a:extLst>
          </p:cNvPr>
          <p:cNvSpPr/>
          <p:nvPr/>
        </p:nvSpPr>
        <p:spPr>
          <a:xfrm>
            <a:off x="322027" y="1685634"/>
            <a:ext cx="8734994" cy="1244154"/>
          </a:xfrm>
          <a:prstGeom prst="roundRect">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ounded Rectangle 5">
            <a:extLst>
              <a:ext uri="{FF2B5EF4-FFF2-40B4-BE49-F238E27FC236}">
                <a16:creationId xmlns:a16="http://schemas.microsoft.com/office/drawing/2014/main" id="{D579EA6C-9101-050E-4B6A-5435F79C04DD}"/>
              </a:ext>
            </a:extLst>
          </p:cNvPr>
          <p:cNvSpPr/>
          <p:nvPr/>
        </p:nvSpPr>
        <p:spPr>
          <a:xfrm>
            <a:off x="322028" y="2972721"/>
            <a:ext cx="8734994" cy="1115171"/>
          </a:xfrm>
          <a:prstGeom prst="roundRect">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ounded Rectangle 6">
            <a:extLst>
              <a:ext uri="{FF2B5EF4-FFF2-40B4-BE49-F238E27FC236}">
                <a16:creationId xmlns:a16="http://schemas.microsoft.com/office/drawing/2014/main" id="{A0A98EF5-618C-5D65-7AF3-B56CAE930068}"/>
              </a:ext>
            </a:extLst>
          </p:cNvPr>
          <p:cNvSpPr/>
          <p:nvPr/>
        </p:nvSpPr>
        <p:spPr>
          <a:xfrm>
            <a:off x="322028" y="4141294"/>
            <a:ext cx="8734994" cy="613137"/>
          </a:xfrm>
          <a:prstGeom prst="roundRect">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2" descr="Polaris supercomputer">
            <a:extLst>
              <a:ext uri="{FF2B5EF4-FFF2-40B4-BE49-F238E27FC236}">
                <a16:creationId xmlns:a16="http://schemas.microsoft.com/office/drawing/2014/main" id="{26F078DE-7570-3016-A60C-49E6B18C2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2624" y="1709664"/>
            <a:ext cx="1365830" cy="768546"/>
          </a:xfrm>
          <a:prstGeom prst="rect">
            <a:avLst/>
          </a:prstGeom>
          <a:noFill/>
          <a:ln w="2540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Aurora | Argonne Leadership Computing Facility">
            <a:extLst>
              <a:ext uri="{FF2B5EF4-FFF2-40B4-BE49-F238E27FC236}">
                <a16:creationId xmlns:a16="http://schemas.microsoft.com/office/drawing/2014/main" id="{90814BA2-4FF3-4A21-EE2C-2AF166A7A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800" y="1711718"/>
            <a:ext cx="1335321" cy="750590"/>
          </a:xfrm>
          <a:prstGeom prst="rect">
            <a:avLst/>
          </a:prstGeom>
          <a:noFill/>
          <a:ln w="2540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DCFBF0B-D640-150E-277E-94E5B9619713}"/>
              </a:ext>
            </a:extLst>
          </p:cNvPr>
          <p:cNvSpPr txBox="1"/>
          <p:nvPr/>
        </p:nvSpPr>
        <p:spPr>
          <a:xfrm>
            <a:off x="322027" y="3391203"/>
            <a:ext cx="1661032" cy="276999"/>
          </a:xfrm>
          <a:prstGeom prst="rect">
            <a:avLst/>
          </a:prstGeom>
          <a:noFill/>
        </p:spPr>
        <p:txBody>
          <a:bodyPr wrap="none" rtlCol="0">
            <a:spAutoFit/>
          </a:bodyPr>
          <a:lstStyle/>
          <a:p>
            <a:r>
              <a:rPr lang="en-US" sz="1200" dirty="0">
                <a:solidFill>
                  <a:schemeClr val="tx1">
                    <a:lumMod val="50000"/>
                  </a:schemeClr>
                </a:solidFill>
              </a:rPr>
              <a:t>Storage infrastructure</a:t>
            </a:r>
          </a:p>
        </p:txBody>
      </p:sp>
      <p:sp>
        <p:nvSpPr>
          <p:cNvPr id="11" name="TextBox 10">
            <a:extLst>
              <a:ext uri="{FF2B5EF4-FFF2-40B4-BE49-F238E27FC236}">
                <a16:creationId xmlns:a16="http://schemas.microsoft.com/office/drawing/2014/main" id="{A638DB3D-99D3-631C-C61E-F2A6831B7160}"/>
              </a:ext>
            </a:extLst>
          </p:cNvPr>
          <p:cNvSpPr txBox="1"/>
          <p:nvPr/>
        </p:nvSpPr>
        <p:spPr>
          <a:xfrm>
            <a:off x="322027" y="4315277"/>
            <a:ext cx="1686680" cy="276999"/>
          </a:xfrm>
          <a:prstGeom prst="rect">
            <a:avLst/>
          </a:prstGeom>
          <a:noFill/>
        </p:spPr>
        <p:txBody>
          <a:bodyPr wrap="none" rtlCol="0">
            <a:spAutoFit/>
          </a:bodyPr>
          <a:lstStyle/>
          <a:p>
            <a:r>
              <a:rPr lang="en-US" sz="1200" dirty="0">
                <a:solidFill>
                  <a:schemeClr val="tx1">
                    <a:lumMod val="50000"/>
                  </a:schemeClr>
                </a:solidFill>
              </a:rPr>
              <a:t>Network infrastructure</a:t>
            </a:r>
          </a:p>
        </p:txBody>
      </p:sp>
      <p:sp>
        <p:nvSpPr>
          <p:cNvPr id="12" name="TextBox 11">
            <a:extLst>
              <a:ext uri="{FF2B5EF4-FFF2-40B4-BE49-F238E27FC236}">
                <a16:creationId xmlns:a16="http://schemas.microsoft.com/office/drawing/2014/main" id="{918EA116-2E57-BC43-CEB2-E6CB061BED47}"/>
              </a:ext>
            </a:extLst>
          </p:cNvPr>
          <p:cNvSpPr txBox="1"/>
          <p:nvPr/>
        </p:nvSpPr>
        <p:spPr>
          <a:xfrm>
            <a:off x="322027" y="2136519"/>
            <a:ext cx="1755609" cy="276999"/>
          </a:xfrm>
          <a:prstGeom prst="rect">
            <a:avLst/>
          </a:prstGeom>
          <a:noFill/>
        </p:spPr>
        <p:txBody>
          <a:bodyPr wrap="none" rtlCol="0">
            <a:spAutoFit/>
          </a:bodyPr>
          <a:lstStyle/>
          <a:p>
            <a:r>
              <a:rPr lang="en-US" sz="1200" dirty="0">
                <a:solidFill>
                  <a:schemeClr val="tx1">
                    <a:lumMod val="50000"/>
                  </a:schemeClr>
                </a:solidFill>
              </a:rPr>
              <a:t>Compute Infrastructure</a:t>
            </a:r>
          </a:p>
        </p:txBody>
      </p:sp>
      <p:sp>
        <p:nvSpPr>
          <p:cNvPr id="13" name="TextBox 12">
            <a:extLst>
              <a:ext uri="{FF2B5EF4-FFF2-40B4-BE49-F238E27FC236}">
                <a16:creationId xmlns:a16="http://schemas.microsoft.com/office/drawing/2014/main" id="{94C4B8A1-A92B-67B5-FD57-8E79331ACDAC}"/>
              </a:ext>
            </a:extLst>
          </p:cNvPr>
          <p:cNvSpPr txBox="1"/>
          <p:nvPr/>
        </p:nvSpPr>
        <p:spPr>
          <a:xfrm>
            <a:off x="2944416" y="1375606"/>
            <a:ext cx="1992853" cy="300082"/>
          </a:xfrm>
          <a:prstGeom prst="rect">
            <a:avLst/>
          </a:prstGeom>
          <a:noFill/>
        </p:spPr>
        <p:txBody>
          <a:bodyPr wrap="none" rtlCol="0">
            <a:spAutoFit/>
          </a:bodyPr>
          <a:lstStyle/>
          <a:p>
            <a:r>
              <a:rPr lang="en-US" sz="1350" b="1" dirty="0">
                <a:solidFill>
                  <a:schemeClr val="tx1">
                    <a:lumMod val="50000"/>
                  </a:schemeClr>
                </a:solidFill>
              </a:rPr>
              <a:t>Instrument / Beamline</a:t>
            </a:r>
          </a:p>
        </p:txBody>
      </p:sp>
      <p:sp>
        <p:nvSpPr>
          <p:cNvPr id="14" name="TextBox 13">
            <a:extLst>
              <a:ext uri="{FF2B5EF4-FFF2-40B4-BE49-F238E27FC236}">
                <a16:creationId xmlns:a16="http://schemas.microsoft.com/office/drawing/2014/main" id="{F26A3BF1-252A-7CC7-B12D-2645A06138B4}"/>
              </a:ext>
            </a:extLst>
          </p:cNvPr>
          <p:cNvSpPr txBox="1"/>
          <p:nvPr/>
        </p:nvSpPr>
        <p:spPr>
          <a:xfrm>
            <a:off x="4947845" y="1375606"/>
            <a:ext cx="540533" cy="300082"/>
          </a:xfrm>
          <a:prstGeom prst="rect">
            <a:avLst/>
          </a:prstGeom>
          <a:noFill/>
        </p:spPr>
        <p:txBody>
          <a:bodyPr wrap="none" rtlCol="0">
            <a:spAutoFit/>
          </a:bodyPr>
          <a:lstStyle/>
          <a:p>
            <a:r>
              <a:rPr lang="en-US" sz="1350" b="1" dirty="0">
                <a:solidFill>
                  <a:schemeClr val="tx1">
                    <a:lumMod val="50000"/>
                  </a:schemeClr>
                </a:solidFill>
              </a:rPr>
              <a:t>APS</a:t>
            </a:r>
          </a:p>
        </p:txBody>
      </p:sp>
      <p:sp>
        <p:nvSpPr>
          <p:cNvPr id="15" name="TextBox 14">
            <a:extLst>
              <a:ext uri="{FF2B5EF4-FFF2-40B4-BE49-F238E27FC236}">
                <a16:creationId xmlns:a16="http://schemas.microsoft.com/office/drawing/2014/main" id="{EF6E6F26-E60E-83BC-D62B-131D56109D6A}"/>
              </a:ext>
            </a:extLst>
          </p:cNvPr>
          <p:cNvSpPr txBox="1"/>
          <p:nvPr/>
        </p:nvSpPr>
        <p:spPr>
          <a:xfrm>
            <a:off x="5675623" y="1207571"/>
            <a:ext cx="3468377" cy="507831"/>
          </a:xfrm>
          <a:prstGeom prst="rect">
            <a:avLst/>
          </a:prstGeom>
          <a:noFill/>
        </p:spPr>
        <p:txBody>
          <a:bodyPr wrap="square" rtlCol="0">
            <a:spAutoFit/>
          </a:bodyPr>
          <a:lstStyle/>
          <a:p>
            <a:pPr algn="ctr"/>
            <a:r>
              <a:rPr lang="en-US" sz="1350" b="1" dirty="0">
                <a:solidFill>
                  <a:schemeClr val="tx1">
                    <a:lumMod val="50000"/>
                  </a:schemeClr>
                </a:solidFill>
              </a:rPr>
              <a:t>Argonne Leadership Computing Facility (ALCF)</a:t>
            </a:r>
          </a:p>
        </p:txBody>
      </p:sp>
      <p:sp>
        <p:nvSpPr>
          <p:cNvPr id="16" name="TextBox 15">
            <a:extLst>
              <a:ext uri="{FF2B5EF4-FFF2-40B4-BE49-F238E27FC236}">
                <a16:creationId xmlns:a16="http://schemas.microsoft.com/office/drawing/2014/main" id="{66611A4F-B3D9-539D-19CA-E55D710DD397}"/>
              </a:ext>
            </a:extLst>
          </p:cNvPr>
          <p:cNvSpPr txBox="1"/>
          <p:nvPr/>
        </p:nvSpPr>
        <p:spPr>
          <a:xfrm>
            <a:off x="5601101" y="4126286"/>
            <a:ext cx="1349422" cy="646331"/>
          </a:xfrm>
          <a:prstGeom prst="rect">
            <a:avLst/>
          </a:prstGeom>
          <a:noFill/>
        </p:spPr>
        <p:txBody>
          <a:bodyPr wrap="square" rtlCol="0">
            <a:spAutoFit/>
          </a:bodyPr>
          <a:lstStyle/>
          <a:p>
            <a:pPr algn="ctr"/>
            <a:r>
              <a:rPr lang="en-US" sz="900" dirty="0">
                <a:solidFill>
                  <a:schemeClr val="tx1">
                    <a:lumMod val="50000"/>
                  </a:schemeClr>
                </a:solidFill>
              </a:rPr>
              <a:t>Terabit per second</a:t>
            </a:r>
          </a:p>
          <a:p>
            <a:pPr algn="ctr"/>
            <a:r>
              <a:rPr lang="en-US" sz="900" dirty="0">
                <a:solidFill>
                  <a:schemeClr val="tx1">
                    <a:lumMod val="50000"/>
                  </a:schemeClr>
                </a:solidFill>
              </a:rPr>
              <a:t>APS &lt;-&gt; ALCF network</a:t>
            </a:r>
          </a:p>
          <a:p>
            <a:pPr algn="ctr"/>
            <a:r>
              <a:rPr lang="en-US" sz="900" dirty="0">
                <a:solidFill>
                  <a:schemeClr val="tx1">
                    <a:lumMod val="50000"/>
                  </a:schemeClr>
                </a:solidFill>
              </a:rPr>
              <a:t>(planned for 2025)</a:t>
            </a:r>
          </a:p>
        </p:txBody>
      </p:sp>
      <p:sp>
        <p:nvSpPr>
          <p:cNvPr id="17" name="TextBox 16">
            <a:extLst>
              <a:ext uri="{FF2B5EF4-FFF2-40B4-BE49-F238E27FC236}">
                <a16:creationId xmlns:a16="http://schemas.microsoft.com/office/drawing/2014/main" id="{5A672D4E-D630-F39F-EB31-6CBB48A39D8B}"/>
              </a:ext>
            </a:extLst>
          </p:cNvPr>
          <p:cNvSpPr txBox="1"/>
          <p:nvPr/>
        </p:nvSpPr>
        <p:spPr>
          <a:xfrm>
            <a:off x="4014847" y="4203584"/>
            <a:ext cx="1403470" cy="507831"/>
          </a:xfrm>
          <a:prstGeom prst="rect">
            <a:avLst/>
          </a:prstGeom>
          <a:noFill/>
        </p:spPr>
        <p:txBody>
          <a:bodyPr wrap="square" rtlCol="0">
            <a:spAutoFit/>
          </a:bodyPr>
          <a:lstStyle/>
          <a:p>
            <a:pPr algn="ctr"/>
            <a:r>
              <a:rPr lang="en-US" sz="900" dirty="0">
                <a:solidFill>
                  <a:schemeClr val="tx1">
                    <a:lumMod val="50000"/>
                  </a:schemeClr>
                </a:solidFill>
              </a:rPr>
              <a:t>New APS fiber plant and Tier 1 switches</a:t>
            </a:r>
          </a:p>
          <a:p>
            <a:pPr algn="ctr"/>
            <a:r>
              <a:rPr lang="en-US" sz="900" dirty="0">
                <a:solidFill>
                  <a:schemeClr val="tx1">
                    <a:lumMod val="50000"/>
                  </a:schemeClr>
                </a:solidFill>
              </a:rPr>
              <a:t>(completed)</a:t>
            </a:r>
          </a:p>
        </p:txBody>
      </p:sp>
      <p:sp>
        <p:nvSpPr>
          <p:cNvPr id="18" name="TextBox 17">
            <a:extLst>
              <a:ext uri="{FF2B5EF4-FFF2-40B4-BE49-F238E27FC236}">
                <a16:creationId xmlns:a16="http://schemas.microsoft.com/office/drawing/2014/main" id="{904FD312-FAF4-235C-C1CA-3E921F976056}"/>
              </a:ext>
            </a:extLst>
          </p:cNvPr>
          <p:cNvSpPr txBox="1"/>
          <p:nvPr/>
        </p:nvSpPr>
        <p:spPr>
          <a:xfrm>
            <a:off x="2452068" y="4126286"/>
            <a:ext cx="1586254" cy="646331"/>
          </a:xfrm>
          <a:prstGeom prst="rect">
            <a:avLst/>
          </a:prstGeom>
          <a:noFill/>
        </p:spPr>
        <p:txBody>
          <a:bodyPr wrap="square" rtlCol="0">
            <a:spAutoFit/>
          </a:bodyPr>
          <a:lstStyle/>
          <a:p>
            <a:pPr algn="ctr"/>
            <a:r>
              <a:rPr lang="en-US" sz="900" dirty="0">
                <a:solidFill>
                  <a:schemeClr val="tx1">
                    <a:lumMod val="50000"/>
                  </a:schemeClr>
                </a:solidFill>
              </a:rPr>
              <a:t>New beamline and instrument networks; new Tier 2 and 3 switches</a:t>
            </a:r>
          </a:p>
          <a:p>
            <a:pPr algn="ctr"/>
            <a:r>
              <a:rPr lang="en-US" sz="900" dirty="0">
                <a:solidFill>
                  <a:schemeClr val="tx1">
                    <a:lumMod val="50000"/>
                  </a:schemeClr>
                </a:solidFill>
              </a:rPr>
              <a:t>(in progress)</a:t>
            </a:r>
            <a:endParaRPr lang="en-US" sz="1050" dirty="0">
              <a:solidFill>
                <a:schemeClr val="tx1">
                  <a:lumMod val="50000"/>
                </a:schemeClr>
              </a:solidFill>
            </a:endParaRPr>
          </a:p>
        </p:txBody>
      </p:sp>
      <p:sp>
        <p:nvSpPr>
          <p:cNvPr id="19" name="TextBox 18">
            <a:extLst>
              <a:ext uri="{FF2B5EF4-FFF2-40B4-BE49-F238E27FC236}">
                <a16:creationId xmlns:a16="http://schemas.microsoft.com/office/drawing/2014/main" id="{B4CCF9F6-89D2-6C12-ABA3-AAA4F6DB6A30}"/>
              </a:ext>
            </a:extLst>
          </p:cNvPr>
          <p:cNvSpPr txBox="1"/>
          <p:nvPr/>
        </p:nvSpPr>
        <p:spPr>
          <a:xfrm>
            <a:off x="7110491" y="4189224"/>
            <a:ext cx="1246081" cy="507831"/>
          </a:xfrm>
          <a:prstGeom prst="rect">
            <a:avLst/>
          </a:prstGeom>
          <a:noFill/>
        </p:spPr>
        <p:txBody>
          <a:bodyPr wrap="square" rtlCol="0">
            <a:spAutoFit/>
          </a:bodyPr>
          <a:lstStyle/>
          <a:p>
            <a:pPr algn="ctr"/>
            <a:r>
              <a:rPr lang="en-US" sz="900" dirty="0">
                <a:solidFill>
                  <a:schemeClr val="tx1">
                    <a:lumMod val="50000"/>
                  </a:schemeClr>
                </a:solidFill>
              </a:rPr>
              <a:t>New high-speed ALCF network</a:t>
            </a:r>
          </a:p>
          <a:p>
            <a:pPr algn="ctr"/>
            <a:r>
              <a:rPr lang="en-US" sz="900" dirty="0">
                <a:solidFill>
                  <a:schemeClr val="tx1">
                    <a:lumMod val="50000"/>
                  </a:schemeClr>
                </a:solidFill>
              </a:rPr>
              <a:t>(planned for 2025)</a:t>
            </a:r>
          </a:p>
        </p:txBody>
      </p:sp>
      <p:sp>
        <p:nvSpPr>
          <p:cNvPr id="20" name="TextBox 19">
            <a:extLst>
              <a:ext uri="{FF2B5EF4-FFF2-40B4-BE49-F238E27FC236}">
                <a16:creationId xmlns:a16="http://schemas.microsoft.com/office/drawing/2014/main" id="{FAFB480E-A1DD-8858-1D87-F541574C0622}"/>
              </a:ext>
            </a:extLst>
          </p:cNvPr>
          <p:cNvSpPr txBox="1"/>
          <p:nvPr/>
        </p:nvSpPr>
        <p:spPr>
          <a:xfrm>
            <a:off x="5988689" y="3664784"/>
            <a:ext cx="765226" cy="369332"/>
          </a:xfrm>
          <a:prstGeom prst="rect">
            <a:avLst/>
          </a:prstGeom>
          <a:noFill/>
        </p:spPr>
        <p:txBody>
          <a:bodyPr wrap="square" rtlCol="0">
            <a:spAutoFit/>
          </a:bodyPr>
          <a:lstStyle/>
          <a:p>
            <a:pPr algn="ctr"/>
            <a:r>
              <a:rPr lang="en-US" sz="900" b="1" dirty="0">
                <a:solidFill>
                  <a:schemeClr val="tx1">
                    <a:lumMod val="50000"/>
                  </a:schemeClr>
                </a:solidFill>
              </a:rPr>
              <a:t>Grand</a:t>
            </a:r>
          </a:p>
          <a:p>
            <a:pPr algn="ctr"/>
            <a:r>
              <a:rPr lang="en-US" sz="900" dirty="0">
                <a:solidFill>
                  <a:schemeClr val="tx1">
                    <a:lumMod val="50000"/>
                  </a:schemeClr>
                </a:solidFill>
              </a:rPr>
              <a:t>(100 PB)</a:t>
            </a:r>
          </a:p>
        </p:txBody>
      </p:sp>
      <p:sp>
        <p:nvSpPr>
          <p:cNvPr id="21" name="TextBox 20">
            <a:extLst>
              <a:ext uri="{FF2B5EF4-FFF2-40B4-BE49-F238E27FC236}">
                <a16:creationId xmlns:a16="http://schemas.microsoft.com/office/drawing/2014/main" id="{27A69E62-CE47-B166-29D8-17ABAE8FAADF}"/>
              </a:ext>
            </a:extLst>
          </p:cNvPr>
          <p:cNvSpPr txBox="1"/>
          <p:nvPr/>
        </p:nvSpPr>
        <p:spPr>
          <a:xfrm>
            <a:off x="8277169" y="3619571"/>
            <a:ext cx="866831" cy="507831"/>
          </a:xfrm>
          <a:prstGeom prst="rect">
            <a:avLst/>
          </a:prstGeom>
          <a:noFill/>
        </p:spPr>
        <p:txBody>
          <a:bodyPr wrap="square" rtlCol="0">
            <a:spAutoFit/>
          </a:bodyPr>
          <a:lstStyle/>
          <a:p>
            <a:pPr algn="ctr"/>
            <a:r>
              <a:rPr lang="en-US" sz="900" b="1" dirty="0">
                <a:solidFill>
                  <a:schemeClr val="tx1">
                    <a:lumMod val="50000"/>
                  </a:schemeClr>
                </a:solidFill>
              </a:rPr>
              <a:t>HPSS</a:t>
            </a:r>
          </a:p>
          <a:p>
            <a:pPr algn="ctr"/>
            <a:r>
              <a:rPr lang="en-US" sz="900" dirty="0">
                <a:solidFill>
                  <a:schemeClr val="tx1">
                    <a:lumMod val="50000"/>
                  </a:schemeClr>
                </a:solidFill>
              </a:rPr>
              <a:t>Tape Storage</a:t>
            </a:r>
          </a:p>
        </p:txBody>
      </p:sp>
      <p:sp>
        <p:nvSpPr>
          <p:cNvPr id="22" name="TextBox 21">
            <a:extLst>
              <a:ext uri="{FF2B5EF4-FFF2-40B4-BE49-F238E27FC236}">
                <a16:creationId xmlns:a16="http://schemas.microsoft.com/office/drawing/2014/main" id="{DE9D2F7C-8B5E-77C6-E626-366DB1B66FFA}"/>
              </a:ext>
            </a:extLst>
          </p:cNvPr>
          <p:cNvSpPr txBox="1"/>
          <p:nvPr/>
        </p:nvSpPr>
        <p:spPr>
          <a:xfrm>
            <a:off x="6975441" y="3050770"/>
            <a:ext cx="765226" cy="369332"/>
          </a:xfrm>
          <a:prstGeom prst="rect">
            <a:avLst/>
          </a:prstGeom>
          <a:noFill/>
        </p:spPr>
        <p:txBody>
          <a:bodyPr wrap="square" rtlCol="0">
            <a:spAutoFit/>
          </a:bodyPr>
          <a:lstStyle/>
          <a:p>
            <a:pPr algn="ctr"/>
            <a:r>
              <a:rPr lang="en-US" sz="900" b="1" dirty="0">
                <a:solidFill>
                  <a:schemeClr val="tx1">
                    <a:lumMod val="50000"/>
                  </a:schemeClr>
                </a:solidFill>
              </a:rPr>
              <a:t>Eagle</a:t>
            </a:r>
          </a:p>
          <a:p>
            <a:pPr algn="ctr"/>
            <a:r>
              <a:rPr lang="en-US" sz="900" dirty="0">
                <a:solidFill>
                  <a:schemeClr val="tx1">
                    <a:lumMod val="50000"/>
                  </a:schemeClr>
                </a:solidFill>
              </a:rPr>
              <a:t>(100 PB)</a:t>
            </a:r>
          </a:p>
        </p:txBody>
      </p:sp>
      <p:sp>
        <p:nvSpPr>
          <p:cNvPr id="23" name="Text Placeholder 3">
            <a:extLst>
              <a:ext uri="{FF2B5EF4-FFF2-40B4-BE49-F238E27FC236}">
                <a16:creationId xmlns:a16="http://schemas.microsoft.com/office/drawing/2014/main" id="{722E9F80-309C-B9E4-1EB3-5E737A869DE9}"/>
              </a:ext>
            </a:extLst>
          </p:cNvPr>
          <p:cNvSpPr txBox="1">
            <a:spLocks/>
          </p:cNvSpPr>
          <p:nvPr/>
        </p:nvSpPr>
        <p:spPr>
          <a:xfrm>
            <a:off x="6102624" y="2524925"/>
            <a:ext cx="1388813" cy="323674"/>
          </a:xfrm>
          <a:prstGeom prst="rect">
            <a:avLst/>
          </a:prstGeom>
        </p:spPr>
        <p:txBody>
          <a:bodyPr lIns="0" tIns="0" rIns="0" bIns="0"/>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900" b="1" dirty="0"/>
              <a:t>Polaris Supercomputer</a:t>
            </a:r>
          </a:p>
          <a:p>
            <a:pPr marL="0" indent="0" algn="ctr">
              <a:spcBef>
                <a:spcPts val="0"/>
              </a:spcBef>
              <a:buNone/>
            </a:pPr>
            <a:r>
              <a:rPr lang="en-US" sz="900" dirty="0"/>
              <a:t>44 petaflop/s (4 petaflop/s for on-demand)</a:t>
            </a:r>
          </a:p>
        </p:txBody>
      </p:sp>
      <p:sp>
        <p:nvSpPr>
          <p:cNvPr id="24" name="Text Placeholder 3">
            <a:extLst>
              <a:ext uri="{FF2B5EF4-FFF2-40B4-BE49-F238E27FC236}">
                <a16:creationId xmlns:a16="http://schemas.microsoft.com/office/drawing/2014/main" id="{87219334-CC63-5E83-B293-E595D9AF3E68}"/>
              </a:ext>
            </a:extLst>
          </p:cNvPr>
          <p:cNvSpPr txBox="1">
            <a:spLocks/>
          </p:cNvSpPr>
          <p:nvPr/>
        </p:nvSpPr>
        <p:spPr>
          <a:xfrm>
            <a:off x="7565595" y="2524528"/>
            <a:ext cx="1301732" cy="323674"/>
          </a:xfrm>
          <a:prstGeom prst="rect">
            <a:avLst/>
          </a:prstGeom>
        </p:spPr>
        <p:txBody>
          <a:bodyPr lIns="0" tIns="0" rIns="0" bIns="0"/>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900" b="1" dirty="0"/>
              <a:t>Aurora Supercomputer</a:t>
            </a:r>
          </a:p>
          <a:p>
            <a:pPr marL="0" indent="0" algn="ctr">
              <a:spcBef>
                <a:spcPts val="0"/>
              </a:spcBef>
              <a:buNone/>
            </a:pPr>
            <a:r>
              <a:rPr lang="en-US" sz="900" dirty="0"/>
              <a:t>&gt;1 exaflop/s</a:t>
            </a:r>
          </a:p>
        </p:txBody>
      </p:sp>
      <p:pic>
        <p:nvPicPr>
          <p:cNvPr id="25" name="Picture 24" descr="A blue rectangular object with white lines&#10;&#10;Description automatically generated with low confidence">
            <a:extLst>
              <a:ext uri="{FF2B5EF4-FFF2-40B4-BE49-F238E27FC236}">
                <a16:creationId xmlns:a16="http://schemas.microsoft.com/office/drawing/2014/main" id="{D286B65B-FF09-316E-2272-DDCF5CBC096F}"/>
              </a:ext>
            </a:extLst>
          </p:cNvPr>
          <p:cNvPicPr>
            <a:picLocks noChangeAspect="1"/>
          </p:cNvPicPr>
          <p:nvPr/>
        </p:nvPicPr>
        <p:blipFill>
          <a:blip r:embed="rId4"/>
          <a:stretch>
            <a:fillRect/>
          </a:stretch>
        </p:blipFill>
        <p:spPr>
          <a:xfrm>
            <a:off x="7899888" y="3016079"/>
            <a:ext cx="725564" cy="725564"/>
          </a:xfrm>
          <a:prstGeom prst="rect">
            <a:avLst/>
          </a:prstGeom>
        </p:spPr>
      </p:pic>
      <p:pic>
        <p:nvPicPr>
          <p:cNvPr id="26" name="Picture 25" descr="A picture containing screenshot, blue, colorfulness&#10;&#10;Description automatically generated">
            <a:extLst>
              <a:ext uri="{FF2B5EF4-FFF2-40B4-BE49-F238E27FC236}">
                <a16:creationId xmlns:a16="http://schemas.microsoft.com/office/drawing/2014/main" id="{504689CF-1BDD-8A26-05A6-9084448A6BD6}"/>
              </a:ext>
            </a:extLst>
          </p:cNvPr>
          <p:cNvPicPr>
            <a:picLocks noChangeAspect="1"/>
          </p:cNvPicPr>
          <p:nvPr/>
        </p:nvPicPr>
        <p:blipFill>
          <a:blip r:embed="rId5"/>
          <a:stretch>
            <a:fillRect/>
          </a:stretch>
        </p:blipFill>
        <p:spPr>
          <a:xfrm>
            <a:off x="5995825" y="3045242"/>
            <a:ext cx="750955" cy="619031"/>
          </a:xfrm>
          <a:prstGeom prst="rect">
            <a:avLst/>
          </a:prstGeom>
        </p:spPr>
      </p:pic>
      <p:pic>
        <p:nvPicPr>
          <p:cNvPr id="27" name="Picture 26">
            <a:extLst>
              <a:ext uri="{FF2B5EF4-FFF2-40B4-BE49-F238E27FC236}">
                <a16:creationId xmlns:a16="http://schemas.microsoft.com/office/drawing/2014/main" id="{A6B61946-6AF8-A8A5-E6DB-2D03B715FB52}"/>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22033" t="17892" r="22838" b="19051"/>
          <a:stretch/>
        </p:blipFill>
        <p:spPr bwMode="auto">
          <a:xfrm>
            <a:off x="3541085" y="1725965"/>
            <a:ext cx="727223" cy="6238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8" name="Text Placeholder 3">
            <a:extLst>
              <a:ext uri="{FF2B5EF4-FFF2-40B4-BE49-F238E27FC236}">
                <a16:creationId xmlns:a16="http://schemas.microsoft.com/office/drawing/2014/main" id="{8A554AED-3675-61CE-93A6-DE7A52A90D4A}"/>
              </a:ext>
            </a:extLst>
          </p:cNvPr>
          <p:cNvSpPr txBox="1">
            <a:spLocks/>
          </p:cNvSpPr>
          <p:nvPr/>
        </p:nvSpPr>
        <p:spPr>
          <a:xfrm>
            <a:off x="3270641" y="2427045"/>
            <a:ext cx="1335321" cy="295970"/>
          </a:xfrm>
          <a:prstGeom prst="rect">
            <a:avLst/>
          </a:prstGeom>
        </p:spPr>
        <p:txBody>
          <a:bodyPr lIns="0" tIns="0" rIns="0" bIns="0"/>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900" b="1" dirty="0"/>
              <a:t>Workstations</a:t>
            </a:r>
          </a:p>
          <a:p>
            <a:pPr marL="0" indent="0" algn="ctr">
              <a:spcBef>
                <a:spcPts val="0"/>
              </a:spcBef>
              <a:buNone/>
            </a:pPr>
            <a:r>
              <a:rPr lang="en-US" sz="900" dirty="0"/>
              <a:t>GPGPU-equipped</a:t>
            </a:r>
          </a:p>
        </p:txBody>
      </p:sp>
      <p:pic>
        <p:nvPicPr>
          <p:cNvPr id="29" name="Picture 28" descr="A picture containing screenshot, blue, colorfulness&#10;&#10;Description automatically generated">
            <a:extLst>
              <a:ext uri="{FF2B5EF4-FFF2-40B4-BE49-F238E27FC236}">
                <a16:creationId xmlns:a16="http://schemas.microsoft.com/office/drawing/2014/main" id="{7ACA7676-5E0F-E26E-26E1-995E36BBC16B}"/>
              </a:ext>
            </a:extLst>
          </p:cNvPr>
          <p:cNvPicPr>
            <a:picLocks noChangeAspect="1"/>
          </p:cNvPicPr>
          <p:nvPr/>
        </p:nvPicPr>
        <p:blipFill>
          <a:blip r:embed="rId5"/>
          <a:stretch>
            <a:fillRect/>
          </a:stretch>
        </p:blipFill>
        <p:spPr>
          <a:xfrm>
            <a:off x="6982577" y="3411809"/>
            <a:ext cx="750955" cy="619031"/>
          </a:xfrm>
          <a:prstGeom prst="rect">
            <a:avLst/>
          </a:prstGeom>
        </p:spPr>
      </p:pic>
      <p:sp>
        <p:nvSpPr>
          <p:cNvPr id="30" name="Text Placeholder 3">
            <a:extLst>
              <a:ext uri="{FF2B5EF4-FFF2-40B4-BE49-F238E27FC236}">
                <a16:creationId xmlns:a16="http://schemas.microsoft.com/office/drawing/2014/main" id="{EF6F5604-0DCF-DB91-C893-606ECABD2762}"/>
              </a:ext>
            </a:extLst>
          </p:cNvPr>
          <p:cNvSpPr txBox="1">
            <a:spLocks/>
          </p:cNvSpPr>
          <p:nvPr/>
        </p:nvSpPr>
        <p:spPr>
          <a:xfrm>
            <a:off x="4504136" y="2542805"/>
            <a:ext cx="1301732" cy="295970"/>
          </a:xfrm>
          <a:prstGeom prst="rect">
            <a:avLst/>
          </a:prstGeom>
        </p:spPr>
        <p:txBody>
          <a:bodyPr lIns="0" tIns="0" rIns="0" bIns="0"/>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spcBef>
                <a:spcPts val="0"/>
              </a:spcBef>
              <a:buNone/>
              <a:defRPr/>
            </a:pPr>
            <a:r>
              <a:rPr lang="en-US" sz="900" b="1" kern="0" dirty="0">
                <a:solidFill>
                  <a:prstClr val="black"/>
                </a:solidFill>
                <a:latin typeface="Calibri" panose="020F0502020204030204"/>
              </a:rPr>
              <a:t>Local Cluster</a:t>
            </a:r>
          </a:p>
          <a:p>
            <a:pPr marL="0" indent="0" algn="ctr" defTabSz="342900">
              <a:spcBef>
                <a:spcPts val="0"/>
              </a:spcBef>
              <a:buNone/>
              <a:defRPr/>
            </a:pPr>
            <a:r>
              <a:rPr lang="en-US" sz="900" kern="0" dirty="0">
                <a:solidFill>
                  <a:prstClr val="black"/>
                </a:solidFill>
                <a:latin typeface="Calibri" panose="020F0502020204030204"/>
              </a:rPr>
              <a:t>~20 TFLOP/s CPU cores</a:t>
            </a:r>
          </a:p>
        </p:txBody>
      </p:sp>
      <p:pic>
        <p:nvPicPr>
          <p:cNvPr id="31" name="Picture 30">
            <a:extLst>
              <a:ext uri="{FF2B5EF4-FFF2-40B4-BE49-F238E27FC236}">
                <a16:creationId xmlns:a16="http://schemas.microsoft.com/office/drawing/2014/main" id="{A496A321-8629-C3C0-3C07-87A9A5AAA7A9}"/>
              </a:ext>
            </a:extLst>
          </p:cNvPr>
          <p:cNvPicPr>
            <a:picLocks noChangeAspect="1"/>
          </p:cNvPicPr>
          <p:nvPr/>
        </p:nvPicPr>
        <p:blipFill>
          <a:blip r:embed="rId7"/>
          <a:stretch>
            <a:fillRect/>
          </a:stretch>
        </p:blipFill>
        <p:spPr>
          <a:xfrm>
            <a:off x="4612530" y="1729090"/>
            <a:ext cx="1084943" cy="742950"/>
          </a:xfrm>
          <a:prstGeom prst="rect">
            <a:avLst/>
          </a:prstGeom>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2C78D3E5-83BD-6DFB-BC52-B6BC850C9905}"/>
              </a:ext>
            </a:extLst>
          </p:cNvPr>
          <p:cNvPicPr>
            <a:picLocks noChangeAspect="1"/>
          </p:cNvPicPr>
          <p:nvPr/>
        </p:nvPicPr>
        <p:blipFill rotWithShape="1">
          <a:blip r:embed="rId8">
            <a:extLst>
              <a:ext uri="{28A0092B-C50C-407E-A947-70E740481C1C}">
                <a14:useLocalDpi xmlns:a14="http://schemas.microsoft.com/office/drawing/2010/main"/>
              </a:ext>
            </a:extLst>
          </a:blip>
          <a:srcRect t="6329" r="77395" b="17172"/>
          <a:stretch/>
        </p:blipFill>
        <p:spPr>
          <a:xfrm>
            <a:off x="2831321" y="3035053"/>
            <a:ext cx="609692" cy="971711"/>
          </a:xfrm>
          <a:prstGeom prst="rect">
            <a:avLst/>
          </a:prstGeom>
        </p:spPr>
      </p:pic>
      <p:sp>
        <p:nvSpPr>
          <p:cNvPr id="33" name="TextBox 32">
            <a:extLst>
              <a:ext uri="{FF2B5EF4-FFF2-40B4-BE49-F238E27FC236}">
                <a16:creationId xmlns:a16="http://schemas.microsoft.com/office/drawing/2014/main" id="{866302DF-392C-E68C-C44C-9814B852E5B1}"/>
              </a:ext>
            </a:extLst>
          </p:cNvPr>
          <p:cNvSpPr txBox="1"/>
          <p:nvPr/>
        </p:nvSpPr>
        <p:spPr>
          <a:xfrm>
            <a:off x="3345732" y="3189442"/>
            <a:ext cx="765226" cy="369332"/>
          </a:xfrm>
          <a:prstGeom prst="rect">
            <a:avLst/>
          </a:prstGeom>
          <a:noFill/>
        </p:spPr>
        <p:txBody>
          <a:bodyPr wrap="square" rtlCol="0">
            <a:spAutoFit/>
          </a:bodyPr>
          <a:lstStyle/>
          <a:p>
            <a:pPr algn="ctr"/>
            <a:r>
              <a:rPr lang="en-US" sz="900" b="1" dirty="0">
                <a:solidFill>
                  <a:schemeClr val="tx1">
                    <a:lumMod val="50000"/>
                  </a:schemeClr>
                </a:solidFill>
              </a:rPr>
              <a:t>Voyager</a:t>
            </a:r>
          </a:p>
          <a:p>
            <a:pPr algn="ctr"/>
            <a:r>
              <a:rPr lang="en-US" sz="900" dirty="0">
                <a:solidFill>
                  <a:schemeClr val="tx1">
                    <a:lumMod val="50000"/>
                  </a:schemeClr>
                </a:solidFill>
              </a:rPr>
              <a:t>(~8 PB)</a:t>
            </a:r>
          </a:p>
        </p:txBody>
      </p:sp>
      <p:sp>
        <p:nvSpPr>
          <p:cNvPr id="36" name="TextBox 35">
            <a:extLst>
              <a:ext uri="{FF2B5EF4-FFF2-40B4-BE49-F238E27FC236}">
                <a16:creationId xmlns:a16="http://schemas.microsoft.com/office/drawing/2014/main" id="{DE897388-338C-1377-8F3D-A86B0E52B0D1}"/>
              </a:ext>
            </a:extLst>
          </p:cNvPr>
          <p:cNvSpPr txBox="1"/>
          <p:nvPr/>
        </p:nvSpPr>
        <p:spPr>
          <a:xfrm>
            <a:off x="4107935" y="3686517"/>
            <a:ext cx="1714398" cy="369332"/>
          </a:xfrm>
          <a:prstGeom prst="rect">
            <a:avLst/>
          </a:prstGeom>
          <a:noFill/>
        </p:spPr>
        <p:txBody>
          <a:bodyPr wrap="square" rtlCol="0">
            <a:spAutoFit/>
          </a:bodyPr>
          <a:lstStyle/>
          <a:p>
            <a:pPr algn="ctr"/>
            <a:r>
              <a:rPr lang="en-US" sz="900" b="1" dirty="0">
                <a:solidFill>
                  <a:schemeClr val="tx1">
                    <a:lumMod val="50000"/>
                  </a:schemeClr>
                </a:solidFill>
              </a:rPr>
              <a:t>New Data Buffer</a:t>
            </a:r>
          </a:p>
          <a:p>
            <a:pPr algn="ctr"/>
            <a:r>
              <a:rPr lang="en-US" sz="900" dirty="0">
                <a:solidFill>
                  <a:schemeClr val="tx1">
                    <a:lumMod val="50000"/>
                  </a:schemeClr>
                </a:solidFill>
              </a:rPr>
              <a:t>(~50 PB)</a:t>
            </a:r>
          </a:p>
        </p:txBody>
      </p:sp>
      <p:pic>
        <p:nvPicPr>
          <p:cNvPr id="37" name="Picture 36" descr="A picture containing screenshot, blue, colorfulness&#10;&#10;Description automatically generated">
            <a:extLst>
              <a:ext uri="{FF2B5EF4-FFF2-40B4-BE49-F238E27FC236}">
                <a16:creationId xmlns:a16="http://schemas.microsoft.com/office/drawing/2014/main" id="{C33D5B38-42F1-AE1B-D506-11866E89EE99}"/>
              </a:ext>
            </a:extLst>
          </p:cNvPr>
          <p:cNvPicPr>
            <a:picLocks noChangeAspect="1"/>
          </p:cNvPicPr>
          <p:nvPr/>
        </p:nvPicPr>
        <p:blipFill>
          <a:blip r:embed="rId5"/>
          <a:stretch>
            <a:fillRect/>
          </a:stretch>
        </p:blipFill>
        <p:spPr>
          <a:xfrm>
            <a:off x="4570812" y="3040689"/>
            <a:ext cx="750955" cy="619031"/>
          </a:xfrm>
          <a:prstGeom prst="rect">
            <a:avLst/>
          </a:prstGeom>
        </p:spPr>
      </p:pic>
      <p:sp>
        <p:nvSpPr>
          <p:cNvPr id="38" name="Curved Down Arrow 37">
            <a:extLst>
              <a:ext uri="{FF2B5EF4-FFF2-40B4-BE49-F238E27FC236}">
                <a16:creationId xmlns:a16="http://schemas.microsoft.com/office/drawing/2014/main" id="{86354927-4E7F-6A55-EBD9-AA94BBC0B9C3}"/>
              </a:ext>
            </a:extLst>
          </p:cNvPr>
          <p:cNvSpPr/>
          <p:nvPr/>
        </p:nvSpPr>
        <p:spPr>
          <a:xfrm rot="1633054" flipV="1">
            <a:off x="3564978" y="3667158"/>
            <a:ext cx="631515" cy="351781"/>
          </a:xfrm>
          <a:prstGeom prst="curvedDownArrow">
            <a:avLst>
              <a:gd name="adj1" fmla="val 25000"/>
              <a:gd name="adj2" fmla="val 45103"/>
              <a:gd name="adj3" fmla="val 3948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9" name="Picture 18" descr="NVIDIA IGX Orin Developer Kit | AI and High Performance Computing - Leadtek">
            <a:extLst>
              <a:ext uri="{FF2B5EF4-FFF2-40B4-BE49-F238E27FC236}">
                <a16:creationId xmlns:a16="http://schemas.microsoft.com/office/drawing/2014/main" id="{5FE9EF2D-622F-6F5C-6D1A-55FD5D00EFC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861" t="8686" r="8471" b="8078"/>
          <a:stretch/>
        </p:blipFill>
        <p:spPr bwMode="auto">
          <a:xfrm>
            <a:off x="2611240" y="2007310"/>
            <a:ext cx="630808" cy="4581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0" name="Text Placeholder 3">
            <a:extLst>
              <a:ext uri="{FF2B5EF4-FFF2-40B4-BE49-F238E27FC236}">
                <a16:creationId xmlns:a16="http://schemas.microsoft.com/office/drawing/2014/main" id="{C28069C9-F084-2007-83A5-987D546E50F3}"/>
              </a:ext>
            </a:extLst>
          </p:cNvPr>
          <p:cNvSpPr txBox="1">
            <a:spLocks/>
          </p:cNvSpPr>
          <p:nvPr/>
        </p:nvSpPr>
        <p:spPr>
          <a:xfrm>
            <a:off x="2423314" y="2504548"/>
            <a:ext cx="1030475" cy="179854"/>
          </a:xfrm>
          <a:prstGeom prst="rect">
            <a:avLst/>
          </a:prstGeom>
        </p:spPr>
        <p:txBody>
          <a:bodyPr lIns="0" tIns="0" rIns="0" bIns="0"/>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900" b="1" dirty="0"/>
              <a:t>Edge Devices</a:t>
            </a:r>
            <a:endParaRPr lang="en-US" sz="900" dirty="0"/>
          </a:p>
        </p:txBody>
      </p:sp>
      <p:sp>
        <p:nvSpPr>
          <p:cNvPr id="41" name="Slide Number Placeholder 40">
            <a:extLst>
              <a:ext uri="{FF2B5EF4-FFF2-40B4-BE49-F238E27FC236}">
                <a16:creationId xmlns:a16="http://schemas.microsoft.com/office/drawing/2014/main" id="{46454E02-347C-7FE5-C71C-A88992D35BA4}"/>
              </a:ext>
            </a:extLst>
          </p:cNvPr>
          <p:cNvSpPr>
            <a:spLocks noGrp="1"/>
          </p:cNvSpPr>
          <p:nvPr>
            <p:ph type="sldNum" sz="quarter" idx="12"/>
          </p:nvPr>
        </p:nvSpPr>
        <p:spPr/>
        <p:txBody>
          <a:bodyPr/>
          <a:lstStyle/>
          <a:p>
            <a:fld id="{9CF5EF28-261C-FD41-A360-1A380056DD17}" type="slidenum">
              <a:rPr lang="en-US" smtClean="0"/>
              <a:t>8</a:t>
            </a:fld>
            <a:endParaRPr lang="en-US"/>
          </a:p>
        </p:txBody>
      </p:sp>
    </p:spTree>
    <p:extLst>
      <p:ext uri="{BB962C8B-B14F-4D97-AF65-F5344CB8AC3E}">
        <p14:creationId xmlns:p14="http://schemas.microsoft.com/office/powerpoint/2010/main" val="4052241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B31098D7-4B71-2072-CB23-6967274CD994}"/>
              </a:ext>
            </a:extLst>
          </p:cNvPr>
          <p:cNvSpPr/>
          <p:nvPr/>
        </p:nvSpPr>
        <p:spPr>
          <a:xfrm>
            <a:off x="4733815" y="2706267"/>
            <a:ext cx="4297680" cy="2057400"/>
          </a:xfrm>
          <a:prstGeom prst="roundRect">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1600" dirty="0">
                <a:solidFill>
                  <a:schemeClr val="tx1">
                    <a:lumMod val="50000"/>
                  </a:schemeClr>
                </a:solidFill>
                <a:ea typeface="Arial"/>
                <a:cs typeface="Arial"/>
                <a:sym typeface="Arial"/>
              </a:rPr>
              <a:t>High-Energy Diffraction Microscopy</a:t>
            </a:r>
          </a:p>
        </p:txBody>
      </p:sp>
      <p:sp>
        <p:nvSpPr>
          <p:cNvPr id="6" name="Google Shape;272;p1">
            <a:extLst>
              <a:ext uri="{FF2B5EF4-FFF2-40B4-BE49-F238E27FC236}">
                <a16:creationId xmlns:a16="http://schemas.microsoft.com/office/drawing/2014/main" id="{43A9AC47-78C1-ED3D-184F-84C6770553D9}"/>
              </a:ext>
            </a:extLst>
          </p:cNvPr>
          <p:cNvSpPr txBox="1"/>
          <p:nvPr/>
        </p:nvSpPr>
        <p:spPr>
          <a:xfrm>
            <a:off x="1884524" y="989330"/>
            <a:ext cx="2542751" cy="1144929"/>
          </a:xfrm>
          <a:prstGeom prst="rect">
            <a:avLst/>
          </a:prstGeom>
          <a:noFill/>
          <a:ln>
            <a:noFill/>
          </a:ln>
        </p:spPr>
        <p:txBody>
          <a:bodyPr spcFirstLastPara="1" wrap="square" lIns="0" tIns="0" rIns="0" bIns="0" anchor="t" anchorCtr="0">
            <a:spAutoFit/>
          </a:bodyPr>
          <a:lstStyle/>
          <a:p>
            <a:pPr marL="192020" indent="-179320">
              <a:lnSpc>
                <a:spcPct val="90000"/>
              </a:lnSpc>
              <a:spcAft>
                <a:spcPts val="600"/>
              </a:spcAft>
              <a:buClr>
                <a:schemeClr val="tx1">
                  <a:lumMod val="50000"/>
                </a:schemeClr>
              </a:buClr>
              <a:buSzPct val="100000"/>
              <a:buFont typeface="Wingdings" pitchFamily="2" charset="2"/>
              <a:buChar char="§"/>
            </a:pPr>
            <a:r>
              <a:rPr lang="en-US" sz="1100" dirty="0">
                <a:solidFill>
                  <a:schemeClr val="tx1">
                    <a:lumMod val="50000"/>
                  </a:schemeClr>
                </a:solidFill>
              </a:rPr>
              <a:t>Measure the dynamics of equilibrium and non-equilibrium processes</a:t>
            </a:r>
          </a:p>
          <a:p>
            <a:pPr marL="192020" indent="-179320">
              <a:lnSpc>
                <a:spcPct val="90000"/>
              </a:lnSpc>
              <a:spcAft>
                <a:spcPts val="600"/>
              </a:spcAft>
              <a:buClr>
                <a:schemeClr val="tx1">
                  <a:lumMod val="50000"/>
                </a:schemeClr>
              </a:buClr>
              <a:buSzPct val="100000"/>
              <a:buFont typeface="Wingdings" pitchFamily="2" charset="2"/>
              <a:buChar char="§"/>
            </a:pPr>
            <a:r>
              <a:rPr lang="en-US" sz="1100" dirty="0">
                <a:solidFill>
                  <a:schemeClr val="tx1">
                    <a:lumMod val="50000"/>
                  </a:schemeClr>
                </a:solidFill>
              </a:rPr>
              <a:t>Processed 10s of thousands of datasets; keep up with processing data at rates of at least 2 kHz</a:t>
            </a:r>
          </a:p>
          <a:p>
            <a:pPr marL="192020" indent="-179320">
              <a:lnSpc>
                <a:spcPct val="90000"/>
              </a:lnSpc>
              <a:spcAft>
                <a:spcPts val="600"/>
              </a:spcAft>
              <a:buClr>
                <a:schemeClr val="tx1">
                  <a:lumMod val="50000"/>
                </a:schemeClr>
              </a:buClr>
              <a:buSzPct val="100000"/>
              <a:buFont typeface="Wingdings" pitchFamily="2" charset="2"/>
              <a:buChar char="§"/>
            </a:pPr>
            <a:r>
              <a:rPr lang="en-US" sz="1100" dirty="0">
                <a:solidFill>
                  <a:schemeClr val="tx1">
                    <a:lumMod val="50000"/>
                  </a:schemeClr>
                </a:solidFill>
              </a:rPr>
              <a:t>Beamlines: CHEX, CSSI, XPCS</a:t>
            </a:r>
            <a:endParaRPr lang="en-US" sz="1200" dirty="0">
              <a:solidFill>
                <a:schemeClr val="tx1">
                  <a:lumMod val="50000"/>
                </a:schemeClr>
              </a:solidFill>
            </a:endParaRPr>
          </a:p>
        </p:txBody>
      </p:sp>
      <p:pic>
        <p:nvPicPr>
          <p:cNvPr id="8" name="Picture 2">
            <a:extLst>
              <a:ext uri="{FF2B5EF4-FFF2-40B4-BE49-F238E27FC236}">
                <a16:creationId xmlns:a16="http://schemas.microsoft.com/office/drawing/2014/main" id="{7FC8B63D-358F-4AA8-7232-0D96B8CD858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9747" y="3120668"/>
            <a:ext cx="1632399" cy="74493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B00B32B-6FF2-1290-DDA6-209C2BBB5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747" y="3911743"/>
            <a:ext cx="1632399" cy="777639"/>
          </a:xfrm>
          <a:prstGeom prst="rect">
            <a:avLst/>
          </a:prstGeom>
          <a:scene3d>
            <a:camera prst="orthographicFront"/>
            <a:lightRig rig="threePt" dir="t"/>
          </a:scene3d>
          <a:sp3d>
            <a:bevelT/>
          </a:sp3d>
        </p:spPr>
      </p:pic>
      <p:sp>
        <p:nvSpPr>
          <p:cNvPr id="10" name="Rounded Rectangle 9">
            <a:extLst>
              <a:ext uri="{FF2B5EF4-FFF2-40B4-BE49-F238E27FC236}">
                <a16:creationId xmlns:a16="http://schemas.microsoft.com/office/drawing/2014/main" id="{AAD14DD7-D884-8C5A-AFA8-8907C10205A9}"/>
              </a:ext>
            </a:extLst>
          </p:cNvPr>
          <p:cNvSpPr/>
          <p:nvPr/>
        </p:nvSpPr>
        <p:spPr>
          <a:xfrm>
            <a:off x="324079" y="537252"/>
            <a:ext cx="4297680" cy="2057400"/>
          </a:xfrm>
          <a:prstGeom prst="roundRect">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1600" dirty="0">
                <a:solidFill>
                  <a:schemeClr val="tx1">
                    <a:lumMod val="50000"/>
                  </a:schemeClr>
                </a:solidFill>
              </a:rPr>
              <a:t>X-ray Photon Correlation Spectroscopy</a:t>
            </a:r>
          </a:p>
        </p:txBody>
      </p:sp>
      <p:sp>
        <p:nvSpPr>
          <p:cNvPr id="11" name="Google Shape;272;p1">
            <a:extLst>
              <a:ext uri="{FF2B5EF4-FFF2-40B4-BE49-F238E27FC236}">
                <a16:creationId xmlns:a16="http://schemas.microsoft.com/office/drawing/2014/main" id="{A50BF9B0-633C-79C7-B759-A77913FB8D59}"/>
              </a:ext>
            </a:extLst>
          </p:cNvPr>
          <p:cNvSpPr txBox="1"/>
          <p:nvPr/>
        </p:nvSpPr>
        <p:spPr>
          <a:xfrm>
            <a:off x="2075989" y="3067658"/>
            <a:ext cx="2419880" cy="1754326"/>
          </a:xfrm>
          <a:prstGeom prst="rect">
            <a:avLst/>
          </a:prstGeom>
          <a:noFill/>
          <a:ln>
            <a:noFill/>
          </a:ln>
        </p:spPr>
        <p:txBody>
          <a:bodyPr spcFirstLastPara="1" wrap="square" lIns="0" tIns="0" rIns="0" bIns="0" anchor="t" anchorCtr="0">
            <a:spAutoFit/>
          </a:bodyPr>
          <a:lstStyle/>
          <a:p>
            <a:pPr marL="192020" indent="-179320">
              <a:lnSpc>
                <a:spcPct val="90000"/>
              </a:lnSpc>
              <a:spcAft>
                <a:spcPts val="600"/>
              </a:spcAft>
              <a:buClr>
                <a:schemeClr val="tx1">
                  <a:lumMod val="50000"/>
                </a:schemeClr>
              </a:buClr>
              <a:buSzPct val="100000"/>
              <a:buFont typeface="Wingdings" pitchFamily="2" charset="2"/>
              <a:buChar char="§"/>
            </a:pPr>
            <a:r>
              <a:rPr lang="en-US" sz="1100" dirty="0">
                <a:solidFill>
                  <a:schemeClr val="tx1">
                    <a:lumMod val="50000"/>
                  </a:schemeClr>
                </a:solidFill>
              </a:rPr>
              <a:t>Imaging technique that combines benefits of scanning microscopy and CDI; quantitative phase and absorption contrast</a:t>
            </a:r>
          </a:p>
          <a:p>
            <a:pPr marL="192020" indent="-179320">
              <a:lnSpc>
                <a:spcPct val="90000"/>
              </a:lnSpc>
              <a:spcAft>
                <a:spcPts val="600"/>
              </a:spcAft>
              <a:buClr>
                <a:schemeClr val="tx1">
                  <a:lumMod val="50000"/>
                </a:schemeClr>
              </a:buClr>
              <a:buSzPct val="100000"/>
              <a:buFont typeface="Wingdings" pitchFamily="2" charset="2"/>
              <a:buChar char="§"/>
            </a:pPr>
            <a:r>
              <a:rPr lang="en-US" sz="1100" dirty="0">
                <a:solidFill>
                  <a:schemeClr val="tx1">
                    <a:lumMod val="50000"/>
                  </a:schemeClr>
                </a:solidFill>
              </a:rPr>
              <a:t>The workflow reconstructed ptychography scans over a day of data acquisition without human intervention</a:t>
            </a:r>
          </a:p>
          <a:p>
            <a:pPr marL="192020" indent="-179320">
              <a:lnSpc>
                <a:spcPct val="90000"/>
              </a:lnSpc>
              <a:spcAft>
                <a:spcPts val="600"/>
              </a:spcAft>
              <a:buClr>
                <a:schemeClr val="tx1">
                  <a:lumMod val="50000"/>
                </a:schemeClr>
              </a:buClr>
              <a:buSzPct val="100000"/>
              <a:buFont typeface="Wingdings" pitchFamily="2" charset="2"/>
              <a:buChar char="§"/>
            </a:pPr>
            <a:r>
              <a:rPr lang="en-US" sz="1100" dirty="0">
                <a:solidFill>
                  <a:schemeClr val="tx1">
                    <a:lumMod val="50000"/>
                  </a:schemeClr>
                </a:solidFill>
              </a:rPr>
              <a:t>Beamlines: ATOMIC, CHEX, CSSI, HXN, ISN, Polar, </a:t>
            </a:r>
            <a:r>
              <a:rPr lang="en-US" sz="1100" dirty="0" err="1">
                <a:solidFill>
                  <a:schemeClr val="tx1">
                    <a:lumMod val="50000"/>
                  </a:schemeClr>
                </a:solidFill>
              </a:rPr>
              <a:t>PtychoProbe</a:t>
            </a:r>
            <a:r>
              <a:rPr lang="en-US" sz="1100" dirty="0">
                <a:solidFill>
                  <a:schemeClr val="tx1">
                    <a:lumMod val="50000"/>
                  </a:schemeClr>
                </a:solidFill>
              </a:rPr>
              <a:t>, 2-ID</a:t>
            </a:r>
          </a:p>
        </p:txBody>
      </p:sp>
      <p:pic>
        <p:nvPicPr>
          <p:cNvPr id="12" name="Picture 11">
            <a:extLst>
              <a:ext uri="{FF2B5EF4-FFF2-40B4-BE49-F238E27FC236}">
                <a16:creationId xmlns:a16="http://schemas.microsoft.com/office/drawing/2014/main" id="{0870F0C8-46C8-1996-0BFA-E27B1393C3B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240" t="5427" r="10789"/>
          <a:stretch/>
        </p:blipFill>
        <p:spPr>
          <a:xfrm>
            <a:off x="467069" y="930122"/>
            <a:ext cx="1356045" cy="887082"/>
          </a:xfrm>
          <a:prstGeom prst="rect">
            <a:avLst/>
          </a:prstGeom>
        </p:spPr>
      </p:pic>
      <p:pic>
        <p:nvPicPr>
          <p:cNvPr id="13" name="Picture 12">
            <a:extLst>
              <a:ext uri="{FF2B5EF4-FFF2-40B4-BE49-F238E27FC236}">
                <a16:creationId xmlns:a16="http://schemas.microsoft.com/office/drawing/2014/main" id="{5543377E-1D73-833C-500A-9D8E134AFB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504" y="1821220"/>
            <a:ext cx="1073173" cy="746318"/>
          </a:xfrm>
          <a:prstGeom prst="rect">
            <a:avLst/>
          </a:prstGeom>
        </p:spPr>
      </p:pic>
      <p:sp>
        <p:nvSpPr>
          <p:cNvPr id="14" name="Rounded Rectangle 13">
            <a:extLst>
              <a:ext uri="{FF2B5EF4-FFF2-40B4-BE49-F238E27FC236}">
                <a16:creationId xmlns:a16="http://schemas.microsoft.com/office/drawing/2014/main" id="{7D7559FC-E357-0BEF-6A4D-7EE25BA246EF}"/>
              </a:ext>
            </a:extLst>
          </p:cNvPr>
          <p:cNvSpPr/>
          <p:nvPr/>
        </p:nvSpPr>
        <p:spPr>
          <a:xfrm>
            <a:off x="323307" y="2706267"/>
            <a:ext cx="4297680" cy="2057400"/>
          </a:xfrm>
          <a:prstGeom prst="roundRect">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1600" dirty="0">
                <a:solidFill>
                  <a:schemeClr val="tx1">
                    <a:lumMod val="50000"/>
                  </a:schemeClr>
                </a:solidFill>
              </a:rPr>
              <a:t>X-ray Ptychography</a:t>
            </a:r>
          </a:p>
        </p:txBody>
      </p:sp>
      <p:sp>
        <p:nvSpPr>
          <p:cNvPr id="15" name="Google Shape;272;p1">
            <a:extLst>
              <a:ext uri="{FF2B5EF4-FFF2-40B4-BE49-F238E27FC236}">
                <a16:creationId xmlns:a16="http://schemas.microsoft.com/office/drawing/2014/main" id="{D4210C95-8E51-5E43-A2D0-692951941099}"/>
              </a:ext>
            </a:extLst>
          </p:cNvPr>
          <p:cNvSpPr txBox="1"/>
          <p:nvPr/>
        </p:nvSpPr>
        <p:spPr>
          <a:xfrm>
            <a:off x="6096001" y="930123"/>
            <a:ext cx="2820672" cy="1297278"/>
          </a:xfrm>
          <a:prstGeom prst="rect">
            <a:avLst/>
          </a:prstGeom>
          <a:noFill/>
          <a:ln>
            <a:noFill/>
          </a:ln>
        </p:spPr>
        <p:txBody>
          <a:bodyPr spcFirstLastPara="1" wrap="square" lIns="0" tIns="0" rIns="0" bIns="0" anchor="t" anchorCtr="0">
            <a:spAutoFit/>
          </a:bodyPr>
          <a:lstStyle/>
          <a:p>
            <a:pPr marL="192020" indent="-179320">
              <a:lnSpc>
                <a:spcPct val="90000"/>
              </a:lnSpc>
              <a:spcAft>
                <a:spcPts val="600"/>
              </a:spcAft>
              <a:buClr>
                <a:schemeClr val="tx1">
                  <a:lumMod val="50000"/>
                </a:schemeClr>
              </a:buClr>
              <a:buSzPct val="100000"/>
              <a:buFont typeface="Wingdings" pitchFamily="2" charset="2"/>
              <a:buChar char="§"/>
            </a:pPr>
            <a:r>
              <a:rPr lang="en-US" sz="1100" dirty="0">
                <a:solidFill>
                  <a:schemeClr val="tx1">
                    <a:lumMod val="50000"/>
                  </a:schemeClr>
                </a:solidFill>
              </a:rPr>
              <a:t>Structure of materials with sub-micron spatial resolution in all three dimensions; local crystallographic orientations, orientation gradients, and strains</a:t>
            </a:r>
          </a:p>
          <a:p>
            <a:pPr marL="192020" indent="-179320">
              <a:lnSpc>
                <a:spcPct val="90000"/>
              </a:lnSpc>
              <a:spcAft>
                <a:spcPts val="600"/>
              </a:spcAft>
              <a:buClr>
                <a:schemeClr val="tx1">
                  <a:lumMod val="50000"/>
                </a:schemeClr>
              </a:buClr>
              <a:buSzPct val="100000"/>
              <a:buFont typeface="Wingdings" pitchFamily="2" charset="2"/>
              <a:buChar char="§"/>
            </a:pPr>
            <a:r>
              <a:rPr lang="en-US" sz="1100" dirty="0">
                <a:solidFill>
                  <a:schemeClr val="tx1">
                    <a:lumMod val="50000"/>
                  </a:schemeClr>
                </a:solidFill>
                <a:ea typeface="Verdana"/>
                <a:cs typeface="Arial"/>
              </a:rPr>
              <a:t>Continuously utilized 56 nodes on Polaris during beamtime</a:t>
            </a:r>
            <a:endParaRPr lang="en-US" sz="1100" dirty="0">
              <a:solidFill>
                <a:schemeClr val="tx1">
                  <a:lumMod val="50000"/>
                </a:schemeClr>
              </a:solidFill>
            </a:endParaRPr>
          </a:p>
          <a:p>
            <a:pPr marL="192020" indent="-179320">
              <a:lnSpc>
                <a:spcPct val="90000"/>
              </a:lnSpc>
              <a:spcAft>
                <a:spcPts val="600"/>
              </a:spcAft>
              <a:buClr>
                <a:schemeClr val="tx1">
                  <a:lumMod val="50000"/>
                </a:schemeClr>
              </a:buClr>
              <a:buSzPct val="100000"/>
              <a:buFont typeface="Wingdings" pitchFamily="2" charset="2"/>
              <a:buChar char="§"/>
            </a:pPr>
            <a:r>
              <a:rPr lang="en-US" sz="1100" dirty="0">
                <a:solidFill>
                  <a:schemeClr val="tx1">
                    <a:lumMod val="50000"/>
                  </a:schemeClr>
                </a:solidFill>
              </a:rPr>
              <a:t>Beamlines: 3DMN</a:t>
            </a:r>
            <a:endParaRPr lang="en-US" sz="1200" dirty="0">
              <a:solidFill>
                <a:schemeClr val="tx1">
                  <a:lumMod val="50000"/>
                </a:schemeClr>
              </a:solidFill>
            </a:endParaRPr>
          </a:p>
        </p:txBody>
      </p:sp>
      <p:pic>
        <p:nvPicPr>
          <p:cNvPr id="16" name="Picture 9">
            <a:extLst>
              <a:ext uri="{FF2B5EF4-FFF2-40B4-BE49-F238E27FC236}">
                <a16:creationId xmlns:a16="http://schemas.microsoft.com/office/drawing/2014/main" id="{73D85D03-83CF-8620-DE91-390AEEFD2BC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25168" y="2182319"/>
            <a:ext cx="4091504" cy="322911"/>
          </a:xfrm>
          <a:prstGeom prst="rect">
            <a:avLst/>
          </a:prstGeom>
          <a:scene3d>
            <a:camera prst="orthographicFront"/>
            <a:lightRig rig="threePt" dir="t"/>
          </a:scene3d>
          <a:sp3d>
            <a:bevelT/>
          </a:sp3d>
        </p:spPr>
      </p:pic>
      <p:sp>
        <p:nvSpPr>
          <p:cNvPr id="17" name="Rounded Rectangle 16">
            <a:extLst>
              <a:ext uri="{FF2B5EF4-FFF2-40B4-BE49-F238E27FC236}">
                <a16:creationId xmlns:a16="http://schemas.microsoft.com/office/drawing/2014/main" id="{F5639378-5A45-2322-7D3D-CA711F3DD735}"/>
              </a:ext>
            </a:extLst>
          </p:cNvPr>
          <p:cNvSpPr/>
          <p:nvPr/>
        </p:nvSpPr>
        <p:spPr>
          <a:xfrm>
            <a:off x="4733815" y="540772"/>
            <a:ext cx="4297680" cy="2057400"/>
          </a:xfrm>
          <a:prstGeom prst="roundRect">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1600" dirty="0">
                <a:solidFill>
                  <a:schemeClr val="tx1">
                    <a:lumMod val="50000"/>
                  </a:schemeClr>
                </a:solidFill>
              </a:rPr>
              <a:t>Laue Depth Reconstructions</a:t>
            </a:r>
          </a:p>
        </p:txBody>
      </p:sp>
      <p:sp>
        <p:nvSpPr>
          <p:cNvPr id="18" name="Google Shape;272;p1">
            <a:extLst>
              <a:ext uri="{FF2B5EF4-FFF2-40B4-BE49-F238E27FC236}">
                <a16:creationId xmlns:a16="http://schemas.microsoft.com/office/drawing/2014/main" id="{1091120D-1586-AA99-961B-70337025E2DB}"/>
              </a:ext>
            </a:extLst>
          </p:cNvPr>
          <p:cNvSpPr txBox="1"/>
          <p:nvPr/>
        </p:nvSpPr>
        <p:spPr>
          <a:xfrm>
            <a:off x="6373922" y="3135658"/>
            <a:ext cx="2542751" cy="1449628"/>
          </a:xfrm>
          <a:prstGeom prst="rect">
            <a:avLst/>
          </a:prstGeom>
          <a:noFill/>
          <a:ln>
            <a:noFill/>
          </a:ln>
        </p:spPr>
        <p:txBody>
          <a:bodyPr spcFirstLastPara="1" wrap="square" lIns="0" tIns="0" rIns="0" bIns="0" anchor="t" anchorCtr="0">
            <a:spAutoFit/>
          </a:bodyPr>
          <a:lstStyle/>
          <a:p>
            <a:pPr marL="192020" indent="-179320">
              <a:lnSpc>
                <a:spcPct val="90000"/>
              </a:lnSpc>
              <a:spcAft>
                <a:spcPts val="600"/>
              </a:spcAft>
              <a:buClr>
                <a:schemeClr val="tx1">
                  <a:lumMod val="50000"/>
                </a:schemeClr>
              </a:buClr>
              <a:buSzPct val="100000"/>
              <a:buFont typeface="Wingdings" pitchFamily="2" charset="2"/>
              <a:buChar char="§"/>
            </a:pPr>
            <a:r>
              <a:rPr lang="en-US" sz="1100" dirty="0">
                <a:solidFill>
                  <a:schemeClr val="tx1">
                    <a:lumMod val="50000"/>
                  </a:schemeClr>
                </a:solidFill>
              </a:rPr>
              <a:t>Combined multiple diffraction and imaging techniques to produce crystalline grain structure and orientation</a:t>
            </a:r>
          </a:p>
          <a:p>
            <a:pPr marL="192020" indent="-179320">
              <a:lnSpc>
                <a:spcPct val="90000"/>
              </a:lnSpc>
              <a:spcAft>
                <a:spcPts val="600"/>
              </a:spcAft>
              <a:buClr>
                <a:schemeClr val="tx1">
                  <a:lumMod val="50000"/>
                </a:schemeClr>
              </a:buClr>
              <a:buSzPct val="100000"/>
              <a:buFont typeface="Wingdings" pitchFamily="2" charset="2"/>
              <a:buChar char="§"/>
            </a:pPr>
            <a:r>
              <a:rPr lang="en-US" sz="1100" dirty="0">
                <a:solidFill>
                  <a:schemeClr val="tx1">
                    <a:lumMod val="50000"/>
                  </a:schemeClr>
                </a:solidFill>
              </a:rPr>
              <a:t>Facilitates automated data processing of multi-modal data during beam time</a:t>
            </a:r>
          </a:p>
          <a:p>
            <a:pPr marL="192020" indent="-179320">
              <a:lnSpc>
                <a:spcPct val="90000"/>
              </a:lnSpc>
              <a:spcAft>
                <a:spcPts val="600"/>
              </a:spcAft>
              <a:buClr>
                <a:schemeClr val="tx1">
                  <a:lumMod val="50000"/>
                </a:schemeClr>
              </a:buClr>
              <a:buSzPct val="100000"/>
              <a:buFont typeface="Wingdings" pitchFamily="2" charset="2"/>
              <a:buChar char="§"/>
            </a:pPr>
            <a:r>
              <a:rPr lang="en-US" sz="1100" dirty="0">
                <a:solidFill>
                  <a:schemeClr val="tx1">
                    <a:lumMod val="50000"/>
                  </a:schemeClr>
                </a:solidFill>
              </a:rPr>
              <a:t>Beamlines: HEXM, 1-ID</a:t>
            </a:r>
            <a:endParaRPr lang="en-US" sz="1200" dirty="0">
              <a:solidFill>
                <a:schemeClr val="tx1">
                  <a:lumMod val="50000"/>
                </a:schemeClr>
              </a:solidFill>
            </a:endParaRPr>
          </a:p>
        </p:txBody>
      </p:sp>
      <p:pic>
        <p:nvPicPr>
          <p:cNvPr id="19" name="Picture 3" descr="A close up of a map&#10;&#10;Description generated with high confidence">
            <a:extLst>
              <a:ext uri="{FF2B5EF4-FFF2-40B4-BE49-F238E27FC236}">
                <a16:creationId xmlns:a16="http://schemas.microsoft.com/office/drawing/2014/main" id="{DB4B115B-C862-9D0D-082F-9F991D2AF91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209708" y="3772321"/>
            <a:ext cx="1107800" cy="932051"/>
          </a:xfrm>
          <a:prstGeom prst="rect">
            <a:avLst/>
          </a:prstGeom>
          <a:scene3d>
            <a:camera prst="orthographicFront"/>
            <a:lightRig rig="threePt" dir="t"/>
          </a:scene3d>
          <a:sp3d>
            <a:bevelT/>
          </a:sp3d>
        </p:spPr>
      </p:pic>
      <p:pic>
        <p:nvPicPr>
          <p:cNvPr id="20" name="Picture 3">
            <a:extLst>
              <a:ext uri="{FF2B5EF4-FFF2-40B4-BE49-F238E27FC236}">
                <a16:creationId xmlns:a16="http://schemas.microsoft.com/office/drawing/2014/main" id="{6473B195-3A0B-FBDF-6549-499380D132A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833677" y="3101407"/>
            <a:ext cx="1066283" cy="813434"/>
          </a:xfrm>
          <a:prstGeom prst="rect">
            <a:avLst/>
          </a:prstGeom>
          <a:scene3d>
            <a:camera prst="orthographicFront"/>
            <a:lightRig rig="threePt" dir="t"/>
          </a:scene3d>
          <a:sp3d>
            <a:bevelT/>
          </a:sp3d>
        </p:spPr>
      </p:pic>
      <p:pic>
        <p:nvPicPr>
          <p:cNvPr id="21" name="Picture 20" descr="A diagram of a crystal and a funnel&#10;&#10;Description automatically generated with medium confidence">
            <a:extLst>
              <a:ext uri="{FF2B5EF4-FFF2-40B4-BE49-F238E27FC236}">
                <a16:creationId xmlns:a16="http://schemas.microsoft.com/office/drawing/2014/main" id="{F1AA4B3B-0A47-1EBF-BEC2-2C361E9D5EF8}"/>
              </a:ext>
            </a:extLst>
          </p:cNvPr>
          <p:cNvPicPr>
            <a:picLocks noChangeAspect="1"/>
          </p:cNvPicPr>
          <p:nvPr/>
        </p:nvPicPr>
        <p:blipFill>
          <a:blip r:embed="rId9"/>
          <a:stretch>
            <a:fillRect/>
          </a:stretch>
        </p:blipFill>
        <p:spPr>
          <a:xfrm>
            <a:off x="4824606" y="1002205"/>
            <a:ext cx="1251293" cy="1004328"/>
          </a:xfrm>
          <a:prstGeom prst="rect">
            <a:avLst/>
          </a:prstGeom>
        </p:spPr>
      </p:pic>
      <p:sp>
        <p:nvSpPr>
          <p:cNvPr id="24" name="Title 1">
            <a:extLst>
              <a:ext uri="{FF2B5EF4-FFF2-40B4-BE49-F238E27FC236}">
                <a16:creationId xmlns:a16="http://schemas.microsoft.com/office/drawing/2014/main" id="{DEC010C2-A411-BC4F-71D4-6A43C0AE6EC4}"/>
              </a:ext>
            </a:extLst>
          </p:cNvPr>
          <p:cNvSpPr>
            <a:spLocks noGrp="1"/>
          </p:cNvSpPr>
          <p:nvPr>
            <p:ph type="title"/>
          </p:nvPr>
        </p:nvSpPr>
        <p:spPr>
          <a:xfrm>
            <a:off x="457200" y="109290"/>
            <a:ext cx="8382000" cy="438151"/>
          </a:xfrm>
        </p:spPr>
        <p:txBody>
          <a:bodyPr/>
          <a:lstStyle/>
          <a:p>
            <a:r>
              <a:rPr lang="en-US" cap="none" dirty="0"/>
              <a:t>Data Reduction and Analysis Software</a:t>
            </a:r>
          </a:p>
        </p:txBody>
      </p:sp>
      <p:sp>
        <p:nvSpPr>
          <p:cNvPr id="2" name="Slide Number Placeholder 1">
            <a:extLst>
              <a:ext uri="{FF2B5EF4-FFF2-40B4-BE49-F238E27FC236}">
                <a16:creationId xmlns:a16="http://schemas.microsoft.com/office/drawing/2014/main" id="{C34F0EC3-54D5-1E6E-3E39-CDFB0A72F072}"/>
              </a:ext>
            </a:extLst>
          </p:cNvPr>
          <p:cNvSpPr>
            <a:spLocks noGrp="1"/>
          </p:cNvSpPr>
          <p:nvPr>
            <p:ph type="sldNum" sz="quarter" idx="12"/>
          </p:nvPr>
        </p:nvSpPr>
        <p:spPr/>
        <p:txBody>
          <a:bodyPr/>
          <a:lstStyle/>
          <a:p>
            <a:fld id="{9CF5EF28-261C-FD41-A360-1A380056DD17}" type="slidenum">
              <a:rPr lang="en-US" smtClean="0"/>
              <a:t>9</a:t>
            </a:fld>
            <a:endParaRPr lang="en-US"/>
          </a:p>
        </p:txBody>
      </p:sp>
    </p:spTree>
    <p:extLst>
      <p:ext uri="{BB962C8B-B14F-4D97-AF65-F5344CB8AC3E}">
        <p14:creationId xmlns:p14="http://schemas.microsoft.com/office/powerpoint/2010/main" val="2633686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Argonne">
      <a:dk1>
        <a:srgbClr val="000000"/>
      </a:dk1>
      <a:lt1>
        <a:srgbClr val="FFFFFF"/>
      </a:lt1>
      <a:dk2>
        <a:srgbClr val="0082CA"/>
      </a:dk2>
      <a:lt2>
        <a:srgbClr val="F8B200"/>
      </a:lt2>
      <a:accent1>
        <a:srgbClr val="77B300"/>
      </a:accent1>
      <a:accent2>
        <a:srgbClr val="00609C"/>
      </a:accent2>
      <a:accent3>
        <a:srgbClr val="5B0091"/>
      </a:accent3>
      <a:accent4>
        <a:srgbClr val="FF7900"/>
      </a:accent4>
      <a:accent5>
        <a:srgbClr val="00A19C"/>
      </a:accent5>
      <a:accent6>
        <a:srgbClr val="CD202C"/>
      </a:accent6>
      <a:hlink>
        <a:srgbClr val="000000"/>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3414</TotalTime>
  <Words>2429</Words>
  <Application>Microsoft Macintosh PowerPoint</Application>
  <PresentationFormat>On-screen Show (16:9)</PresentationFormat>
  <Paragraphs>318</Paragraphs>
  <Slides>17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Symbol</vt:lpstr>
      <vt:lpstr>System Font Regular</vt:lpstr>
      <vt:lpstr>Verdana</vt:lpstr>
      <vt:lpstr>Wingdings</vt:lpstr>
      <vt:lpstr>Office Theme</vt:lpstr>
      <vt:lpstr>Scientific Computing Strategy Developments at the Upgraded Advanced Photon Source</vt:lpstr>
      <vt:lpstr>APS Upgrade: The Ultimate 3D Microscope</vt:lpstr>
      <vt:lpstr>APS Upgrade: The Ultimate 3D Microscope</vt:lpstr>
      <vt:lpstr>APS Goal: Harness the power of computing, and the value contained in data to elevate the overall scientific impact and boost the operational efficiencies of the APS beamlines and accelerator complex</vt:lpstr>
      <vt:lpstr>Network Infrastructure</vt:lpstr>
      <vt:lpstr>Controls, Data Acquisition, and Detector Integration</vt:lpstr>
      <vt:lpstr>Data Management, Workflows, and Science Portals</vt:lpstr>
      <vt:lpstr>Computing Infrastructure</vt:lpstr>
      <vt:lpstr>Data Reduction and Analysis Software</vt:lpstr>
      <vt:lpstr>Data Reduction and Analysis Software</vt:lpstr>
      <vt:lpstr>Artificial Intelligence / Machine Learning (AI/ML)</vt:lpstr>
      <vt:lpstr>6-Way Collaboration Working Group</vt:lpstr>
      <vt:lpstr>Funded Data &amp; Computing Projects</vt:lpstr>
      <vt:lpstr>Exciting Opportunities in Emerging Collaborations, Projects, and Initiatives</vt:lpstr>
      <vt:lpstr>Acknowledgements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Soroko, Sonya</dc:creator>
  <cp:lastModifiedBy>Nicholas Schwarz</cp:lastModifiedBy>
  <cp:revision>94</cp:revision>
  <dcterms:created xsi:type="dcterms:W3CDTF">2024-02-05T17:42:20Z</dcterms:created>
  <dcterms:modified xsi:type="dcterms:W3CDTF">2024-09-24T13:04:48Z</dcterms:modified>
</cp:coreProperties>
</file>