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  <p:sldMasterId id="2147483731" r:id="rId2"/>
    <p:sldMasterId id="2147483739" r:id="rId3"/>
    <p:sldMasterId id="2147483691" r:id="rId4"/>
    <p:sldMasterId id="2147483736" r:id="rId5"/>
  </p:sldMasterIdLst>
  <p:notesMasterIdLst>
    <p:notesMasterId r:id="rId25"/>
  </p:notesMasterIdLst>
  <p:handoutMasterIdLst>
    <p:handoutMasterId r:id="rId26"/>
  </p:handoutMasterIdLst>
  <p:sldIdLst>
    <p:sldId id="256" r:id="rId6"/>
    <p:sldId id="273" r:id="rId7"/>
    <p:sldId id="266" r:id="rId8"/>
    <p:sldId id="267" r:id="rId9"/>
    <p:sldId id="269" r:id="rId10"/>
    <p:sldId id="275" r:id="rId11"/>
    <p:sldId id="277" r:id="rId12"/>
    <p:sldId id="278" r:id="rId13"/>
    <p:sldId id="405" r:id="rId14"/>
    <p:sldId id="271" r:id="rId15"/>
    <p:sldId id="388" r:id="rId16"/>
    <p:sldId id="397" r:id="rId17"/>
    <p:sldId id="394" r:id="rId18"/>
    <p:sldId id="398" r:id="rId19"/>
    <p:sldId id="404" r:id="rId20"/>
    <p:sldId id="409" r:id="rId21"/>
    <p:sldId id="408" r:id="rId22"/>
    <p:sldId id="399" r:id="rId23"/>
    <p:sldId id="407" r:id="rId24"/>
  </p:sldIdLst>
  <p:sldSz cx="12192000" cy="6858000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2843"/>
    <a:srgbClr val="FFCC00"/>
    <a:srgbClr val="0E4194"/>
    <a:srgbClr val="3F6BAE"/>
    <a:srgbClr val="1061B0"/>
    <a:srgbClr val="446BAC"/>
    <a:srgbClr val="2856A0"/>
    <a:srgbClr val="092A5F"/>
    <a:srgbClr val="E6E6E6"/>
    <a:srgbClr val="FC98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4F366A-1A69-43B4-8AA1-84166D802CD8}" v="1466" dt="2024-09-26T06:04:27.2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4" autoAdjust="0"/>
    <p:restoredTop sz="86424" autoAdjust="0"/>
  </p:normalViewPr>
  <p:slideViewPr>
    <p:cSldViewPr>
      <p:cViewPr varScale="1">
        <p:scale>
          <a:sx n="96" d="100"/>
          <a:sy n="96" d="100"/>
        </p:scale>
        <p:origin x="1260" y="96"/>
      </p:cViewPr>
      <p:guideLst>
        <p:guide orient="horz" pos="2160"/>
        <p:guide pos="3840"/>
      </p:guideLst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372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50072E-B412-498F-8637-F69316508009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F19FC2-70F1-453F-9AF7-0EF5DC44183E}">
      <dgm:prSet phldrT="[Texte]"/>
      <dgm:spPr/>
      <dgm:t>
        <a:bodyPr/>
        <a:lstStyle/>
        <a:p>
          <a:r>
            <a:rPr lang="en-US" dirty="0"/>
            <a:t>User experience</a:t>
          </a:r>
        </a:p>
      </dgm:t>
    </dgm:pt>
    <dgm:pt modelId="{608A842B-DBA3-41A4-AA08-FADA81AA6BC4}" type="parTrans" cxnId="{04BA91E5-66FA-4A8C-A8CC-6F9005BB95A1}">
      <dgm:prSet/>
      <dgm:spPr/>
      <dgm:t>
        <a:bodyPr/>
        <a:lstStyle/>
        <a:p>
          <a:endParaRPr lang="en-US"/>
        </a:p>
      </dgm:t>
    </dgm:pt>
    <dgm:pt modelId="{2699B8B6-9A64-415E-8715-89A0242D1C1E}" type="sibTrans" cxnId="{04BA91E5-66FA-4A8C-A8CC-6F9005BB95A1}">
      <dgm:prSet/>
      <dgm:spPr/>
      <dgm:t>
        <a:bodyPr/>
        <a:lstStyle/>
        <a:p>
          <a:endParaRPr lang="en-US"/>
        </a:p>
      </dgm:t>
    </dgm:pt>
    <dgm:pt modelId="{E3C96ED1-3599-4730-B2F2-B9528F0DA374}">
      <dgm:prSet phldrT="[Texte]"/>
      <dgm:spPr/>
      <dgm:t>
        <a:bodyPr/>
        <a:lstStyle/>
        <a:p>
          <a:r>
            <a:rPr lang="en-US" dirty="0"/>
            <a:t>Data</a:t>
          </a:r>
        </a:p>
        <a:p>
          <a:r>
            <a:rPr lang="en-US" dirty="0"/>
            <a:t>driven</a:t>
          </a:r>
        </a:p>
      </dgm:t>
    </dgm:pt>
    <dgm:pt modelId="{EB791FE6-488D-465C-95D6-9DB8179C47BE}" type="parTrans" cxnId="{1D272810-56DF-47BA-88C7-5C489A46EF94}">
      <dgm:prSet/>
      <dgm:spPr/>
      <dgm:t>
        <a:bodyPr/>
        <a:lstStyle/>
        <a:p>
          <a:endParaRPr lang="en-US"/>
        </a:p>
      </dgm:t>
    </dgm:pt>
    <dgm:pt modelId="{C2AF1251-8FC1-4ADB-9A9B-F4B9AD9F3417}" type="sibTrans" cxnId="{1D272810-56DF-47BA-88C7-5C489A46EF94}">
      <dgm:prSet/>
      <dgm:spPr/>
      <dgm:t>
        <a:bodyPr/>
        <a:lstStyle/>
        <a:p>
          <a:endParaRPr lang="en-US"/>
        </a:p>
      </dgm:t>
    </dgm:pt>
    <dgm:pt modelId="{A49DEEAC-A448-42B0-B8FC-81B3A88C6FA5}">
      <dgm:prSet phldrT="[Texte]"/>
      <dgm:spPr/>
      <dgm:t>
        <a:bodyPr/>
        <a:lstStyle/>
        <a:p>
          <a:r>
            <a:rPr lang="en-US" dirty="0"/>
            <a:t>IT architecture</a:t>
          </a:r>
        </a:p>
      </dgm:t>
    </dgm:pt>
    <dgm:pt modelId="{E39CDD55-2699-4467-9876-36EA154BB870}" type="parTrans" cxnId="{095FF0F4-904F-4EC6-ABFB-A58EC35D80DF}">
      <dgm:prSet/>
      <dgm:spPr/>
      <dgm:t>
        <a:bodyPr/>
        <a:lstStyle/>
        <a:p>
          <a:endParaRPr lang="en-US"/>
        </a:p>
      </dgm:t>
    </dgm:pt>
    <dgm:pt modelId="{316F2D11-815B-40C9-8018-DEF08FFAEBBA}" type="sibTrans" cxnId="{095FF0F4-904F-4EC6-ABFB-A58EC35D80DF}">
      <dgm:prSet/>
      <dgm:spPr/>
      <dgm:t>
        <a:bodyPr/>
        <a:lstStyle/>
        <a:p>
          <a:endParaRPr lang="en-US"/>
        </a:p>
      </dgm:t>
    </dgm:pt>
    <dgm:pt modelId="{640C9A26-B329-475A-B6A4-EDC25BABEA2F}">
      <dgm:prSet phldrT="[Texte]"/>
      <dgm:spPr/>
      <dgm:t>
        <a:bodyPr/>
        <a:lstStyle/>
        <a:p>
          <a:r>
            <a:rPr lang="en-US" dirty="0"/>
            <a:t>Operational excellence</a:t>
          </a:r>
        </a:p>
      </dgm:t>
    </dgm:pt>
    <dgm:pt modelId="{905C31AC-9E48-4115-BE15-C312888DAE52}" type="parTrans" cxnId="{C70CED07-B70F-4C6E-A17A-1F91D215881C}">
      <dgm:prSet/>
      <dgm:spPr/>
      <dgm:t>
        <a:bodyPr/>
        <a:lstStyle/>
        <a:p>
          <a:endParaRPr lang="en-US"/>
        </a:p>
      </dgm:t>
    </dgm:pt>
    <dgm:pt modelId="{09F602A0-A43D-44E8-8B85-33C82C630DFB}" type="sibTrans" cxnId="{C70CED07-B70F-4C6E-A17A-1F91D215881C}">
      <dgm:prSet/>
      <dgm:spPr/>
      <dgm:t>
        <a:bodyPr/>
        <a:lstStyle/>
        <a:p>
          <a:endParaRPr lang="en-US"/>
        </a:p>
      </dgm:t>
    </dgm:pt>
    <dgm:pt modelId="{6729CDC2-76E7-45B1-9979-AD85B7ACC8ED}">
      <dgm:prSet phldrT="[Texte]"/>
      <dgm:spPr/>
      <dgm:t>
        <a:bodyPr/>
        <a:lstStyle/>
        <a:p>
          <a:r>
            <a:rPr lang="en-US" dirty="0"/>
            <a:t>IT strategy alignment &amp;</a:t>
          </a:r>
        </a:p>
        <a:p>
          <a:r>
            <a:rPr lang="en-US" dirty="0"/>
            <a:t>Teams' cooperation</a:t>
          </a:r>
        </a:p>
      </dgm:t>
    </dgm:pt>
    <dgm:pt modelId="{18FBA418-7F10-4BD8-8B65-71A210D3A95D}" type="parTrans" cxnId="{8A352F58-7F48-47BA-8CB2-66C4AE662E40}">
      <dgm:prSet/>
      <dgm:spPr/>
      <dgm:t>
        <a:bodyPr/>
        <a:lstStyle/>
        <a:p>
          <a:endParaRPr lang="en-US"/>
        </a:p>
      </dgm:t>
    </dgm:pt>
    <dgm:pt modelId="{209977DE-6682-4CE4-8BA6-2B2D1D536100}" type="sibTrans" cxnId="{8A352F58-7F48-47BA-8CB2-66C4AE662E40}">
      <dgm:prSet/>
      <dgm:spPr/>
      <dgm:t>
        <a:bodyPr/>
        <a:lstStyle/>
        <a:p>
          <a:endParaRPr lang="en-US"/>
        </a:p>
      </dgm:t>
    </dgm:pt>
    <dgm:pt modelId="{787D13E5-5344-4142-8989-E4912721CF27}" type="pres">
      <dgm:prSet presAssocID="{4B50072E-B412-498F-8637-F6931650800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1702B85-2CB7-4716-A6D6-0696152C7E16}" type="pres">
      <dgm:prSet presAssocID="{7FF19FC2-70F1-453F-9AF7-0EF5DC44183E}" presName="centerShape" presStyleLbl="node0" presStyleIdx="0" presStyleCnt="1"/>
      <dgm:spPr/>
    </dgm:pt>
    <dgm:pt modelId="{416F6D95-9667-4D1D-B2EC-8AF92821E435}" type="pres">
      <dgm:prSet presAssocID="{E3C96ED1-3599-4730-B2F2-B9528F0DA374}" presName="node" presStyleLbl="node1" presStyleIdx="0" presStyleCnt="4">
        <dgm:presLayoutVars>
          <dgm:bulletEnabled val="1"/>
        </dgm:presLayoutVars>
      </dgm:prSet>
      <dgm:spPr/>
    </dgm:pt>
    <dgm:pt modelId="{088AC901-3261-4E85-88EF-BCD66EC97122}" type="pres">
      <dgm:prSet presAssocID="{E3C96ED1-3599-4730-B2F2-B9528F0DA374}" presName="dummy" presStyleCnt="0"/>
      <dgm:spPr/>
    </dgm:pt>
    <dgm:pt modelId="{84B7E028-9D2D-424D-99D5-C6C3969B7962}" type="pres">
      <dgm:prSet presAssocID="{C2AF1251-8FC1-4ADB-9A9B-F4B9AD9F3417}" presName="sibTrans" presStyleLbl="sibTrans2D1" presStyleIdx="0" presStyleCnt="4"/>
      <dgm:spPr/>
    </dgm:pt>
    <dgm:pt modelId="{E4BF7345-28FB-4E27-8356-90BAC2A2CAE2}" type="pres">
      <dgm:prSet presAssocID="{A49DEEAC-A448-42B0-B8FC-81B3A88C6FA5}" presName="node" presStyleLbl="node1" presStyleIdx="1" presStyleCnt="4" custRadScaleRad="98881">
        <dgm:presLayoutVars>
          <dgm:bulletEnabled val="1"/>
        </dgm:presLayoutVars>
      </dgm:prSet>
      <dgm:spPr/>
    </dgm:pt>
    <dgm:pt modelId="{15E5C1FB-66A6-4EE2-9555-2D6EB5E2577E}" type="pres">
      <dgm:prSet presAssocID="{A49DEEAC-A448-42B0-B8FC-81B3A88C6FA5}" presName="dummy" presStyleCnt="0"/>
      <dgm:spPr/>
    </dgm:pt>
    <dgm:pt modelId="{152AC2AF-5D3D-4E67-9C70-E4CBE94FE44B}" type="pres">
      <dgm:prSet presAssocID="{316F2D11-815B-40C9-8018-DEF08FFAEBBA}" presName="sibTrans" presStyleLbl="sibTrans2D1" presStyleIdx="1" presStyleCnt="4"/>
      <dgm:spPr/>
    </dgm:pt>
    <dgm:pt modelId="{B55AB8E1-E1EA-4FB2-8BE8-19D8E3AA8F19}" type="pres">
      <dgm:prSet presAssocID="{640C9A26-B329-475A-B6A4-EDC25BABEA2F}" presName="node" presStyleLbl="node1" presStyleIdx="2" presStyleCnt="4">
        <dgm:presLayoutVars>
          <dgm:bulletEnabled val="1"/>
        </dgm:presLayoutVars>
      </dgm:prSet>
      <dgm:spPr/>
    </dgm:pt>
    <dgm:pt modelId="{F32192D8-35AF-4458-AA51-B3F88D7D2D9D}" type="pres">
      <dgm:prSet presAssocID="{640C9A26-B329-475A-B6A4-EDC25BABEA2F}" presName="dummy" presStyleCnt="0"/>
      <dgm:spPr/>
    </dgm:pt>
    <dgm:pt modelId="{DD9FDAFF-3D7A-4EB2-B558-CAF40DAEFBF0}" type="pres">
      <dgm:prSet presAssocID="{09F602A0-A43D-44E8-8B85-33C82C630DFB}" presName="sibTrans" presStyleLbl="sibTrans2D1" presStyleIdx="2" presStyleCnt="4"/>
      <dgm:spPr/>
    </dgm:pt>
    <dgm:pt modelId="{A5E82EEB-452E-4608-B539-7C3F17E4F352}" type="pres">
      <dgm:prSet presAssocID="{6729CDC2-76E7-45B1-9979-AD85B7ACC8ED}" presName="node" presStyleLbl="node1" presStyleIdx="3" presStyleCnt="4">
        <dgm:presLayoutVars>
          <dgm:bulletEnabled val="1"/>
        </dgm:presLayoutVars>
      </dgm:prSet>
      <dgm:spPr/>
    </dgm:pt>
    <dgm:pt modelId="{F3C11744-0515-45E5-9BB6-9E496E9318CC}" type="pres">
      <dgm:prSet presAssocID="{6729CDC2-76E7-45B1-9979-AD85B7ACC8ED}" presName="dummy" presStyleCnt="0"/>
      <dgm:spPr/>
    </dgm:pt>
    <dgm:pt modelId="{F894262C-FC39-4CF3-A086-1A3934CC8F7F}" type="pres">
      <dgm:prSet presAssocID="{209977DE-6682-4CE4-8BA6-2B2D1D536100}" presName="sibTrans" presStyleLbl="sibTrans2D1" presStyleIdx="3" presStyleCnt="4"/>
      <dgm:spPr/>
    </dgm:pt>
  </dgm:ptLst>
  <dgm:cxnLst>
    <dgm:cxn modelId="{A1D4C905-474C-456B-BED1-DB08F60FBF86}" type="presOf" srcId="{209977DE-6682-4CE4-8BA6-2B2D1D536100}" destId="{F894262C-FC39-4CF3-A086-1A3934CC8F7F}" srcOrd="0" destOrd="0" presId="urn:microsoft.com/office/officeart/2005/8/layout/radial6"/>
    <dgm:cxn modelId="{C70CED07-B70F-4C6E-A17A-1F91D215881C}" srcId="{7FF19FC2-70F1-453F-9AF7-0EF5DC44183E}" destId="{640C9A26-B329-475A-B6A4-EDC25BABEA2F}" srcOrd="2" destOrd="0" parTransId="{905C31AC-9E48-4115-BE15-C312888DAE52}" sibTransId="{09F602A0-A43D-44E8-8B85-33C82C630DFB}"/>
    <dgm:cxn modelId="{1D272810-56DF-47BA-88C7-5C489A46EF94}" srcId="{7FF19FC2-70F1-453F-9AF7-0EF5DC44183E}" destId="{E3C96ED1-3599-4730-B2F2-B9528F0DA374}" srcOrd="0" destOrd="0" parTransId="{EB791FE6-488D-465C-95D6-9DB8179C47BE}" sibTransId="{C2AF1251-8FC1-4ADB-9A9B-F4B9AD9F3417}"/>
    <dgm:cxn modelId="{17BA9F15-8955-444B-A790-BA7D75742DAE}" type="presOf" srcId="{E3C96ED1-3599-4730-B2F2-B9528F0DA374}" destId="{416F6D95-9667-4D1D-B2EC-8AF92821E435}" srcOrd="0" destOrd="0" presId="urn:microsoft.com/office/officeart/2005/8/layout/radial6"/>
    <dgm:cxn modelId="{E224E727-7F89-4540-8143-265E01EEF716}" type="presOf" srcId="{7FF19FC2-70F1-453F-9AF7-0EF5DC44183E}" destId="{51702B85-2CB7-4716-A6D6-0696152C7E16}" srcOrd="0" destOrd="0" presId="urn:microsoft.com/office/officeart/2005/8/layout/radial6"/>
    <dgm:cxn modelId="{06DD376D-70E5-4261-BA1C-0B386DCEB183}" type="presOf" srcId="{09F602A0-A43D-44E8-8B85-33C82C630DFB}" destId="{DD9FDAFF-3D7A-4EB2-B558-CAF40DAEFBF0}" srcOrd="0" destOrd="0" presId="urn:microsoft.com/office/officeart/2005/8/layout/radial6"/>
    <dgm:cxn modelId="{8A352F58-7F48-47BA-8CB2-66C4AE662E40}" srcId="{7FF19FC2-70F1-453F-9AF7-0EF5DC44183E}" destId="{6729CDC2-76E7-45B1-9979-AD85B7ACC8ED}" srcOrd="3" destOrd="0" parTransId="{18FBA418-7F10-4BD8-8B65-71A210D3A95D}" sibTransId="{209977DE-6682-4CE4-8BA6-2B2D1D536100}"/>
    <dgm:cxn modelId="{C60FB179-AFE9-4634-812C-4200E6F9EED0}" type="presOf" srcId="{A49DEEAC-A448-42B0-B8FC-81B3A88C6FA5}" destId="{E4BF7345-28FB-4E27-8356-90BAC2A2CAE2}" srcOrd="0" destOrd="0" presId="urn:microsoft.com/office/officeart/2005/8/layout/radial6"/>
    <dgm:cxn modelId="{E648F697-1CB4-47E2-9649-06F8823F2EC1}" type="presOf" srcId="{4B50072E-B412-498F-8637-F69316508009}" destId="{787D13E5-5344-4142-8989-E4912721CF27}" srcOrd="0" destOrd="0" presId="urn:microsoft.com/office/officeart/2005/8/layout/radial6"/>
    <dgm:cxn modelId="{B3CC549B-303B-41AA-BC04-F22081E456B9}" type="presOf" srcId="{316F2D11-815B-40C9-8018-DEF08FFAEBBA}" destId="{152AC2AF-5D3D-4E67-9C70-E4CBE94FE44B}" srcOrd="0" destOrd="0" presId="urn:microsoft.com/office/officeart/2005/8/layout/radial6"/>
    <dgm:cxn modelId="{660AB2BA-6B48-47EE-B16D-6888B4B1059C}" type="presOf" srcId="{640C9A26-B329-475A-B6A4-EDC25BABEA2F}" destId="{B55AB8E1-E1EA-4FB2-8BE8-19D8E3AA8F19}" srcOrd="0" destOrd="0" presId="urn:microsoft.com/office/officeart/2005/8/layout/radial6"/>
    <dgm:cxn modelId="{E67FCFBA-78D9-41EB-A2F8-23F092C8E3DA}" type="presOf" srcId="{6729CDC2-76E7-45B1-9979-AD85B7ACC8ED}" destId="{A5E82EEB-452E-4608-B539-7C3F17E4F352}" srcOrd="0" destOrd="0" presId="urn:microsoft.com/office/officeart/2005/8/layout/radial6"/>
    <dgm:cxn modelId="{459C1ADA-BE71-40B5-9CAA-8F3709D18C6A}" type="presOf" srcId="{C2AF1251-8FC1-4ADB-9A9B-F4B9AD9F3417}" destId="{84B7E028-9D2D-424D-99D5-C6C3969B7962}" srcOrd="0" destOrd="0" presId="urn:microsoft.com/office/officeart/2005/8/layout/radial6"/>
    <dgm:cxn modelId="{04BA91E5-66FA-4A8C-A8CC-6F9005BB95A1}" srcId="{4B50072E-B412-498F-8637-F69316508009}" destId="{7FF19FC2-70F1-453F-9AF7-0EF5DC44183E}" srcOrd="0" destOrd="0" parTransId="{608A842B-DBA3-41A4-AA08-FADA81AA6BC4}" sibTransId="{2699B8B6-9A64-415E-8715-89A0242D1C1E}"/>
    <dgm:cxn modelId="{095FF0F4-904F-4EC6-ABFB-A58EC35D80DF}" srcId="{7FF19FC2-70F1-453F-9AF7-0EF5DC44183E}" destId="{A49DEEAC-A448-42B0-B8FC-81B3A88C6FA5}" srcOrd="1" destOrd="0" parTransId="{E39CDD55-2699-4467-9876-36EA154BB870}" sibTransId="{316F2D11-815B-40C9-8018-DEF08FFAEBBA}"/>
    <dgm:cxn modelId="{6B57DB9D-C16D-44B7-A50B-177A4AB4E543}" type="presParOf" srcId="{787D13E5-5344-4142-8989-E4912721CF27}" destId="{51702B85-2CB7-4716-A6D6-0696152C7E16}" srcOrd="0" destOrd="0" presId="urn:microsoft.com/office/officeart/2005/8/layout/radial6"/>
    <dgm:cxn modelId="{7F82C417-16A7-4638-859B-DC1A92C42C65}" type="presParOf" srcId="{787D13E5-5344-4142-8989-E4912721CF27}" destId="{416F6D95-9667-4D1D-B2EC-8AF92821E435}" srcOrd="1" destOrd="0" presId="urn:microsoft.com/office/officeart/2005/8/layout/radial6"/>
    <dgm:cxn modelId="{5B76361A-18BC-4975-942F-CA8B8022ADF5}" type="presParOf" srcId="{787D13E5-5344-4142-8989-E4912721CF27}" destId="{088AC901-3261-4E85-88EF-BCD66EC97122}" srcOrd="2" destOrd="0" presId="urn:microsoft.com/office/officeart/2005/8/layout/radial6"/>
    <dgm:cxn modelId="{CB43CDC5-B8F2-46D4-A94F-1CACDA787169}" type="presParOf" srcId="{787D13E5-5344-4142-8989-E4912721CF27}" destId="{84B7E028-9D2D-424D-99D5-C6C3969B7962}" srcOrd="3" destOrd="0" presId="urn:microsoft.com/office/officeart/2005/8/layout/radial6"/>
    <dgm:cxn modelId="{3DBD7B42-867D-44EB-8D96-2FC62E12D30F}" type="presParOf" srcId="{787D13E5-5344-4142-8989-E4912721CF27}" destId="{E4BF7345-28FB-4E27-8356-90BAC2A2CAE2}" srcOrd="4" destOrd="0" presId="urn:microsoft.com/office/officeart/2005/8/layout/radial6"/>
    <dgm:cxn modelId="{96E2CC2B-527D-4FB7-BED9-5B2337EA9B01}" type="presParOf" srcId="{787D13E5-5344-4142-8989-E4912721CF27}" destId="{15E5C1FB-66A6-4EE2-9555-2D6EB5E2577E}" srcOrd="5" destOrd="0" presId="urn:microsoft.com/office/officeart/2005/8/layout/radial6"/>
    <dgm:cxn modelId="{3AED25F4-BE7B-4F0C-87A9-3EAD116A16F0}" type="presParOf" srcId="{787D13E5-5344-4142-8989-E4912721CF27}" destId="{152AC2AF-5D3D-4E67-9C70-E4CBE94FE44B}" srcOrd="6" destOrd="0" presId="urn:microsoft.com/office/officeart/2005/8/layout/radial6"/>
    <dgm:cxn modelId="{96527AFB-D770-4DEF-90C1-DA0123183443}" type="presParOf" srcId="{787D13E5-5344-4142-8989-E4912721CF27}" destId="{B55AB8E1-E1EA-4FB2-8BE8-19D8E3AA8F19}" srcOrd="7" destOrd="0" presId="urn:microsoft.com/office/officeart/2005/8/layout/radial6"/>
    <dgm:cxn modelId="{7FD5A4F5-88DE-4893-AB65-E550E15142F6}" type="presParOf" srcId="{787D13E5-5344-4142-8989-E4912721CF27}" destId="{F32192D8-35AF-4458-AA51-B3F88D7D2D9D}" srcOrd="8" destOrd="0" presId="urn:microsoft.com/office/officeart/2005/8/layout/radial6"/>
    <dgm:cxn modelId="{EDAB2E0E-9A84-4801-AB2C-B72DCFF41057}" type="presParOf" srcId="{787D13E5-5344-4142-8989-E4912721CF27}" destId="{DD9FDAFF-3D7A-4EB2-B558-CAF40DAEFBF0}" srcOrd="9" destOrd="0" presId="urn:microsoft.com/office/officeart/2005/8/layout/radial6"/>
    <dgm:cxn modelId="{E686CB43-B1FE-4B10-B425-371A26697E26}" type="presParOf" srcId="{787D13E5-5344-4142-8989-E4912721CF27}" destId="{A5E82EEB-452E-4608-B539-7C3F17E4F352}" srcOrd="10" destOrd="0" presId="urn:microsoft.com/office/officeart/2005/8/layout/radial6"/>
    <dgm:cxn modelId="{A9D06891-BBF2-4E1B-9590-BDA20572E132}" type="presParOf" srcId="{787D13E5-5344-4142-8989-E4912721CF27}" destId="{F3C11744-0515-45E5-9BB6-9E496E9318CC}" srcOrd="11" destOrd="0" presId="urn:microsoft.com/office/officeart/2005/8/layout/radial6"/>
    <dgm:cxn modelId="{66D4827D-8FE6-43C6-B740-3504CCC1D51E}" type="presParOf" srcId="{787D13E5-5344-4142-8989-E4912721CF27}" destId="{F894262C-FC39-4CF3-A086-1A3934CC8F7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763641-C74D-404C-98C2-B925CDB1652A}" type="doc">
      <dgm:prSet loTypeId="urn:microsoft.com/office/officeart/2005/8/layout/hList6" loCatId="list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97D28EE-A462-4776-8722-6FE60763D43F}">
      <dgm:prSet phldrT="[Texte]"/>
      <dgm:spPr/>
      <dgm:t>
        <a:bodyPr/>
        <a:lstStyle/>
        <a:p>
          <a:r>
            <a:rPr lang="en-US" noProof="0" dirty="0"/>
            <a:t>An architecture committee</a:t>
          </a:r>
        </a:p>
      </dgm:t>
    </dgm:pt>
    <dgm:pt modelId="{BEED0CEA-AD6A-4B08-A430-96B4E7C6C5D7}" type="parTrans" cxnId="{CC93A518-E6BA-4FAB-B4DD-FC4840B3A9BA}">
      <dgm:prSet/>
      <dgm:spPr/>
      <dgm:t>
        <a:bodyPr/>
        <a:lstStyle/>
        <a:p>
          <a:endParaRPr lang="en-US" noProof="0" dirty="0"/>
        </a:p>
      </dgm:t>
    </dgm:pt>
    <dgm:pt modelId="{F86D3AFF-0B2B-4B12-9FBA-6C5D8EF7807C}" type="sibTrans" cxnId="{CC93A518-E6BA-4FAB-B4DD-FC4840B3A9BA}">
      <dgm:prSet/>
      <dgm:spPr/>
      <dgm:t>
        <a:bodyPr/>
        <a:lstStyle/>
        <a:p>
          <a:endParaRPr lang="en-US" noProof="0" dirty="0"/>
        </a:p>
      </dgm:t>
    </dgm:pt>
    <dgm:pt modelId="{457D69D2-B54D-45F5-8EFC-E4FE2F38BB74}">
      <dgm:prSet phldrT="[Texte]"/>
      <dgm:spPr/>
      <dgm:t>
        <a:bodyPr/>
        <a:lstStyle/>
        <a:p>
          <a:r>
            <a:rPr lang="en-US" noProof="0" dirty="0"/>
            <a:t>A technical platform for data exchange</a:t>
          </a:r>
        </a:p>
      </dgm:t>
    </dgm:pt>
    <dgm:pt modelId="{9E9FD07C-11B3-4029-907C-7D652811E802}" type="parTrans" cxnId="{F9B4697F-B5E8-43E6-AD3F-E0A592885D27}">
      <dgm:prSet/>
      <dgm:spPr/>
      <dgm:t>
        <a:bodyPr/>
        <a:lstStyle/>
        <a:p>
          <a:endParaRPr lang="en-US" noProof="0" dirty="0"/>
        </a:p>
      </dgm:t>
    </dgm:pt>
    <dgm:pt modelId="{E1E29EBC-9372-4A1B-97EF-E3508F73C71E}" type="sibTrans" cxnId="{F9B4697F-B5E8-43E6-AD3F-E0A592885D27}">
      <dgm:prSet/>
      <dgm:spPr/>
      <dgm:t>
        <a:bodyPr/>
        <a:lstStyle/>
        <a:p>
          <a:endParaRPr lang="en-US" noProof="0" dirty="0"/>
        </a:p>
      </dgm:t>
    </dgm:pt>
    <dgm:pt modelId="{CDBDBEF0-8FEE-402E-BD2F-AA7C04B535FD}">
      <dgm:prSet phldrT="[Texte]"/>
      <dgm:spPr/>
      <dgm:t>
        <a:bodyPr/>
        <a:lstStyle/>
        <a:p>
          <a:r>
            <a:rPr lang="en-US" noProof="0" dirty="0"/>
            <a:t>Rolling out</a:t>
          </a:r>
        </a:p>
        <a:p>
          <a:r>
            <a:rPr lang="en-US" noProof="0" dirty="0"/>
            <a:t>Sample lifecycle &amp; Data catalog</a:t>
          </a:r>
        </a:p>
      </dgm:t>
    </dgm:pt>
    <dgm:pt modelId="{CAE6CA32-2078-4826-86A1-DD22850BFE6D}" type="parTrans" cxnId="{4B1EC41B-6FA2-4CE7-86A2-633CD44A2AF2}">
      <dgm:prSet/>
      <dgm:spPr/>
      <dgm:t>
        <a:bodyPr/>
        <a:lstStyle/>
        <a:p>
          <a:endParaRPr lang="en-US" noProof="0" dirty="0"/>
        </a:p>
      </dgm:t>
    </dgm:pt>
    <dgm:pt modelId="{FBE43EB9-C448-45BD-B0DD-5D04A51FDA17}" type="sibTrans" cxnId="{4B1EC41B-6FA2-4CE7-86A2-633CD44A2AF2}">
      <dgm:prSet/>
      <dgm:spPr/>
      <dgm:t>
        <a:bodyPr/>
        <a:lstStyle/>
        <a:p>
          <a:endParaRPr lang="en-US" noProof="0" dirty="0"/>
        </a:p>
      </dgm:t>
    </dgm:pt>
    <dgm:pt modelId="{22035AF9-FA9F-4F73-9847-1FA3AE89219A}" type="pres">
      <dgm:prSet presAssocID="{D1763641-C74D-404C-98C2-B925CDB1652A}" presName="Name0" presStyleCnt="0">
        <dgm:presLayoutVars>
          <dgm:dir/>
          <dgm:resizeHandles val="exact"/>
        </dgm:presLayoutVars>
      </dgm:prSet>
      <dgm:spPr/>
    </dgm:pt>
    <dgm:pt modelId="{216C948B-18E7-427D-9E6A-D77A25C166B7}" type="pres">
      <dgm:prSet presAssocID="{197D28EE-A462-4776-8722-6FE60763D43F}" presName="node" presStyleLbl="node1" presStyleIdx="0" presStyleCnt="3">
        <dgm:presLayoutVars>
          <dgm:bulletEnabled val="1"/>
        </dgm:presLayoutVars>
      </dgm:prSet>
      <dgm:spPr/>
    </dgm:pt>
    <dgm:pt modelId="{081D2C90-2D50-4D42-8F7E-14F6DBC45C78}" type="pres">
      <dgm:prSet presAssocID="{F86D3AFF-0B2B-4B12-9FBA-6C5D8EF7807C}" presName="sibTrans" presStyleCnt="0"/>
      <dgm:spPr/>
    </dgm:pt>
    <dgm:pt modelId="{B5AFD969-C697-4666-A8E7-025F287BC849}" type="pres">
      <dgm:prSet presAssocID="{457D69D2-B54D-45F5-8EFC-E4FE2F38BB74}" presName="node" presStyleLbl="node1" presStyleIdx="1" presStyleCnt="3">
        <dgm:presLayoutVars>
          <dgm:bulletEnabled val="1"/>
        </dgm:presLayoutVars>
      </dgm:prSet>
      <dgm:spPr/>
    </dgm:pt>
    <dgm:pt modelId="{22F3FCC3-D95B-4581-B8C1-8F1140675970}" type="pres">
      <dgm:prSet presAssocID="{E1E29EBC-9372-4A1B-97EF-E3508F73C71E}" presName="sibTrans" presStyleCnt="0"/>
      <dgm:spPr/>
    </dgm:pt>
    <dgm:pt modelId="{7E368D2E-E22D-44D6-B0F8-15379B69B002}" type="pres">
      <dgm:prSet presAssocID="{CDBDBEF0-8FEE-402E-BD2F-AA7C04B535FD}" presName="node" presStyleLbl="node1" presStyleIdx="2" presStyleCnt="3">
        <dgm:presLayoutVars>
          <dgm:bulletEnabled val="1"/>
        </dgm:presLayoutVars>
      </dgm:prSet>
      <dgm:spPr/>
    </dgm:pt>
  </dgm:ptLst>
  <dgm:cxnLst>
    <dgm:cxn modelId="{CC93A518-E6BA-4FAB-B4DD-FC4840B3A9BA}" srcId="{D1763641-C74D-404C-98C2-B925CDB1652A}" destId="{197D28EE-A462-4776-8722-6FE60763D43F}" srcOrd="0" destOrd="0" parTransId="{BEED0CEA-AD6A-4B08-A430-96B4E7C6C5D7}" sibTransId="{F86D3AFF-0B2B-4B12-9FBA-6C5D8EF7807C}"/>
    <dgm:cxn modelId="{4B1EC41B-6FA2-4CE7-86A2-633CD44A2AF2}" srcId="{D1763641-C74D-404C-98C2-B925CDB1652A}" destId="{CDBDBEF0-8FEE-402E-BD2F-AA7C04B535FD}" srcOrd="2" destOrd="0" parTransId="{CAE6CA32-2078-4826-86A1-DD22850BFE6D}" sibTransId="{FBE43EB9-C448-45BD-B0DD-5D04A51FDA17}"/>
    <dgm:cxn modelId="{20671356-7F08-44DB-93AF-30702B3C370D}" type="presOf" srcId="{CDBDBEF0-8FEE-402E-BD2F-AA7C04B535FD}" destId="{7E368D2E-E22D-44D6-B0F8-15379B69B002}" srcOrd="0" destOrd="0" presId="urn:microsoft.com/office/officeart/2005/8/layout/hList6"/>
    <dgm:cxn modelId="{F9B4697F-B5E8-43E6-AD3F-E0A592885D27}" srcId="{D1763641-C74D-404C-98C2-B925CDB1652A}" destId="{457D69D2-B54D-45F5-8EFC-E4FE2F38BB74}" srcOrd="1" destOrd="0" parTransId="{9E9FD07C-11B3-4029-907C-7D652811E802}" sibTransId="{E1E29EBC-9372-4A1B-97EF-E3508F73C71E}"/>
    <dgm:cxn modelId="{E21D8C90-B30F-4BE2-AE7B-119F1715FCEA}" type="presOf" srcId="{D1763641-C74D-404C-98C2-B925CDB1652A}" destId="{22035AF9-FA9F-4F73-9847-1FA3AE89219A}" srcOrd="0" destOrd="0" presId="urn:microsoft.com/office/officeart/2005/8/layout/hList6"/>
    <dgm:cxn modelId="{08B7B898-5FD4-4808-BA14-9D5E18777E3C}" type="presOf" srcId="{457D69D2-B54D-45F5-8EFC-E4FE2F38BB74}" destId="{B5AFD969-C697-4666-A8E7-025F287BC849}" srcOrd="0" destOrd="0" presId="urn:microsoft.com/office/officeart/2005/8/layout/hList6"/>
    <dgm:cxn modelId="{93CADCD4-F15A-4AEA-AC7B-D49B69A982B2}" type="presOf" srcId="{197D28EE-A462-4776-8722-6FE60763D43F}" destId="{216C948B-18E7-427D-9E6A-D77A25C166B7}" srcOrd="0" destOrd="0" presId="urn:microsoft.com/office/officeart/2005/8/layout/hList6"/>
    <dgm:cxn modelId="{E476848F-C78A-4E06-9E0B-5E6EBC2B9DD7}" type="presParOf" srcId="{22035AF9-FA9F-4F73-9847-1FA3AE89219A}" destId="{216C948B-18E7-427D-9E6A-D77A25C166B7}" srcOrd="0" destOrd="0" presId="urn:microsoft.com/office/officeart/2005/8/layout/hList6"/>
    <dgm:cxn modelId="{FD6383B5-1C38-41B4-B6BB-90DFE60261BE}" type="presParOf" srcId="{22035AF9-FA9F-4F73-9847-1FA3AE89219A}" destId="{081D2C90-2D50-4D42-8F7E-14F6DBC45C78}" srcOrd="1" destOrd="0" presId="urn:microsoft.com/office/officeart/2005/8/layout/hList6"/>
    <dgm:cxn modelId="{F57C442D-C086-4930-83B3-7B2A20975CCD}" type="presParOf" srcId="{22035AF9-FA9F-4F73-9847-1FA3AE89219A}" destId="{B5AFD969-C697-4666-A8E7-025F287BC849}" srcOrd="2" destOrd="0" presId="urn:microsoft.com/office/officeart/2005/8/layout/hList6"/>
    <dgm:cxn modelId="{EC14554D-2606-4578-B94A-9E7E5A2DEBE1}" type="presParOf" srcId="{22035AF9-FA9F-4F73-9847-1FA3AE89219A}" destId="{22F3FCC3-D95B-4581-B8C1-8F1140675970}" srcOrd="3" destOrd="0" presId="urn:microsoft.com/office/officeart/2005/8/layout/hList6"/>
    <dgm:cxn modelId="{02A09F8B-D40A-4B67-A794-5495F32E43D7}" type="presParOf" srcId="{22035AF9-FA9F-4F73-9847-1FA3AE89219A}" destId="{7E368D2E-E22D-44D6-B0F8-15379B69B002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94262C-FC39-4CF3-A086-1A3934CC8F7F}">
      <dsp:nvSpPr>
        <dsp:cNvPr id="0" name=""/>
        <dsp:cNvSpPr/>
      </dsp:nvSpPr>
      <dsp:spPr>
        <a:xfrm>
          <a:off x="1251580" y="416005"/>
          <a:ext cx="2778250" cy="2778250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9FDAFF-3D7A-4EB2-B558-CAF40DAEFBF0}">
      <dsp:nvSpPr>
        <dsp:cNvPr id="0" name=""/>
        <dsp:cNvSpPr/>
      </dsp:nvSpPr>
      <dsp:spPr>
        <a:xfrm>
          <a:off x="1251580" y="416005"/>
          <a:ext cx="2778250" cy="2778250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2AC2AF-5D3D-4E67-9C70-E4CBE94FE44B}">
      <dsp:nvSpPr>
        <dsp:cNvPr id="0" name=""/>
        <dsp:cNvSpPr/>
      </dsp:nvSpPr>
      <dsp:spPr>
        <a:xfrm>
          <a:off x="1236396" y="416090"/>
          <a:ext cx="2778250" cy="2778250"/>
        </a:xfrm>
        <a:prstGeom prst="blockArc">
          <a:avLst>
            <a:gd name="adj1" fmla="val 21599785"/>
            <a:gd name="adj2" fmla="val 5361531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B7E028-9D2D-424D-99D5-C6C3969B7962}">
      <dsp:nvSpPr>
        <dsp:cNvPr id="0" name=""/>
        <dsp:cNvSpPr/>
      </dsp:nvSpPr>
      <dsp:spPr>
        <a:xfrm>
          <a:off x="1236396" y="415920"/>
          <a:ext cx="2778250" cy="2778250"/>
        </a:xfrm>
        <a:prstGeom prst="blockArc">
          <a:avLst>
            <a:gd name="adj1" fmla="val 16238469"/>
            <a:gd name="adj2" fmla="val 215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702B85-2CB7-4716-A6D6-0696152C7E16}">
      <dsp:nvSpPr>
        <dsp:cNvPr id="0" name=""/>
        <dsp:cNvSpPr/>
      </dsp:nvSpPr>
      <dsp:spPr>
        <a:xfrm>
          <a:off x="2001159" y="1165584"/>
          <a:ext cx="1279091" cy="12790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User experience</a:t>
          </a:r>
        </a:p>
      </dsp:txBody>
      <dsp:txXfrm>
        <a:off x="2188478" y="1352903"/>
        <a:ext cx="904453" cy="904453"/>
      </dsp:txXfrm>
    </dsp:sp>
    <dsp:sp modelId="{416F6D95-9667-4D1D-B2EC-8AF92821E435}">
      <dsp:nvSpPr>
        <dsp:cNvPr id="0" name=""/>
        <dsp:cNvSpPr/>
      </dsp:nvSpPr>
      <dsp:spPr>
        <a:xfrm>
          <a:off x="2193023" y="556"/>
          <a:ext cx="895364" cy="8953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Data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driven</a:t>
          </a:r>
        </a:p>
      </dsp:txBody>
      <dsp:txXfrm>
        <a:off x="2324146" y="131679"/>
        <a:ext cx="633118" cy="633118"/>
      </dsp:txXfrm>
    </dsp:sp>
    <dsp:sp modelId="{E4BF7345-28FB-4E27-8356-90BAC2A2CAE2}">
      <dsp:nvSpPr>
        <dsp:cNvPr id="0" name=""/>
        <dsp:cNvSpPr/>
      </dsp:nvSpPr>
      <dsp:spPr>
        <a:xfrm>
          <a:off x="3534732" y="1357448"/>
          <a:ext cx="895364" cy="8953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IT architecture</a:t>
          </a:r>
        </a:p>
      </dsp:txBody>
      <dsp:txXfrm>
        <a:off x="3665855" y="1488571"/>
        <a:ext cx="633118" cy="633118"/>
      </dsp:txXfrm>
    </dsp:sp>
    <dsp:sp modelId="{B55AB8E1-E1EA-4FB2-8BE8-19D8E3AA8F19}">
      <dsp:nvSpPr>
        <dsp:cNvPr id="0" name=""/>
        <dsp:cNvSpPr/>
      </dsp:nvSpPr>
      <dsp:spPr>
        <a:xfrm>
          <a:off x="2193023" y="2714340"/>
          <a:ext cx="895364" cy="8953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Operational excellence</a:t>
          </a:r>
        </a:p>
      </dsp:txBody>
      <dsp:txXfrm>
        <a:off x="2324146" y="2845463"/>
        <a:ext cx="633118" cy="633118"/>
      </dsp:txXfrm>
    </dsp:sp>
    <dsp:sp modelId="{A5E82EEB-452E-4608-B539-7C3F17E4F352}">
      <dsp:nvSpPr>
        <dsp:cNvPr id="0" name=""/>
        <dsp:cNvSpPr/>
      </dsp:nvSpPr>
      <dsp:spPr>
        <a:xfrm>
          <a:off x="836131" y="1357448"/>
          <a:ext cx="895364" cy="8953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IT strategy alignment &amp;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Teams' cooperation</a:t>
          </a:r>
        </a:p>
      </dsp:txBody>
      <dsp:txXfrm>
        <a:off x="967254" y="1488571"/>
        <a:ext cx="633118" cy="6331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6C948B-18E7-427D-9E6A-D77A25C166B7}">
      <dsp:nvSpPr>
        <dsp:cNvPr id="0" name=""/>
        <dsp:cNvSpPr/>
      </dsp:nvSpPr>
      <dsp:spPr>
        <a:xfrm rot="16200000">
          <a:off x="-966750" y="967383"/>
          <a:ext cx="3580263" cy="1645495"/>
        </a:xfrm>
        <a:prstGeom prst="flowChartManualOperati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6523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/>
            <a:t>An architecture committee</a:t>
          </a:r>
        </a:p>
      </dsp:txBody>
      <dsp:txXfrm rot="5400000">
        <a:off x="634" y="716052"/>
        <a:ext cx="1645495" cy="2148157"/>
      </dsp:txXfrm>
    </dsp:sp>
    <dsp:sp modelId="{B5AFD969-C697-4666-A8E7-025F287BC849}">
      <dsp:nvSpPr>
        <dsp:cNvPr id="0" name=""/>
        <dsp:cNvSpPr/>
      </dsp:nvSpPr>
      <dsp:spPr>
        <a:xfrm rot="16200000">
          <a:off x="802156" y="967383"/>
          <a:ext cx="3580263" cy="1645495"/>
        </a:xfrm>
        <a:prstGeom prst="flowChartManualOperati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6523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/>
            <a:t>A technical platform for data exchange</a:t>
          </a:r>
        </a:p>
      </dsp:txBody>
      <dsp:txXfrm rot="5400000">
        <a:off x="1769540" y="716052"/>
        <a:ext cx="1645495" cy="2148157"/>
      </dsp:txXfrm>
    </dsp:sp>
    <dsp:sp modelId="{7E368D2E-E22D-44D6-B0F8-15379B69B002}">
      <dsp:nvSpPr>
        <dsp:cNvPr id="0" name=""/>
        <dsp:cNvSpPr/>
      </dsp:nvSpPr>
      <dsp:spPr>
        <a:xfrm rot="16200000">
          <a:off x="2571063" y="967383"/>
          <a:ext cx="3580263" cy="1645495"/>
        </a:xfrm>
        <a:prstGeom prst="flowChartManualOperati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6523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/>
            <a:t>Rolling out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/>
            <a:t>Sample lifecycle &amp; Data catalog</a:t>
          </a:r>
        </a:p>
      </dsp:txBody>
      <dsp:txXfrm rot="5400000">
        <a:off x="3538447" y="716052"/>
        <a:ext cx="1645495" cy="21481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41B3394-7EE7-4282-B493-4CAE724A8C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49F0869-18BA-45C9-B2FD-B96F7F8E62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5332F-C92E-4389-A5FC-C6F0CBC0C46E}" type="datetimeFigureOut">
              <a:rPr lang="fr-FR" smtClean="0"/>
              <a:t>26/09/2024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DEA37F4-71E3-40E2-B0AF-FA3C2CB57F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97D554E-F94F-433C-BA13-5D416A63ACC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E30B2-2448-4C49-BCBE-E89C5369022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181384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127" userDrawn="1">
          <p15:clr>
            <a:srgbClr val="F26B43"/>
          </p15:clr>
        </p15:guide>
        <p15:guide id="2" pos="2141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C8582-32F8-4511-BE8E-9127F14BA016}" type="datetimeFigureOut">
              <a:rPr lang="fr-FR" smtClean="0"/>
              <a:t>26/09/2024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2F002-206D-4184-B39E-C7D93CBC598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645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guee.fr/anglais-francais/traduction/workstream.html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2F002-206D-4184-B39E-C7D93CBC5980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6276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2F002-206D-4184-B39E-C7D93CBC5980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7347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2F002-206D-4184-B39E-C7D93CBC5980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1706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2F002-206D-4184-B39E-C7D93CBC5980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7270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Avenir Next"/>
                <a:hlinkClick r:id="rId3"/>
              </a:rPr>
              <a:t>workstream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2F002-206D-4184-B39E-C7D93CBC5980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2654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2F002-206D-4184-B39E-C7D93CBC5980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5280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2F002-206D-4184-B39E-C7D93CBC5980}" type="slidenum">
              <a:rPr lang="fr-FR" smtClean="0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6849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2F002-206D-4184-B39E-C7D93CBC5980}" type="slidenum">
              <a:rPr lang="fr-FR" smtClean="0"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0517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itre 5">
            <a:extLst>
              <a:ext uri="{FF2B5EF4-FFF2-40B4-BE49-F238E27FC236}">
                <a16:creationId xmlns:a16="http://schemas.microsoft.com/office/drawing/2014/main" id="{FC3EBD57-B42C-C046-A344-941889741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065" y="3880119"/>
            <a:ext cx="9855511" cy="8259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BD517349-5F6A-DB9F-9199-AA782E7C16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5064" y="4523978"/>
            <a:ext cx="9855511" cy="490465"/>
          </a:xfrm>
          <a:prstGeom prst="rect">
            <a:avLst/>
          </a:prstGeom>
        </p:spPr>
        <p:txBody>
          <a:bodyPr/>
          <a:lstStyle>
            <a:lvl1pPr marL="10800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0A041821-5217-8A21-65A9-8A29E2DCD6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8270"/>
          <a:stretch/>
        </p:blipFill>
        <p:spPr>
          <a:xfrm>
            <a:off x="9627146" y="0"/>
            <a:ext cx="2661542" cy="1075039"/>
          </a:xfrm>
          <a:prstGeom prst="rect">
            <a:avLst/>
          </a:prstGeom>
        </p:spPr>
      </p:pic>
      <p:pic>
        <p:nvPicPr>
          <p:cNvPr id="2" name="Image 1" descr="Une image contenant texte, Graphique, logo, graphisme&#10;&#10;Description générée automatiquement">
            <a:extLst>
              <a:ext uri="{FF2B5EF4-FFF2-40B4-BE49-F238E27FC236}">
                <a16:creationId xmlns:a16="http://schemas.microsoft.com/office/drawing/2014/main" id="{5B237D8E-D6BC-635F-FFEE-66E19FAE8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" r="45770"/>
          <a:stretch/>
        </p:blipFill>
        <p:spPr>
          <a:xfrm>
            <a:off x="10344472" y="13222"/>
            <a:ext cx="1768153" cy="99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324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EIL II - Diapositive -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2034" y="0"/>
            <a:ext cx="11088582" cy="565200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4" name="Espace réservé du pied de page 3">
            <a:extLst>
              <a:ext uri="{FF2B5EF4-FFF2-40B4-BE49-F238E27FC236}">
                <a16:creationId xmlns:a16="http://schemas.microsoft.com/office/drawing/2014/main" id="{417C1D21-47CD-BA51-C4E2-B49EB6703D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44827" y="6372000"/>
            <a:ext cx="9651800" cy="360000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rgbClr val="0E4194"/>
                </a:solidFill>
              </a:defRPr>
            </a:lvl1pPr>
          </a:lstStyle>
          <a:p>
            <a:r>
              <a:rPr lang="fr-FR"/>
              <a:t>Pied de page</a:t>
            </a:r>
            <a:endParaRPr lang="fr-FR" dirty="0"/>
          </a:p>
        </p:txBody>
      </p:sp>
      <p:sp>
        <p:nvSpPr>
          <p:cNvPr id="15" name="Espace réservé du numéro de diapositive 4">
            <a:extLst>
              <a:ext uri="{FF2B5EF4-FFF2-40B4-BE49-F238E27FC236}">
                <a16:creationId xmlns:a16="http://schemas.microsoft.com/office/drawing/2014/main" id="{DC0CEBF5-099C-F2C0-9CDA-02B8BD9651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396627" y="6372000"/>
            <a:ext cx="429319" cy="36000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E4194"/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D29BFBE0-28EB-EAF7-4E29-11996A2B01E2}"/>
              </a:ext>
            </a:extLst>
          </p:cNvPr>
          <p:cNvCxnSpPr>
            <a:cxnSpLocks/>
          </p:cNvCxnSpPr>
          <p:nvPr userDrawn="1"/>
        </p:nvCxnSpPr>
        <p:spPr>
          <a:xfrm>
            <a:off x="10410148" y="6496770"/>
            <a:ext cx="0" cy="107726"/>
          </a:xfrm>
          <a:prstGeom prst="line">
            <a:avLst/>
          </a:prstGeom>
          <a:ln w="19050" cap="rnd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 descr="Une image contenant texte, Graphique, logo, graphisme&#10;&#10;Description générée automatiquement">
            <a:extLst>
              <a:ext uri="{FF2B5EF4-FFF2-40B4-BE49-F238E27FC236}">
                <a16:creationId xmlns:a16="http://schemas.microsoft.com/office/drawing/2014/main" id="{DD06D05C-710F-6BC7-3BD3-0AFA2AE881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10755317" y="6174391"/>
            <a:ext cx="1099564" cy="643283"/>
          </a:xfrm>
          <a:prstGeom prst="rect">
            <a:avLst/>
          </a:prstGeom>
        </p:spPr>
      </p:pic>
      <p:pic>
        <p:nvPicPr>
          <p:cNvPr id="6" name="Image 5" descr="Une image contenant texte, Graphique, logo, graphisme&#10;&#10;Description générée automatiquement">
            <a:extLst>
              <a:ext uri="{FF2B5EF4-FFF2-40B4-BE49-F238E27FC236}">
                <a16:creationId xmlns:a16="http://schemas.microsoft.com/office/drawing/2014/main" id="{A5DD8358-64A5-053A-2A88-D8A526282F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56"/>
          <a:stretch/>
        </p:blipFill>
        <p:spPr>
          <a:xfrm>
            <a:off x="69330" y="71729"/>
            <a:ext cx="1157704" cy="643283"/>
          </a:xfrm>
          <a:prstGeom prst="rect">
            <a:avLst/>
          </a:prstGeom>
        </p:spPr>
      </p:pic>
      <p:sp>
        <p:nvSpPr>
          <p:cNvPr id="8" name="Espace réservé du texte 12">
            <a:extLst>
              <a:ext uri="{FF2B5EF4-FFF2-40B4-BE49-F238E27FC236}">
                <a16:creationId xmlns:a16="http://schemas.microsoft.com/office/drawing/2014/main" id="{D7BC5A8B-E3C2-C4A0-F6F2-D2A6F3FB2D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1384" y="1083762"/>
            <a:ext cx="11088582" cy="50672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4194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62893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EIL II - Titre -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5">
            <a:extLst>
              <a:ext uri="{FF2B5EF4-FFF2-40B4-BE49-F238E27FC236}">
                <a16:creationId xmlns:a16="http://schemas.microsoft.com/office/drawing/2014/main" id="{1FD6769E-277C-39CC-3102-12E2E1519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803" y="2015827"/>
            <a:ext cx="9143999" cy="6819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>
              <a:spcBef>
                <a:spcPts val="0"/>
              </a:spcBef>
              <a:spcAft>
                <a:spcPts val="1800"/>
              </a:spcAft>
              <a:defRPr>
                <a:solidFill>
                  <a:srgbClr val="0E4194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82067B03-38E1-698F-CCC9-FBCA6D2839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5803" y="2579191"/>
            <a:ext cx="9144000" cy="398161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2000">
                <a:solidFill>
                  <a:srgbClr val="0E419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pic>
        <p:nvPicPr>
          <p:cNvPr id="6" name="Image 5" descr="Une image contenant texte, Graphique, logo, graphisme&#10;&#10;Description générée automatiquement">
            <a:extLst>
              <a:ext uri="{FF2B5EF4-FFF2-40B4-BE49-F238E27FC236}">
                <a16:creationId xmlns:a16="http://schemas.microsoft.com/office/drawing/2014/main" id="{0507EFAE-7ABD-E64E-200A-8F71AD6A80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56"/>
          <a:stretch/>
        </p:blipFill>
        <p:spPr>
          <a:xfrm>
            <a:off x="9527" y="13222"/>
            <a:ext cx="1765994" cy="992593"/>
          </a:xfrm>
          <a:prstGeom prst="rect">
            <a:avLst/>
          </a:prstGeom>
        </p:spPr>
      </p:pic>
      <p:pic>
        <p:nvPicPr>
          <p:cNvPr id="2" name="Image 1" descr="Une image contenant texte, Graphique, logo, graphisme&#10;&#10;Description générée automatiquement">
            <a:extLst>
              <a:ext uri="{FF2B5EF4-FFF2-40B4-BE49-F238E27FC236}">
                <a16:creationId xmlns:a16="http://schemas.microsoft.com/office/drawing/2014/main" id="{96DCB141-3264-5239-140E-CB1DCE61F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0"/>
          <a:stretch/>
        </p:blipFill>
        <p:spPr>
          <a:xfrm>
            <a:off x="9552384" y="5865407"/>
            <a:ext cx="1665089" cy="99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047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- Fond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09C09D7E-59EB-BEFF-9239-97C74B156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34" y="0"/>
            <a:ext cx="11088582" cy="565200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7D660469-4C99-E499-F555-847F004518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3395" y="6372000"/>
            <a:ext cx="10585173" cy="360000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fr-FR"/>
              <a:t>Pied de page</a:t>
            </a:r>
            <a:endParaRPr lang="fr-FR" dirty="0"/>
          </a:p>
        </p:txBody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E8704074-533C-DA64-ED01-842AC1D731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08567" y="6372000"/>
            <a:ext cx="429319" cy="36000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1C16BA71-0D4A-4FA3-C59C-67009C750C53}"/>
              </a:ext>
            </a:extLst>
          </p:cNvPr>
          <p:cNvCxnSpPr>
            <a:cxnSpLocks/>
          </p:cNvCxnSpPr>
          <p:nvPr userDrawn="1"/>
        </p:nvCxnSpPr>
        <p:spPr>
          <a:xfrm>
            <a:off x="11222088" y="6496770"/>
            <a:ext cx="0" cy="107726"/>
          </a:xfrm>
          <a:prstGeom prst="line">
            <a:avLst/>
          </a:prstGeom>
          <a:ln w="19050" cap="rnd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950A27AB-0B26-D5EC-E334-0CF12DD398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71"/>
          <a:stretch/>
        </p:blipFill>
        <p:spPr>
          <a:xfrm>
            <a:off x="72851" y="76846"/>
            <a:ext cx="1165000" cy="631907"/>
          </a:xfrm>
          <a:prstGeom prst="rect">
            <a:avLst/>
          </a:prstGeom>
        </p:spPr>
      </p:pic>
      <p:sp>
        <p:nvSpPr>
          <p:cNvPr id="10" name="Espace réservé du texte 12">
            <a:extLst>
              <a:ext uri="{FF2B5EF4-FFF2-40B4-BE49-F238E27FC236}">
                <a16:creationId xmlns:a16="http://schemas.microsoft.com/office/drawing/2014/main" id="{3658B5F2-45B9-2EA3-6D19-7B3FBFAAF3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1384" y="1083762"/>
            <a:ext cx="11088582" cy="50672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5582028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EIL II - Diapositive - Fond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2034" y="0"/>
            <a:ext cx="11088582" cy="565200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4" name="Espace réservé du pied de page 3">
            <a:extLst>
              <a:ext uri="{FF2B5EF4-FFF2-40B4-BE49-F238E27FC236}">
                <a16:creationId xmlns:a16="http://schemas.microsoft.com/office/drawing/2014/main" id="{417C1D21-47CD-BA51-C4E2-B49EB6703D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7409" y="6372000"/>
            <a:ext cx="9651801" cy="360000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fr-FR"/>
              <a:t>Pied de page</a:t>
            </a:r>
            <a:endParaRPr lang="fr-FR" dirty="0"/>
          </a:p>
        </p:txBody>
      </p:sp>
      <p:sp>
        <p:nvSpPr>
          <p:cNvPr id="15" name="Espace réservé du numéro de diapositive 4">
            <a:extLst>
              <a:ext uri="{FF2B5EF4-FFF2-40B4-BE49-F238E27FC236}">
                <a16:creationId xmlns:a16="http://schemas.microsoft.com/office/drawing/2014/main" id="{DC0CEBF5-099C-F2C0-9CDA-02B8BD9651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19209" y="6372000"/>
            <a:ext cx="429319" cy="36000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D29BFBE0-28EB-EAF7-4E29-11996A2B01E2}"/>
              </a:ext>
            </a:extLst>
          </p:cNvPr>
          <p:cNvCxnSpPr>
            <a:cxnSpLocks/>
          </p:cNvCxnSpPr>
          <p:nvPr userDrawn="1"/>
        </p:nvCxnSpPr>
        <p:spPr>
          <a:xfrm>
            <a:off x="10432730" y="6496770"/>
            <a:ext cx="0" cy="107726"/>
          </a:xfrm>
          <a:prstGeom prst="line">
            <a:avLst/>
          </a:prstGeom>
          <a:ln w="19050" cap="rnd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77C37365-1393-0B84-D9BD-B696AF7688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43"/>
          <a:stretch/>
        </p:blipFill>
        <p:spPr>
          <a:xfrm>
            <a:off x="10848528" y="6180078"/>
            <a:ext cx="1003578" cy="631907"/>
          </a:xfrm>
          <a:prstGeom prst="rect">
            <a:avLst/>
          </a:prstGeom>
        </p:spPr>
      </p:pic>
      <p:pic>
        <p:nvPicPr>
          <p:cNvPr id="9" name="Image 8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643C17C2-EA1D-3C09-601A-636BFAEF34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71"/>
          <a:stretch/>
        </p:blipFill>
        <p:spPr>
          <a:xfrm>
            <a:off x="72851" y="76846"/>
            <a:ext cx="1165000" cy="631907"/>
          </a:xfrm>
          <a:prstGeom prst="rect">
            <a:avLst/>
          </a:prstGeom>
        </p:spPr>
      </p:pic>
      <p:sp>
        <p:nvSpPr>
          <p:cNvPr id="10" name="Espace réservé du numéro de diapositive 4">
            <a:extLst>
              <a:ext uri="{FF2B5EF4-FFF2-40B4-BE49-F238E27FC236}">
                <a16:creationId xmlns:a16="http://schemas.microsoft.com/office/drawing/2014/main" id="{5070D137-2B17-B637-701B-326616459949}"/>
              </a:ext>
            </a:extLst>
          </p:cNvPr>
          <p:cNvSpPr txBox="1">
            <a:spLocks/>
          </p:cNvSpPr>
          <p:nvPr userDrawn="1"/>
        </p:nvSpPr>
        <p:spPr>
          <a:xfrm>
            <a:off x="10396627" y="5857181"/>
            <a:ext cx="429319" cy="36000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800" kern="1200">
                <a:solidFill>
                  <a:srgbClr val="0E419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BED97571-453A-68E5-14E5-9FCC5010AA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1384" y="1083762"/>
            <a:ext cx="11088582" cy="50672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012037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EIL II -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itre 5">
            <a:extLst>
              <a:ext uri="{FF2B5EF4-FFF2-40B4-BE49-F238E27FC236}">
                <a16:creationId xmlns:a16="http://schemas.microsoft.com/office/drawing/2014/main" id="{FC3EBD57-B42C-C046-A344-941889741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065" y="3880119"/>
            <a:ext cx="9855511" cy="8259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BD517349-5F6A-DB9F-9199-AA782E7C16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5064" y="4523978"/>
            <a:ext cx="9855511" cy="490465"/>
          </a:xfrm>
          <a:prstGeom prst="rect">
            <a:avLst/>
          </a:prstGeom>
        </p:spPr>
        <p:txBody>
          <a:bodyPr/>
          <a:lstStyle>
            <a:lvl1pPr marL="10800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0A041821-5217-8A21-65A9-8A29E2DCD6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8270"/>
          <a:stretch/>
        </p:blipFill>
        <p:spPr>
          <a:xfrm>
            <a:off x="9627146" y="0"/>
            <a:ext cx="2661542" cy="1075039"/>
          </a:xfrm>
          <a:prstGeom prst="rect">
            <a:avLst/>
          </a:prstGeom>
        </p:spPr>
      </p:pic>
      <p:pic>
        <p:nvPicPr>
          <p:cNvPr id="2" name="Image 1" descr="Une image contenant texte, Graphique, logo, graphisme&#10;&#10;Description générée automatiquement">
            <a:extLst>
              <a:ext uri="{FF2B5EF4-FFF2-40B4-BE49-F238E27FC236}">
                <a16:creationId xmlns:a16="http://schemas.microsoft.com/office/drawing/2014/main" id="{5B237D8E-D6BC-635F-FFEE-66E19FAE8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" r="45770"/>
          <a:stretch/>
        </p:blipFill>
        <p:spPr>
          <a:xfrm>
            <a:off x="10344472" y="13222"/>
            <a:ext cx="1768153" cy="992593"/>
          </a:xfrm>
          <a:prstGeom prst="rect">
            <a:avLst/>
          </a:prstGeom>
        </p:spPr>
      </p:pic>
      <p:pic>
        <p:nvPicPr>
          <p:cNvPr id="5" name="Graphique 4">
            <a:extLst>
              <a:ext uri="{FF2B5EF4-FFF2-40B4-BE49-F238E27FC236}">
                <a16:creationId xmlns:a16="http://schemas.microsoft.com/office/drawing/2014/main" id="{1362B829-21D7-8F9B-D78D-FF4C57F2B2D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14917" y="5782961"/>
            <a:ext cx="1827262" cy="107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975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-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5">
            <a:extLst>
              <a:ext uri="{FF2B5EF4-FFF2-40B4-BE49-F238E27FC236}">
                <a16:creationId xmlns:a16="http://schemas.microsoft.com/office/drawing/2014/main" id="{0C76B200-C722-C759-AE46-2E6C0983F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803" y="2015827"/>
            <a:ext cx="9143999" cy="6819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>
              <a:spcBef>
                <a:spcPts val="0"/>
              </a:spcBef>
              <a:spcAft>
                <a:spcPts val="1800"/>
              </a:spcAft>
              <a:defRPr>
                <a:solidFill>
                  <a:srgbClr val="0E4194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E6A28407-404A-41AC-EAEC-705F5ADB1B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5803" y="2579191"/>
            <a:ext cx="9144000" cy="398161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2000">
                <a:solidFill>
                  <a:srgbClr val="0E419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pic>
        <p:nvPicPr>
          <p:cNvPr id="3" name="Image 2" descr="Une image contenant texte, Graphique, logo, graphisme&#10;&#10;Description générée automatiquement">
            <a:extLst>
              <a:ext uri="{FF2B5EF4-FFF2-40B4-BE49-F238E27FC236}">
                <a16:creationId xmlns:a16="http://schemas.microsoft.com/office/drawing/2014/main" id="{6C18CBAD-6B27-47CA-46B3-A651430B4F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78"/>
          <a:stretch/>
        </p:blipFill>
        <p:spPr>
          <a:xfrm>
            <a:off x="9527" y="13222"/>
            <a:ext cx="1693986" cy="99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23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EIL II - Titre -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5">
            <a:extLst>
              <a:ext uri="{FF2B5EF4-FFF2-40B4-BE49-F238E27FC236}">
                <a16:creationId xmlns:a16="http://schemas.microsoft.com/office/drawing/2014/main" id="{1FD6769E-277C-39CC-3102-12E2E1519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803" y="2015827"/>
            <a:ext cx="9143999" cy="6819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>
              <a:spcBef>
                <a:spcPts val="0"/>
              </a:spcBef>
              <a:spcAft>
                <a:spcPts val="1800"/>
              </a:spcAft>
              <a:defRPr>
                <a:solidFill>
                  <a:srgbClr val="0E4194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82067B03-38E1-698F-CCC9-FBCA6D2839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5803" y="2579191"/>
            <a:ext cx="9144000" cy="398161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2000">
                <a:solidFill>
                  <a:srgbClr val="0E419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pic>
        <p:nvPicPr>
          <p:cNvPr id="6" name="Image 5" descr="Une image contenant texte, Graphique, logo, graphisme&#10;&#10;Description générée automatiquement">
            <a:extLst>
              <a:ext uri="{FF2B5EF4-FFF2-40B4-BE49-F238E27FC236}">
                <a16:creationId xmlns:a16="http://schemas.microsoft.com/office/drawing/2014/main" id="{0507EFAE-7ABD-E64E-200A-8F71AD6A80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56"/>
          <a:stretch/>
        </p:blipFill>
        <p:spPr>
          <a:xfrm>
            <a:off x="9527" y="13222"/>
            <a:ext cx="1765994" cy="992593"/>
          </a:xfrm>
          <a:prstGeom prst="rect">
            <a:avLst/>
          </a:prstGeom>
        </p:spPr>
      </p:pic>
      <p:pic>
        <p:nvPicPr>
          <p:cNvPr id="2" name="Image 1" descr="Une image contenant texte, Graphique, logo, graphisme&#10;&#10;Description générée automatiquement">
            <a:extLst>
              <a:ext uri="{FF2B5EF4-FFF2-40B4-BE49-F238E27FC236}">
                <a16:creationId xmlns:a16="http://schemas.microsoft.com/office/drawing/2014/main" id="{96DCB141-3264-5239-140E-CB1DCE61F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0"/>
          <a:stretch/>
        </p:blipFill>
        <p:spPr>
          <a:xfrm>
            <a:off x="9552384" y="5865407"/>
            <a:ext cx="1665089" cy="99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104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EIL II - Diapositive -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2034" y="0"/>
            <a:ext cx="11088582" cy="565200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4" name="Espace réservé du pied de page 3">
            <a:extLst>
              <a:ext uri="{FF2B5EF4-FFF2-40B4-BE49-F238E27FC236}">
                <a16:creationId xmlns:a16="http://schemas.microsoft.com/office/drawing/2014/main" id="{417C1D21-47CD-BA51-C4E2-B49EB6703D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44827" y="6372000"/>
            <a:ext cx="9651800" cy="360000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rgbClr val="0E4194"/>
                </a:solidFill>
              </a:defRPr>
            </a:lvl1pPr>
          </a:lstStyle>
          <a:p>
            <a:r>
              <a:rPr lang="fr-FR"/>
              <a:t>Pied de page</a:t>
            </a:r>
            <a:endParaRPr lang="fr-FR" dirty="0"/>
          </a:p>
        </p:txBody>
      </p:sp>
      <p:sp>
        <p:nvSpPr>
          <p:cNvPr id="15" name="Espace réservé du numéro de diapositive 4">
            <a:extLst>
              <a:ext uri="{FF2B5EF4-FFF2-40B4-BE49-F238E27FC236}">
                <a16:creationId xmlns:a16="http://schemas.microsoft.com/office/drawing/2014/main" id="{DC0CEBF5-099C-F2C0-9CDA-02B8BD9651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396627" y="6372000"/>
            <a:ext cx="429319" cy="36000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E4194"/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D29BFBE0-28EB-EAF7-4E29-11996A2B01E2}"/>
              </a:ext>
            </a:extLst>
          </p:cNvPr>
          <p:cNvCxnSpPr>
            <a:cxnSpLocks/>
          </p:cNvCxnSpPr>
          <p:nvPr userDrawn="1"/>
        </p:nvCxnSpPr>
        <p:spPr>
          <a:xfrm>
            <a:off x="10410148" y="6496770"/>
            <a:ext cx="0" cy="107726"/>
          </a:xfrm>
          <a:prstGeom prst="line">
            <a:avLst/>
          </a:prstGeom>
          <a:ln w="19050" cap="rnd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 descr="Une image contenant texte, Graphique, logo, graphisme&#10;&#10;Description générée automatiquement">
            <a:extLst>
              <a:ext uri="{FF2B5EF4-FFF2-40B4-BE49-F238E27FC236}">
                <a16:creationId xmlns:a16="http://schemas.microsoft.com/office/drawing/2014/main" id="{DD06D05C-710F-6BC7-3BD3-0AFA2AE881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10755317" y="6174391"/>
            <a:ext cx="1099564" cy="643283"/>
          </a:xfrm>
          <a:prstGeom prst="rect">
            <a:avLst/>
          </a:prstGeom>
        </p:spPr>
      </p:pic>
      <p:pic>
        <p:nvPicPr>
          <p:cNvPr id="6" name="Image 5" descr="Une image contenant texte, Graphique, logo, graphisme&#10;&#10;Description générée automatiquement">
            <a:extLst>
              <a:ext uri="{FF2B5EF4-FFF2-40B4-BE49-F238E27FC236}">
                <a16:creationId xmlns:a16="http://schemas.microsoft.com/office/drawing/2014/main" id="{A5DD8358-64A5-053A-2A88-D8A526282F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56"/>
          <a:stretch/>
        </p:blipFill>
        <p:spPr>
          <a:xfrm>
            <a:off x="69330" y="71729"/>
            <a:ext cx="1157704" cy="643283"/>
          </a:xfrm>
          <a:prstGeom prst="rect">
            <a:avLst/>
          </a:prstGeom>
        </p:spPr>
      </p:pic>
      <p:sp>
        <p:nvSpPr>
          <p:cNvPr id="8" name="Espace réservé du texte 12">
            <a:extLst>
              <a:ext uri="{FF2B5EF4-FFF2-40B4-BE49-F238E27FC236}">
                <a16:creationId xmlns:a16="http://schemas.microsoft.com/office/drawing/2014/main" id="{D7BC5A8B-E3C2-C4A0-F6F2-D2A6F3FB2D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1384" y="1083762"/>
            <a:ext cx="11088582" cy="50672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4194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397057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-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09C09D7E-59EB-BEFF-9239-97C74B156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34" y="0"/>
            <a:ext cx="11088582" cy="565200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7D660469-4C99-E499-F555-847F004518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9417" y="6372000"/>
            <a:ext cx="10369151" cy="360000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rgbClr val="0E4194"/>
                </a:solidFill>
              </a:defRPr>
            </a:lvl1pPr>
          </a:lstStyle>
          <a:p>
            <a:r>
              <a:rPr lang="fr-FR"/>
              <a:t>Pied de page</a:t>
            </a:r>
            <a:endParaRPr lang="fr-FR" dirty="0"/>
          </a:p>
        </p:txBody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E8704074-533C-DA64-ED01-842AC1D731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08567" y="6372000"/>
            <a:ext cx="429319" cy="36000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E4194"/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1C16BA71-0D4A-4FA3-C59C-67009C750C53}"/>
              </a:ext>
            </a:extLst>
          </p:cNvPr>
          <p:cNvCxnSpPr>
            <a:cxnSpLocks/>
          </p:cNvCxnSpPr>
          <p:nvPr userDrawn="1"/>
        </p:nvCxnSpPr>
        <p:spPr>
          <a:xfrm>
            <a:off x="11222088" y="6496770"/>
            <a:ext cx="0" cy="107726"/>
          </a:xfrm>
          <a:prstGeom prst="line">
            <a:avLst/>
          </a:prstGeom>
          <a:ln w="19050" cap="rnd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 descr="Une image contenant texte, Graphique, logo, graphisme&#10;&#10;Description générée automatiquement">
            <a:extLst>
              <a:ext uri="{FF2B5EF4-FFF2-40B4-BE49-F238E27FC236}">
                <a16:creationId xmlns:a16="http://schemas.microsoft.com/office/drawing/2014/main" id="{F1A835FA-3F39-0AAD-80E8-9DB44B729E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56"/>
          <a:stretch/>
        </p:blipFill>
        <p:spPr>
          <a:xfrm>
            <a:off x="69330" y="71729"/>
            <a:ext cx="1157704" cy="643283"/>
          </a:xfrm>
          <a:prstGeom prst="rect">
            <a:avLst/>
          </a:prstGeom>
        </p:spPr>
      </p:pic>
      <p:sp>
        <p:nvSpPr>
          <p:cNvPr id="4" name="Espace réservé du texte 12">
            <a:extLst>
              <a:ext uri="{FF2B5EF4-FFF2-40B4-BE49-F238E27FC236}">
                <a16:creationId xmlns:a16="http://schemas.microsoft.com/office/drawing/2014/main" id="{DAAA54F5-F9A3-770F-5526-4C64D41A12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1384" y="1083762"/>
            <a:ext cx="11088582" cy="50672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4194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614696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- Fond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5">
            <a:extLst>
              <a:ext uri="{FF2B5EF4-FFF2-40B4-BE49-F238E27FC236}">
                <a16:creationId xmlns:a16="http://schemas.microsoft.com/office/drawing/2014/main" id="{0C76B200-C722-C759-AE46-2E6C0983F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803" y="2015827"/>
            <a:ext cx="9143999" cy="6819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>
              <a:spcBef>
                <a:spcPts val="0"/>
              </a:spcBef>
              <a:spcAft>
                <a:spcPts val="180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E6A28407-404A-41AC-EAEC-705F5ADB1B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5803" y="2579191"/>
            <a:ext cx="9144000" cy="398161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pic>
        <p:nvPicPr>
          <p:cNvPr id="3" name="Image 2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04F7504E-B661-284E-31D1-404E153CE8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75"/>
          <a:stretch/>
        </p:blipFill>
        <p:spPr>
          <a:xfrm>
            <a:off x="-28575" y="6289"/>
            <a:ext cx="1876103" cy="103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476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EIL II - Titre - Fond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5">
            <a:extLst>
              <a:ext uri="{FF2B5EF4-FFF2-40B4-BE49-F238E27FC236}">
                <a16:creationId xmlns:a16="http://schemas.microsoft.com/office/drawing/2014/main" id="{1FD6769E-277C-39CC-3102-12E2E1519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803" y="2015827"/>
            <a:ext cx="9143999" cy="6819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>
              <a:spcBef>
                <a:spcPts val="0"/>
              </a:spcBef>
              <a:spcAft>
                <a:spcPts val="180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82067B03-38E1-698F-CCC9-FBCA6D2839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5803" y="2579191"/>
            <a:ext cx="9144000" cy="398161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pic>
        <p:nvPicPr>
          <p:cNvPr id="6" name="Image 5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51F2B562-85F6-F366-9A22-CE58D4D928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13"/>
          <a:stretch/>
        </p:blipFill>
        <p:spPr>
          <a:xfrm>
            <a:off x="-28575" y="6289"/>
            <a:ext cx="1804095" cy="1033012"/>
          </a:xfrm>
          <a:prstGeom prst="rect">
            <a:avLst/>
          </a:prstGeom>
        </p:spPr>
      </p:pic>
      <p:pic>
        <p:nvPicPr>
          <p:cNvPr id="2" name="Image 1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9BFBFA4E-10FE-7015-8DEE-2F23F67423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3"/>
          <a:stretch/>
        </p:blipFill>
        <p:spPr>
          <a:xfrm>
            <a:off x="9480376" y="5824988"/>
            <a:ext cx="1728192" cy="103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951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-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09C09D7E-59EB-BEFF-9239-97C74B156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34" y="0"/>
            <a:ext cx="11088582" cy="565200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7D660469-4C99-E499-F555-847F004518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9417" y="6372000"/>
            <a:ext cx="10369151" cy="360000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rgbClr val="0E4194"/>
                </a:solidFill>
              </a:defRPr>
            </a:lvl1pPr>
          </a:lstStyle>
          <a:p>
            <a:r>
              <a:rPr lang="fr-FR"/>
              <a:t>Pied de page</a:t>
            </a:r>
            <a:endParaRPr lang="fr-FR" dirty="0"/>
          </a:p>
        </p:txBody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E8704074-533C-DA64-ED01-842AC1D731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08567" y="6372000"/>
            <a:ext cx="429319" cy="36000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E4194"/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1C16BA71-0D4A-4FA3-C59C-67009C750C53}"/>
              </a:ext>
            </a:extLst>
          </p:cNvPr>
          <p:cNvCxnSpPr>
            <a:cxnSpLocks/>
          </p:cNvCxnSpPr>
          <p:nvPr userDrawn="1"/>
        </p:nvCxnSpPr>
        <p:spPr>
          <a:xfrm>
            <a:off x="11222088" y="6496770"/>
            <a:ext cx="0" cy="107726"/>
          </a:xfrm>
          <a:prstGeom prst="line">
            <a:avLst/>
          </a:prstGeom>
          <a:ln w="19050" cap="rnd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 descr="Une image contenant texte, Graphique, logo, graphisme&#10;&#10;Description générée automatiquement">
            <a:extLst>
              <a:ext uri="{FF2B5EF4-FFF2-40B4-BE49-F238E27FC236}">
                <a16:creationId xmlns:a16="http://schemas.microsoft.com/office/drawing/2014/main" id="{F1A835FA-3F39-0AAD-80E8-9DB44B729E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56"/>
          <a:stretch/>
        </p:blipFill>
        <p:spPr>
          <a:xfrm>
            <a:off x="69330" y="71729"/>
            <a:ext cx="1157704" cy="643283"/>
          </a:xfrm>
          <a:prstGeom prst="rect">
            <a:avLst/>
          </a:prstGeom>
        </p:spPr>
      </p:pic>
      <p:sp>
        <p:nvSpPr>
          <p:cNvPr id="4" name="Espace réservé du texte 12">
            <a:extLst>
              <a:ext uri="{FF2B5EF4-FFF2-40B4-BE49-F238E27FC236}">
                <a16:creationId xmlns:a16="http://schemas.microsoft.com/office/drawing/2014/main" id="{DAAA54F5-F9A3-770F-5526-4C64D41A12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1384" y="1083762"/>
            <a:ext cx="11088582" cy="50672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4194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764846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BF88ECE-C4BA-3B4E-916F-F266125825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" b="39"/>
          <a:stretch/>
        </p:blipFill>
        <p:spPr>
          <a:xfrm>
            <a:off x="0" y="0"/>
            <a:ext cx="12201584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49EDAE3-99DE-4E91-96D2-8D0083ED4C3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4" y="5552402"/>
            <a:ext cx="561618" cy="1309236"/>
          </a:xfrm>
          <a:prstGeom prst="rect">
            <a:avLst/>
          </a:prstGeom>
        </p:spPr>
      </p:pic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01302CCE-B7D4-D8F9-E27B-629240F88886}"/>
              </a:ext>
            </a:extLst>
          </p:cNvPr>
          <p:cNvCxnSpPr>
            <a:cxnSpLocks/>
          </p:cNvCxnSpPr>
          <p:nvPr userDrawn="1"/>
        </p:nvCxnSpPr>
        <p:spPr>
          <a:xfrm>
            <a:off x="1415480" y="0"/>
            <a:ext cx="0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4AADCE60-8262-E4EE-B010-B28381928646}"/>
              </a:ext>
            </a:extLst>
          </p:cNvPr>
          <p:cNvCxnSpPr>
            <a:cxnSpLocks/>
          </p:cNvCxnSpPr>
          <p:nvPr userDrawn="1"/>
        </p:nvCxnSpPr>
        <p:spPr>
          <a:xfrm>
            <a:off x="1415480" y="3992421"/>
            <a:ext cx="0" cy="948747"/>
          </a:xfrm>
          <a:prstGeom prst="line">
            <a:avLst/>
          </a:prstGeom>
          <a:ln w="88900" cap="rnd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46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42" r:id="rId2"/>
  </p:sldLayoutIdLst>
  <p:hf hdr="0" dt="0"/>
  <p:txStyles>
    <p:titleStyle>
      <a:lvl1pPr marL="108000" algn="l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355E07BE-22E8-8A2F-F156-1437D8EE2B3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3ED6E2D-90A7-4D70-87D0-F2418BCE4DE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4" y="5552402"/>
            <a:ext cx="561618" cy="1309236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5D5C48AE-AB71-BC96-C6A5-8F24B79E249A}"/>
              </a:ext>
            </a:extLst>
          </p:cNvPr>
          <p:cNvCxnSpPr>
            <a:cxnSpLocks/>
          </p:cNvCxnSpPr>
          <p:nvPr userDrawn="1"/>
        </p:nvCxnSpPr>
        <p:spPr>
          <a:xfrm>
            <a:off x="11255200" y="0"/>
            <a:ext cx="0" cy="6858000"/>
          </a:xfrm>
          <a:prstGeom prst="line">
            <a:avLst/>
          </a:prstGeom>
          <a:ln>
            <a:solidFill>
              <a:srgbClr val="0E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6BFAC04D-4EFB-8CD6-C58F-13B14F68E06B}"/>
              </a:ext>
            </a:extLst>
          </p:cNvPr>
          <p:cNvCxnSpPr>
            <a:cxnSpLocks/>
          </p:cNvCxnSpPr>
          <p:nvPr userDrawn="1"/>
        </p:nvCxnSpPr>
        <p:spPr>
          <a:xfrm>
            <a:off x="11255200" y="2132856"/>
            <a:ext cx="0" cy="792088"/>
          </a:xfrm>
          <a:prstGeom prst="line">
            <a:avLst/>
          </a:prstGeom>
          <a:ln w="88900" cap="rnd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09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2" r:id="rId2"/>
    <p:sldLayoutId id="2147483743" r:id="rId3"/>
    <p:sldLayoutId id="2147483745" r:id="rId4"/>
  </p:sldLayoutIdLst>
  <p:hf hdr="0" dt="0"/>
  <p:txStyles>
    <p:titleStyle>
      <a:lvl1pPr algn="r" defTabSz="914400" rtl="0" eaLnBrk="1" latinLnBrk="0" hangingPunct="1">
        <a:spcBef>
          <a:spcPct val="0"/>
        </a:spcBef>
        <a:buNone/>
        <a:defRPr sz="3600" b="1" kern="1200">
          <a:solidFill>
            <a:srgbClr val="0E419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92A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DE759A4-E0D3-6501-9E57-A957FB697A4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3ED6E2D-90A7-4D70-87D0-F2418BCE4DE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4" y="5552402"/>
            <a:ext cx="561618" cy="1309236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5D5C48AE-AB71-BC96-C6A5-8F24B79E249A}"/>
              </a:ext>
            </a:extLst>
          </p:cNvPr>
          <p:cNvCxnSpPr>
            <a:cxnSpLocks/>
          </p:cNvCxnSpPr>
          <p:nvPr userDrawn="1"/>
        </p:nvCxnSpPr>
        <p:spPr>
          <a:xfrm>
            <a:off x="11255200" y="0"/>
            <a:ext cx="0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6BFAC04D-4EFB-8CD6-C58F-13B14F68E06B}"/>
              </a:ext>
            </a:extLst>
          </p:cNvPr>
          <p:cNvCxnSpPr>
            <a:cxnSpLocks/>
          </p:cNvCxnSpPr>
          <p:nvPr userDrawn="1"/>
        </p:nvCxnSpPr>
        <p:spPr>
          <a:xfrm>
            <a:off x="11255200" y="2132856"/>
            <a:ext cx="0" cy="792088"/>
          </a:xfrm>
          <a:prstGeom prst="line">
            <a:avLst/>
          </a:prstGeom>
          <a:ln w="88900" cap="rnd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3439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0" r:id="rId2"/>
  </p:sldLayoutIdLst>
  <p:hf hdr="0" dt="0"/>
  <p:txStyles>
    <p:titleStyle>
      <a:lvl1pPr algn="r" defTabSz="914400" rtl="0" eaLnBrk="1" latinLnBrk="0" hangingPunct="1">
        <a:spcBef>
          <a:spcPct val="0"/>
        </a:spcBef>
        <a:buNone/>
        <a:defRPr sz="3600" b="1" kern="1200">
          <a:solidFill>
            <a:srgbClr val="0E419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15479" y="0"/>
            <a:ext cx="10297145" cy="5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A7CC8EE-1817-4DF4-8528-9275D5B6CAC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4" y="5552402"/>
            <a:ext cx="561618" cy="1309236"/>
          </a:xfrm>
          <a:prstGeom prst="rect">
            <a:avLst/>
          </a:prstGeo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795E1E77-51B0-66D5-D260-A602FF45A0EA}"/>
              </a:ext>
            </a:extLst>
          </p:cNvPr>
          <p:cNvCxnSpPr>
            <a:cxnSpLocks/>
          </p:cNvCxnSpPr>
          <p:nvPr userDrawn="1"/>
        </p:nvCxnSpPr>
        <p:spPr>
          <a:xfrm>
            <a:off x="1415480" y="565200"/>
            <a:ext cx="10776520" cy="0"/>
          </a:xfrm>
          <a:prstGeom prst="line">
            <a:avLst/>
          </a:prstGeom>
          <a:ln>
            <a:solidFill>
              <a:srgbClr val="0E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113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4" r:id="rId2"/>
    <p:sldLayoutId id="2147483746" r:id="rId3"/>
  </p:sldLayoutIdLst>
  <p:hf hdr="0" dt="0"/>
  <p:txStyles>
    <p:titleStyle>
      <a:lvl1pPr algn="r" defTabSz="914400" rtl="0" eaLnBrk="1" latinLnBrk="0" hangingPunct="1">
        <a:spcBef>
          <a:spcPct val="0"/>
        </a:spcBef>
        <a:buNone/>
        <a:defRPr sz="2800" b="1" kern="1200">
          <a:solidFill>
            <a:srgbClr val="0E419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E419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92A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15479" y="0"/>
            <a:ext cx="10297145" cy="5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A7CC8EE-1817-4DF4-8528-9275D5B6CAC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4" y="5552402"/>
            <a:ext cx="561618" cy="1309236"/>
          </a:xfrm>
          <a:prstGeom prst="rect">
            <a:avLst/>
          </a:prstGeo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795E1E77-51B0-66D5-D260-A602FF45A0EA}"/>
              </a:ext>
            </a:extLst>
          </p:cNvPr>
          <p:cNvCxnSpPr>
            <a:cxnSpLocks/>
          </p:cNvCxnSpPr>
          <p:nvPr userDrawn="1"/>
        </p:nvCxnSpPr>
        <p:spPr>
          <a:xfrm>
            <a:off x="1415479" y="565200"/>
            <a:ext cx="10776521" cy="0"/>
          </a:xfrm>
          <a:prstGeom prst="line">
            <a:avLst/>
          </a:prstGeom>
          <a:ln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9254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8" r:id="rId1"/>
    <p:sldLayoutId id="2147483737" r:id="rId2"/>
  </p:sldLayoutIdLst>
  <p:hf hdr="0" dt="0"/>
  <p:txStyles>
    <p:titleStyle>
      <a:lvl1pPr algn="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E419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efine.dev/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c4model.com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hyperlink" Target="https://emoxa.fr/" TargetMode="Externa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martinfowler.com/articles/scaling-architecture-conversationally.html" TargetMode="External"/><Relationship Id="rId2" Type="http://schemas.openxmlformats.org/officeDocument/2006/relationships/hyperlink" Target="https://softwarequotes.com/quote/programming-without-an-overall-architecture-or-des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hyperlink" Target="https://www.synchrotron-soleil.fr/en/future-soleil-soleil-ii-projec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>
            <a:extLst>
              <a:ext uri="{FF2B5EF4-FFF2-40B4-BE49-F238E27FC236}">
                <a16:creationId xmlns:a16="http://schemas.microsoft.com/office/drawing/2014/main" id="{0B4AEA1A-8A3E-041B-4490-AA98BDBD4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2" y="3649258"/>
            <a:ext cx="9855511" cy="825975"/>
          </a:xfrm>
        </p:spPr>
        <p:txBody>
          <a:bodyPr>
            <a:normAutofit fontScale="90000"/>
          </a:bodyPr>
          <a:lstStyle/>
          <a:p>
            <a:r>
              <a:rPr lang="en-US" dirty="0"/>
              <a:t>Sample lifecycle management and experimental data catalog roll out</a:t>
            </a:r>
            <a:endParaRPr lang="fr-FR" dirty="0"/>
          </a:p>
        </p:txBody>
      </p:sp>
      <p:sp>
        <p:nvSpPr>
          <p:cNvPr id="8" name="Titre 15">
            <a:extLst>
              <a:ext uri="{FF2B5EF4-FFF2-40B4-BE49-F238E27FC236}">
                <a16:creationId xmlns:a16="http://schemas.microsoft.com/office/drawing/2014/main" id="{970B67B8-73C0-6420-75ED-365012AD0881}"/>
              </a:ext>
            </a:extLst>
          </p:cNvPr>
          <p:cNvSpPr txBox="1">
            <a:spLocks/>
          </p:cNvSpPr>
          <p:nvPr/>
        </p:nvSpPr>
        <p:spPr>
          <a:xfrm>
            <a:off x="2495600" y="5085184"/>
            <a:ext cx="9855511" cy="8259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marL="108000"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/>
              <a:t>How we introduced IT architecture activities at SOLEIL</a:t>
            </a:r>
            <a:endParaRPr lang="fr-FR" sz="2000" b="0" dirty="0"/>
          </a:p>
        </p:txBody>
      </p:sp>
      <p:sp>
        <p:nvSpPr>
          <p:cNvPr id="9" name="Titre 15">
            <a:extLst>
              <a:ext uri="{FF2B5EF4-FFF2-40B4-BE49-F238E27FC236}">
                <a16:creationId xmlns:a16="http://schemas.microsoft.com/office/drawing/2014/main" id="{A57EDC96-1BA0-9750-5755-B063309029D2}"/>
              </a:ext>
            </a:extLst>
          </p:cNvPr>
          <p:cNvSpPr txBox="1">
            <a:spLocks/>
          </p:cNvSpPr>
          <p:nvPr/>
        </p:nvSpPr>
        <p:spPr>
          <a:xfrm>
            <a:off x="1339077" y="6032025"/>
            <a:ext cx="9855511" cy="8259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marL="108000"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/>
              <a:t>G.Abeillé</a:t>
            </a:r>
            <a:r>
              <a:rPr lang="en-US" sz="1800" b="0" dirty="0"/>
              <a:t> – ISAC (Acquisition &amp; Control Systems Engineering)</a:t>
            </a:r>
          </a:p>
          <a:p>
            <a:r>
              <a:rPr lang="en-US" sz="1800" b="0" dirty="0"/>
              <a:t>On behalf of SOLEIL DSSI (Information System Strategy Direction)  </a:t>
            </a:r>
            <a:endParaRPr lang="fr-FR" sz="1800" b="0" dirty="0"/>
          </a:p>
        </p:txBody>
      </p:sp>
    </p:spTree>
    <p:extLst>
      <p:ext uri="{BB962C8B-B14F-4D97-AF65-F5344CB8AC3E}">
        <p14:creationId xmlns:p14="http://schemas.microsoft.com/office/powerpoint/2010/main" val="880974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2764780E-48EC-E65E-A650-B753584FA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lifecycle management (SLM)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07BF756-25F9-59F0-36B0-B5D75ACC19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C8C980B-E993-8B60-40C4-9E676573EB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Build a new solution from scratch:</a:t>
            </a:r>
          </a:p>
          <a:p>
            <a:pPr lvl="1"/>
            <a:r>
              <a:rPr lang="en-US" dirty="0"/>
              <a:t>No generic solution at SOLEIL (</a:t>
            </a:r>
            <a:r>
              <a:rPr lang="en-US" dirty="0" err="1"/>
              <a:t>ISpyB</a:t>
            </a:r>
            <a:r>
              <a:rPr lang="en-US" dirty="0"/>
              <a:t> for only MX/</a:t>
            </a:r>
            <a:r>
              <a:rPr lang="en-US" dirty="0" err="1"/>
              <a:t>AutobioSAXS</a:t>
            </a:r>
            <a:r>
              <a:rPr lang="en-US" dirty="0"/>
              <a:t> beamlines)</a:t>
            </a:r>
          </a:p>
          <a:p>
            <a:r>
              <a:rPr lang="en-US" dirty="0"/>
              <a:t>SLM application demands many interconnections</a:t>
            </a:r>
          </a:p>
          <a:p>
            <a:pPr lvl="1"/>
            <a:r>
              <a:rPr lang="en-US" dirty="0"/>
              <a:t>We started designing an architecture based on PLUSS</a:t>
            </a:r>
          </a:p>
          <a:p>
            <a:r>
              <a:rPr lang="en-US" dirty="0"/>
              <a:t>Develop an MVP of a Web application</a:t>
            </a:r>
            <a:r>
              <a:rPr lang="en-US" sz="2200" dirty="0">
                <a:solidFill>
                  <a:srgbClr val="0E4194"/>
                </a:solidFill>
              </a:rPr>
              <a:t>: minimal</a:t>
            </a:r>
            <a:r>
              <a:rPr lang="en-US" dirty="0"/>
              <a:t> functionalities but fully operational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624AD88-7D5A-DBCC-EA70-248390C03A8A}"/>
              </a:ext>
            </a:extLst>
          </p:cNvPr>
          <p:cNvSpPr txBox="1"/>
          <p:nvPr/>
        </p:nvSpPr>
        <p:spPr>
          <a:xfrm>
            <a:off x="695400" y="3747439"/>
            <a:ext cx="6480720" cy="2784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sz="1400" i="1" dirty="0">
                <a:latin typeface="Arial" panose="020B0604020202020204" pitchFamily="34" charset="0"/>
              </a:rPr>
              <a:t>“</a:t>
            </a:r>
            <a:r>
              <a:rPr lang="en-US" sz="1600" i="1" dirty="0">
                <a:latin typeface="Arial" panose="020B0604020202020204" pitchFamily="34" charset="0"/>
              </a:rPr>
              <a:t>The </a:t>
            </a:r>
            <a:r>
              <a:rPr lang="en-US" sz="1600" b="1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Sample Lifecycle Management</a:t>
            </a:r>
            <a:r>
              <a:rPr lang="en-US" sz="16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</a:t>
            </a:r>
            <a:r>
              <a:rPr lang="en-US" sz="1600" b="1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SLM</a:t>
            </a:r>
            <a:r>
              <a:rPr lang="en-US" sz="16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) application </a:t>
            </a:r>
            <a:r>
              <a:rPr lang="en-US" sz="1600" i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centralise</a:t>
            </a:r>
            <a:r>
              <a:rPr lang="en-US" sz="1600" i="1" dirty="0"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600" i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organise</a:t>
            </a:r>
            <a:r>
              <a:rPr lang="en-US" sz="16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sample information and make them available </a:t>
            </a:r>
            <a:r>
              <a:rPr lang="en-US" sz="1600" i="1" dirty="0">
                <a:latin typeface="Arial" panose="020B0604020202020204" pitchFamily="34" charset="0"/>
                <a:ea typeface="Arial" panose="020B0604020202020204" pitchFamily="34" charset="0"/>
              </a:rPr>
              <a:t>for the rest of the information system of</a:t>
            </a:r>
            <a:r>
              <a:rPr lang="en-US" sz="16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SOLEIL (control systems, data catalog, etc.). </a:t>
            </a:r>
            <a:r>
              <a:rPr lang="en-US" sz="1600" i="1" dirty="0">
                <a:latin typeface="Arial" panose="020B0604020202020204" pitchFamily="34" charset="0"/>
              </a:rPr>
              <a:t>It includes: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600" i="1" dirty="0">
                <a:latin typeface="Arial" panose="020B0604020202020204" pitchFamily="34" charset="0"/>
              </a:rPr>
              <a:t>Sample </a:t>
            </a:r>
            <a:r>
              <a:rPr lang="en-US" sz="1600" b="1" i="1" dirty="0">
                <a:latin typeface="Arial" panose="020B0604020202020204" pitchFamily="34" charset="0"/>
              </a:rPr>
              <a:t>unique identification </a:t>
            </a:r>
            <a:r>
              <a:rPr lang="en-US" sz="1600" i="1" dirty="0">
                <a:latin typeface="Arial" panose="020B0604020202020204" pitchFamily="34" charset="0"/>
              </a:rPr>
              <a:t>and description (UUID, DUO proposals and beamtime sessions description, sample’s components… )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600" i="1" dirty="0">
                <a:latin typeface="Arial" panose="020B0604020202020204" pitchFamily="34" charset="0"/>
              </a:rPr>
              <a:t>Tracking of </a:t>
            </a:r>
            <a:r>
              <a:rPr lang="en-US" sz="1600" b="1" i="1" dirty="0">
                <a:latin typeface="Arial" panose="020B0604020202020204" pitchFamily="34" charset="0"/>
              </a:rPr>
              <a:t>geographical locations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600" i="1" dirty="0">
                <a:latin typeface="Arial" panose="020B0604020202020204" pitchFamily="34" charset="0"/>
              </a:rPr>
              <a:t>All </a:t>
            </a:r>
            <a:r>
              <a:rPr lang="en-US" sz="1600" b="1" i="1" dirty="0">
                <a:latin typeface="Arial" panose="020B0604020202020204" pitchFamily="34" charset="0"/>
              </a:rPr>
              <a:t>transformations</a:t>
            </a:r>
            <a:r>
              <a:rPr lang="en-US" sz="1600" i="1" dirty="0">
                <a:latin typeface="Arial" panose="020B0604020202020204" pitchFamily="34" charset="0"/>
              </a:rPr>
              <a:t> and </a:t>
            </a:r>
            <a:r>
              <a:rPr lang="en-US" sz="1600" b="1" i="1" dirty="0">
                <a:latin typeface="Arial" panose="020B0604020202020204" pitchFamily="34" charset="0"/>
              </a:rPr>
              <a:t>measures</a:t>
            </a:r>
            <a:r>
              <a:rPr lang="en-US" sz="1600" i="1" dirty="0">
                <a:latin typeface="Arial" panose="020B0604020202020204" pitchFamily="34" charset="0"/>
              </a:rPr>
              <a:t> performed on the sample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600" i="1" dirty="0">
                <a:latin typeface="Arial" panose="020B0604020202020204" pitchFamily="34" charset="0"/>
              </a:rPr>
              <a:t>All pertinent sample information stored in the </a:t>
            </a:r>
            <a:r>
              <a:rPr lang="en-US" sz="1600" b="1" i="1" dirty="0" err="1">
                <a:latin typeface="Arial" panose="020B0604020202020204" pitchFamily="34" charset="0"/>
              </a:rPr>
              <a:t>elogbook</a:t>
            </a:r>
            <a:r>
              <a:rPr lang="en-US" sz="1600" i="1" dirty="0">
                <a:latin typeface="Arial" panose="020B0604020202020204" pitchFamily="34" charset="0"/>
              </a:rPr>
              <a:t> </a:t>
            </a:r>
            <a:r>
              <a:rPr lang="en-US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”</a:t>
            </a:r>
            <a:r>
              <a:rPr lang="en-US" sz="14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US" i="1" dirty="0">
              <a:latin typeface="Arial" panose="020B0604020202020204" pitchFamily="34" charset="0"/>
            </a:endParaRPr>
          </a:p>
        </p:txBody>
      </p:sp>
      <p:pic>
        <p:nvPicPr>
          <p:cNvPr id="5" name="Picture 2" descr="MVP  or Minimum Viable Product">
            <a:extLst>
              <a:ext uri="{FF2B5EF4-FFF2-40B4-BE49-F238E27FC236}">
                <a16:creationId xmlns:a16="http://schemas.microsoft.com/office/drawing/2014/main" id="{883150C5-1988-C65B-988C-6C471F1458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"/>
          <a:stretch/>
        </p:blipFill>
        <p:spPr bwMode="auto">
          <a:xfrm>
            <a:off x="7341097" y="3149107"/>
            <a:ext cx="4347735" cy="24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A2359DD3-01E9-B762-8A6E-8F7F1090843B}"/>
              </a:ext>
            </a:extLst>
          </p:cNvPr>
          <p:cNvSpPr txBox="1"/>
          <p:nvPr/>
        </p:nvSpPr>
        <p:spPr>
          <a:xfrm>
            <a:off x="9048328" y="5427532"/>
            <a:ext cx="3574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u="sng" dirty="0"/>
              <a:t>M</a:t>
            </a:r>
            <a:r>
              <a:rPr lang="fr-FR" sz="1800" dirty="0"/>
              <a:t>inimum </a:t>
            </a:r>
            <a:r>
              <a:rPr lang="fr-FR" sz="1800" b="1" u="sng" dirty="0"/>
              <a:t>V</a:t>
            </a:r>
            <a:r>
              <a:rPr lang="fr-FR" sz="1800" dirty="0"/>
              <a:t>iable </a:t>
            </a:r>
            <a:r>
              <a:rPr lang="fr-FR" sz="1800" b="1" u="sng" dirty="0"/>
              <a:t>P</a:t>
            </a:r>
            <a:r>
              <a:rPr lang="fr-FR" sz="1800" dirty="0"/>
              <a:t>roduct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042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2764780E-48EC-E65E-A650-B753584FA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SLM: a Minimum Viable Product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AAE284-0886-58C8-A212-3E0A337BFB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/>
              <a:t>Pied de page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07BF756-25F9-59F0-36B0-B5D75ACC19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C8C980B-E993-8B60-40C4-9E676573EB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376" y="668024"/>
            <a:ext cx="11088582" cy="5067264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b="1" dirty="0"/>
              <a:t>Wireframe</a:t>
            </a:r>
            <a:r>
              <a:rPr lang="en-US" sz="1800" dirty="0"/>
              <a:t> mockup and many exchanges/demos for user feedbacks before developing the real front end: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7A6C827-48B8-ACCE-03BA-E23081798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9" y="1034626"/>
            <a:ext cx="6760435" cy="382855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A7E57EC-8A15-1879-B385-89F8B8B9A8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5056" y="2089975"/>
            <a:ext cx="10252893" cy="4769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348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texte, capture d’écran, diagramme, Police&#10;&#10;Description générée automatiquement">
            <a:extLst>
              <a:ext uri="{FF2B5EF4-FFF2-40B4-BE49-F238E27FC236}">
                <a16:creationId xmlns:a16="http://schemas.microsoft.com/office/drawing/2014/main" id="{B1E4867A-4A25-4A70-6BC4-C00446D07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692696"/>
            <a:ext cx="9019149" cy="487098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9FD43E4-9809-C32C-2579-32A8A71A3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SLM MVP internal architecture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E1B386E-13CF-AF3F-31D6-AEBC058C08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179BAB0F-8D52-46A3-4D4A-FDCB31F552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225977" y="1846447"/>
            <a:ext cx="3240359" cy="31651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MVP development finished:</a:t>
            </a:r>
          </a:p>
          <a:p>
            <a:r>
              <a:rPr lang="en-US" sz="1800" dirty="0" err="1"/>
              <a:t>PostGreSQL</a:t>
            </a:r>
            <a:r>
              <a:rPr lang="en-US" sz="1800" dirty="0"/>
              <a:t> databases</a:t>
            </a:r>
          </a:p>
          <a:p>
            <a:r>
              <a:rPr lang="en-US" sz="1800" dirty="0"/>
              <a:t>REST APIs /Java Spring Boot</a:t>
            </a:r>
          </a:p>
          <a:p>
            <a:r>
              <a:rPr lang="en-US" sz="1800" dirty="0"/>
              <a:t>Frontend in React.JS/</a:t>
            </a:r>
            <a:r>
              <a:rPr lang="en-US" sz="1800" dirty="0">
                <a:hlinkClick r:id="rId3"/>
              </a:rPr>
              <a:t>Refine</a:t>
            </a:r>
            <a:endParaRPr lang="en-US" sz="1800" dirty="0"/>
          </a:p>
          <a:p>
            <a:r>
              <a:rPr lang="en-US" sz="1800" dirty="0" err="1"/>
              <a:t>KeyCloak</a:t>
            </a:r>
            <a:r>
              <a:rPr lang="en-US" sz="1800" dirty="0"/>
              <a:t> connector for authentication and </a:t>
            </a:r>
            <a:r>
              <a:rPr lang="en-US" sz="1800" dirty="0" err="1"/>
              <a:t>authorisations</a:t>
            </a:r>
            <a:r>
              <a:rPr lang="en-US" sz="1800" dirty="0"/>
              <a:t> </a:t>
            </a:r>
          </a:p>
          <a:p>
            <a:pPr marL="457200" lvl="1" indent="0">
              <a:buNone/>
            </a:pPr>
            <a:endParaRPr lang="en-US" sz="1400" dirty="0"/>
          </a:p>
          <a:p>
            <a:pPr lvl="1"/>
            <a:endParaRPr lang="en-US" sz="1400" dirty="0"/>
          </a:p>
          <a:p>
            <a:pPr marL="0" indent="0">
              <a:buNone/>
            </a:pPr>
            <a:endParaRPr lang="en-US" sz="1600" dirty="0"/>
          </a:p>
          <a:p>
            <a:endParaRPr lang="en-US" sz="16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1B5FCFF-407A-8FD9-3399-FEF13F257C17}"/>
              </a:ext>
            </a:extLst>
          </p:cNvPr>
          <p:cNvSpPr txBox="1"/>
          <p:nvPr/>
        </p:nvSpPr>
        <p:spPr>
          <a:xfrm>
            <a:off x="7543941" y="6292800"/>
            <a:ext cx="416090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i="1" dirty="0"/>
              <a:t>C4 architecture modeling </a:t>
            </a:r>
            <a:r>
              <a:rPr lang="en-US" sz="1050" dirty="0">
                <a:hlinkClick r:id="rId4"/>
              </a:rPr>
              <a:t>https://c4model.com/</a:t>
            </a:r>
            <a:endParaRPr lang="en-US" sz="1050" dirty="0"/>
          </a:p>
          <a:p>
            <a:endParaRPr lang="en-US" sz="1050" dirty="0"/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67BE808B-A134-5904-8EFE-69D1EC630B7C}"/>
              </a:ext>
            </a:extLst>
          </p:cNvPr>
          <p:cNvSpPr txBox="1">
            <a:spLocks/>
          </p:cNvSpPr>
          <p:nvPr/>
        </p:nvSpPr>
        <p:spPr>
          <a:xfrm>
            <a:off x="623392" y="5582749"/>
            <a:ext cx="5231298" cy="432048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E41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Interconnections with PLUSS:</a:t>
            </a:r>
          </a:p>
          <a:p>
            <a:pPr lvl="1"/>
            <a:r>
              <a:rPr lang="en-US" sz="1400" dirty="0"/>
              <a:t>Kafka for our DUO (SUN Set) proposals</a:t>
            </a:r>
          </a:p>
          <a:p>
            <a:pPr lvl="1"/>
            <a:r>
              <a:rPr lang="en-US" sz="1400" dirty="0"/>
              <a:t>API Manager to expose sample data on control systems</a:t>
            </a:r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04947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2764780E-48EC-E65E-A650-B753584FA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SOLEIL Data </a:t>
            </a:r>
            <a:r>
              <a:rPr lang="fr-FR" dirty="0" err="1"/>
              <a:t>catalog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07BF756-25F9-59F0-36B0-B5D75ACC19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C8C980B-E993-8B60-40C4-9E676573EB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SOLEIL has to provide a public access to </a:t>
            </a:r>
            <a:r>
              <a:rPr lang="en-US"/>
              <a:t>experimental data-</a:t>
            </a:r>
            <a:r>
              <a:rPr lang="en-US" dirty="0"/>
              <a:t>&gt; provide a data catalog</a:t>
            </a:r>
          </a:p>
          <a:p>
            <a:r>
              <a:rPr lang="fr-FR" dirty="0"/>
              <a:t>A SOLEIL </a:t>
            </a:r>
            <a:r>
              <a:rPr lang="fr-FR" dirty="0" err="1"/>
              <a:t>project</a:t>
            </a:r>
            <a:r>
              <a:rPr lang="fr-FR" dirty="0"/>
              <a:t> team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currently</a:t>
            </a:r>
            <a:r>
              <a:rPr lang="fr-FR" dirty="0"/>
              <a:t> </a:t>
            </a:r>
            <a:r>
              <a:rPr lang="fr-FR" dirty="0" err="1"/>
              <a:t>working</a:t>
            </a:r>
            <a:r>
              <a:rPr lang="fr-FR" dirty="0"/>
              <a:t> on </a:t>
            </a:r>
            <a:r>
              <a:rPr lang="fr-FR" dirty="0" err="1"/>
              <a:t>deploying</a:t>
            </a:r>
            <a:r>
              <a:rPr lang="fr-FR" dirty="0"/>
              <a:t> SciCat (Collaboration PSI, ESS, MAX IV, DESY, MLZ, ALS, RFI, ...)</a:t>
            </a:r>
          </a:p>
          <a:p>
            <a:pPr lvl="1"/>
            <a:r>
              <a:rPr lang="fr-FR" dirty="0" err="1"/>
              <a:t>Starting</a:t>
            </a:r>
            <a:r>
              <a:rPr lang="fr-FR" dirty="0"/>
              <a:t> with a few </a:t>
            </a:r>
            <a:r>
              <a:rPr lang="fr-FR" dirty="0" err="1"/>
              <a:t>beamlines</a:t>
            </a:r>
            <a:r>
              <a:rPr lang="fr-FR" dirty="0"/>
              <a:t> with basics </a:t>
            </a:r>
            <a:r>
              <a:rPr lang="fr-FR" dirty="0" err="1"/>
              <a:t>functionnalities</a:t>
            </a:r>
            <a:endParaRPr lang="en-US" dirty="0"/>
          </a:p>
          <a:p>
            <a:r>
              <a:rPr lang="en-US" dirty="0"/>
              <a:t>Rely on PLUSS to exchange data with the rest of the information system</a:t>
            </a:r>
          </a:p>
          <a:p>
            <a:pPr lvl="1"/>
            <a:r>
              <a:rPr lang="en-US" dirty="0"/>
              <a:t>Similar needs as the SLM application</a:t>
            </a:r>
          </a:p>
          <a:p>
            <a:endParaRPr lang="en-US" dirty="0"/>
          </a:p>
        </p:txBody>
      </p:sp>
      <p:pic>
        <p:nvPicPr>
          <p:cNvPr id="5" name="Picture 31" descr="A logo with text and a beaker&#10;&#10;Description automatically generated">
            <a:extLst>
              <a:ext uri="{FF2B5EF4-FFF2-40B4-BE49-F238E27FC236}">
                <a16:creationId xmlns:a16="http://schemas.microsoft.com/office/drawing/2014/main" id="{A443012B-4D43-425B-5B13-FCE02D87F1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0" y="4509120"/>
            <a:ext cx="1933258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910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25BB2F-604B-52BF-5105-575188267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SOLEIL </a:t>
            </a:r>
            <a:r>
              <a:rPr lang="en-US" dirty="0" err="1"/>
              <a:t>SciCat</a:t>
            </a:r>
            <a:r>
              <a:rPr lang="en-US" dirty="0"/>
              <a:t> integration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346D72E-F32B-7CDA-8D00-23252305C4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D2D563A-9A28-9982-A21B-EC5BC5C37F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9336" y="1423204"/>
            <a:ext cx="3384376" cy="373398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Kafka for getting :</a:t>
            </a:r>
          </a:p>
          <a:p>
            <a:r>
              <a:rPr lang="en-US" sz="2000" dirty="0"/>
              <a:t>proposals from our Digital User Office</a:t>
            </a:r>
          </a:p>
          <a:p>
            <a:r>
              <a:rPr lang="en-US" sz="2000" dirty="0"/>
              <a:t>ingestion of acquisition metadata from beamlines’ control systems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6" name="Image 5" descr="Une image contenant texte, capture d’écran, diagramme, conception&#10;&#10;Description générée automatiquement">
            <a:extLst>
              <a:ext uri="{FF2B5EF4-FFF2-40B4-BE49-F238E27FC236}">
                <a16:creationId xmlns:a16="http://schemas.microsoft.com/office/drawing/2014/main" id="{A892B0AC-E6E2-1D88-DDA2-17DDAB49B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90"/>
          <a:stretch/>
        </p:blipFill>
        <p:spPr>
          <a:xfrm>
            <a:off x="3320146" y="1124744"/>
            <a:ext cx="8850421" cy="480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843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F0B46F8-7245-7A1C-8398-CBD69E97D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Rolling out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89AAADC-1D44-5786-8489-643D6A5B13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6173" y="743037"/>
            <a:ext cx="11088582" cy="506726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Demands a lot of coordination:</a:t>
            </a:r>
          </a:p>
          <a:p>
            <a:pPr marL="0" indent="0">
              <a:buNone/>
            </a:pPr>
            <a:r>
              <a:rPr lang="en-US" dirty="0"/>
              <a:t>Many prerequisites, many projects, involving a lot of people, many meetings!</a:t>
            </a:r>
          </a:p>
        </p:txBody>
      </p:sp>
      <p:sp>
        <p:nvSpPr>
          <p:cNvPr id="37" name="Flèche : chevron 36">
            <a:extLst>
              <a:ext uri="{FF2B5EF4-FFF2-40B4-BE49-F238E27FC236}">
                <a16:creationId xmlns:a16="http://schemas.microsoft.com/office/drawing/2014/main" id="{4798DEC5-E567-D0E4-8583-517159814F20}"/>
              </a:ext>
            </a:extLst>
          </p:cNvPr>
          <p:cNvSpPr/>
          <p:nvPr/>
        </p:nvSpPr>
        <p:spPr>
          <a:xfrm>
            <a:off x="761133" y="1772816"/>
            <a:ext cx="3822700" cy="491804"/>
          </a:xfrm>
          <a:prstGeom prst="chevron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PLUSS API Manager </a:t>
            </a:r>
            <a:r>
              <a:rPr lang="fr-FR" dirty="0" err="1"/>
              <a:t>deployment</a:t>
            </a:r>
            <a:endParaRPr lang="fr-FR" dirty="0"/>
          </a:p>
        </p:txBody>
      </p:sp>
      <p:sp>
        <p:nvSpPr>
          <p:cNvPr id="39" name="Flèche : chevron 38">
            <a:extLst>
              <a:ext uri="{FF2B5EF4-FFF2-40B4-BE49-F238E27FC236}">
                <a16:creationId xmlns:a16="http://schemas.microsoft.com/office/drawing/2014/main" id="{02A9B007-17B2-6CC6-CA17-87195338434C}"/>
              </a:ext>
            </a:extLst>
          </p:cNvPr>
          <p:cNvSpPr/>
          <p:nvPr/>
        </p:nvSpPr>
        <p:spPr>
          <a:xfrm>
            <a:off x="2904651" y="2751100"/>
            <a:ext cx="3251426" cy="286186"/>
          </a:xfrm>
          <a:prstGeom prst="chevron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MVP </a:t>
            </a:r>
            <a:r>
              <a:rPr lang="fr-FR"/>
              <a:t>SLM </a:t>
            </a:r>
            <a:r>
              <a:rPr lang="en-US"/>
              <a:t>development</a:t>
            </a:r>
            <a:endParaRPr lang="en-US" dirty="0"/>
          </a:p>
        </p:txBody>
      </p:sp>
      <p:sp>
        <p:nvSpPr>
          <p:cNvPr id="40" name="Flèche : chevron 39">
            <a:extLst>
              <a:ext uri="{FF2B5EF4-FFF2-40B4-BE49-F238E27FC236}">
                <a16:creationId xmlns:a16="http://schemas.microsoft.com/office/drawing/2014/main" id="{73F1199D-E324-4AFC-FDA6-522C7E5C9C71}"/>
              </a:ext>
            </a:extLst>
          </p:cNvPr>
          <p:cNvSpPr/>
          <p:nvPr/>
        </p:nvSpPr>
        <p:spPr>
          <a:xfrm>
            <a:off x="3195902" y="3186894"/>
            <a:ext cx="6480720" cy="293261"/>
          </a:xfrm>
          <a:prstGeom prst="chevron">
            <a:avLst/>
          </a:prstGeom>
          <a:solidFill>
            <a:schemeClr val="accent4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SciCat </a:t>
            </a:r>
            <a:r>
              <a:rPr lang="en-US" dirty="0"/>
              <a:t>integration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Flèche : chevron 40">
            <a:extLst>
              <a:ext uri="{FF2B5EF4-FFF2-40B4-BE49-F238E27FC236}">
                <a16:creationId xmlns:a16="http://schemas.microsoft.com/office/drawing/2014/main" id="{2D2B9FBD-BA54-9A5A-A455-BDCD404F97F8}"/>
              </a:ext>
            </a:extLst>
          </p:cNvPr>
          <p:cNvSpPr/>
          <p:nvPr/>
        </p:nvSpPr>
        <p:spPr>
          <a:xfrm>
            <a:off x="1708224" y="2360181"/>
            <a:ext cx="4407462" cy="286186"/>
          </a:xfrm>
          <a:prstGeom prst="chevron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Kafka training &amp; </a:t>
            </a:r>
            <a:r>
              <a:rPr lang="fr-FR" dirty="0" err="1"/>
              <a:t>POCs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Rectangle : coins arrondis 43">
            <a:extLst>
              <a:ext uri="{FF2B5EF4-FFF2-40B4-BE49-F238E27FC236}">
                <a16:creationId xmlns:a16="http://schemas.microsoft.com/office/drawing/2014/main" id="{26236735-3A9D-F8B7-3F62-ECDBCCD39AE7}"/>
              </a:ext>
            </a:extLst>
          </p:cNvPr>
          <p:cNvSpPr/>
          <p:nvPr/>
        </p:nvSpPr>
        <p:spPr>
          <a:xfrm>
            <a:off x="10253670" y="1944093"/>
            <a:ext cx="1781107" cy="109319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SLM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deployment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On 2 beamlines</a:t>
            </a:r>
          </a:p>
        </p:txBody>
      </p:sp>
      <p:sp>
        <p:nvSpPr>
          <p:cNvPr id="46" name="Flèche : chevron 45">
            <a:extLst>
              <a:ext uri="{FF2B5EF4-FFF2-40B4-BE49-F238E27FC236}">
                <a16:creationId xmlns:a16="http://schemas.microsoft.com/office/drawing/2014/main" id="{5E6CD894-7C3D-8EF6-7412-00F2FF1B51C7}"/>
              </a:ext>
            </a:extLst>
          </p:cNvPr>
          <p:cNvSpPr/>
          <p:nvPr/>
        </p:nvSpPr>
        <p:spPr>
          <a:xfrm>
            <a:off x="777245" y="3933056"/>
            <a:ext cx="8919155" cy="293261"/>
          </a:xfrm>
          <a:prstGeom prst="chevron">
            <a:avLst/>
          </a:prstGeom>
          <a:solidFill>
            <a:schemeClr val="bg2">
              <a:lumMod val="5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SUN Set interconnections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DFF76DB1-AD57-4646-1E29-BDD9F6E37255}"/>
              </a:ext>
            </a:extLst>
          </p:cNvPr>
          <p:cNvCxnSpPr>
            <a:cxnSpLocks/>
          </p:cNvCxnSpPr>
          <p:nvPr/>
        </p:nvCxnSpPr>
        <p:spPr>
          <a:xfrm flipH="1">
            <a:off x="8316509" y="1772816"/>
            <a:ext cx="42933" cy="3284795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9" name="ZoneTexte 48">
            <a:extLst>
              <a:ext uri="{FF2B5EF4-FFF2-40B4-BE49-F238E27FC236}">
                <a16:creationId xmlns:a16="http://schemas.microsoft.com/office/drawing/2014/main" id="{D5DC4068-0BC9-EAD0-4FDA-A7DBBABB8378}"/>
              </a:ext>
            </a:extLst>
          </p:cNvPr>
          <p:cNvSpPr txBox="1"/>
          <p:nvPr/>
        </p:nvSpPr>
        <p:spPr>
          <a:xfrm>
            <a:off x="7866188" y="1844799"/>
            <a:ext cx="10508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Today.</a:t>
            </a:r>
          </a:p>
        </p:txBody>
      </p:sp>
      <p:sp>
        <p:nvSpPr>
          <p:cNvPr id="53" name="Flèche : chevron 52">
            <a:extLst>
              <a:ext uri="{FF2B5EF4-FFF2-40B4-BE49-F238E27FC236}">
                <a16:creationId xmlns:a16="http://schemas.microsoft.com/office/drawing/2014/main" id="{B148A2D6-0BA4-BDCA-76BA-A75636D33FE9}"/>
              </a:ext>
            </a:extLst>
          </p:cNvPr>
          <p:cNvSpPr/>
          <p:nvPr/>
        </p:nvSpPr>
        <p:spPr>
          <a:xfrm>
            <a:off x="6163730" y="2360181"/>
            <a:ext cx="3748693" cy="286186"/>
          </a:xfrm>
          <a:prstGeom prst="chevron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Kafka cluster </a:t>
            </a:r>
            <a:r>
              <a:rPr lang="en-US" dirty="0"/>
              <a:t>deployment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Bulle narrative : rectangle à coins arrondis 55">
            <a:extLst>
              <a:ext uri="{FF2B5EF4-FFF2-40B4-BE49-F238E27FC236}">
                <a16:creationId xmlns:a16="http://schemas.microsoft.com/office/drawing/2014/main" id="{4CD93AB5-B06B-CB33-43C0-23D59AF17D49}"/>
              </a:ext>
            </a:extLst>
          </p:cNvPr>
          <p:cNvSpPr/>
          <p:nvPr/>
        </p:nvSpPr>
        <p:spPr>
          <a:xfrm>
            <a:off x="2273729" y="5542017"/>
            <a:ext cx="1337482" cy="1085642"/>
          </a:xfrm>
          <a:prstGeom prst="wedgeRoundRectCallou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PLUSS project</a:t>
            </a:r>
          </a:p>
          <a:p>
            <a:pPr algn="ctr"/>
            <a:r>
              <a:rPr lang="en-US" dirty="0"/>
              <a:t>team</a:t>
            </a:r>
          </a:p>
        </p:txBody>
      </p:sp>
      <p:sp>
        <p:nvSpPr>
          <p:cNvPr id="57" name="Bulle narrative : rectangle à coins arrondis 56">
            <a:extLst>
              <a:ext uri="{FF2B5EF4-FFF2-40B4-BE49-F238E27FC236}">
                <a16:creationId xmlns:a16="http://schemas.microsoft.com/office/drawing/2014/main" id="{1E0C5382-0AEB-E9B1-A1A5-D2032EB68CC1}"/>
              </a:ext>
            </a:extLst>
          </p:cNvPr>
          <p:cNvSpPr/>
          <p:nvPr/>
        </p:nvSpPr>
        <p:spPr>
          <a:xfrm>
            <a:off x="3704946" y="5542017"/>
            <a:ext cx="1152128" cy="1056069"/>
          </a:xfrm>
          <a:prstGeom prst="wedgeRoundRectCallout">
            <a:avLst/>
          </a:prstGeom>
          <a:solidFill>
            <a:schemeClr val="accent4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lt1"/>
                </a:solidFill>
              </a:rPr>
              <a:t>SciCat</a:t>
            </a:r>
            <a:endParaRPr lang="en-US" dirty="0">
              <a:solidFill>
                <a:schemeClr val="lt1"/>
              </a:solidFill>
            </a:endParaRPr>
          </a:p>
          <a:p>
            <a:pPr algn="ctr"/>
            <a:r>
              <a:rPr lang="en-US" dirty="0"/>
              <a:t>project</a:t>
            </a:r>
            <a:endParaRPr lang="en-US" dirty="0">
              <a:solidFill>
                <a:schemeClr val="lt1"/>
              </a:solidFill>
            </a:endParaRPr>
          </a:p>
          <a:p>
            <a:pPr algn="ctr"/>
            <a:r>
              <a:rPr lang="en-US" dirty="0">
                <a:solidFill>
                  <a:schemeClr val="lt1"/>
                </a:solidFill>
              </a:rPr>
              <a:t>team</a:t>
            </a:r>
          </a:p>
        </p:txBody>
      </p:sp>
      <p:sp>
        <p:nvSpPr>
          <p:cNvPr id="58" name="Flèche : chevron 57">
            <a:extLst>
              <a:ext uri="{FF2B5EF4-FFF2-40B4-BE49-F238E27FC236}">
                <a16:creationId xmlns:a16="http://schemas.microsoft.com/office/drawing/2014/main" id="{9405D60C-C5B8-57D7-C443-D5F9B1E0585A}"/>
              </a:ext>
            </a:extLst>
          </p:cNvPr>
          <p:cNvSpPr/>
          <p:nvPr/>
        </p:nvSpPr>
        <p:spPr>
          <a:xfrm>
            <a:off x="4216263" y="3602833"/>
            <a:ext cx="5604375" cy="286186"/>
          </a:xfrm>
          <a:prstGeom prst="chevron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Central IAM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9" name="Bulle narrative : rectangle à coins arrondis 58">
            <a:extLst>
              <a:ext uri="{FF2B5EF4-FFF2-40B4-BE49-F238E27FC236}">
                <a16:creationId xmlns:a16="http://schemas.microsoft.com/office/drawing/2014/main" id="{007D8AE5-08E1-2B6A-9885-2796526BE254}"/>
              </a:ext>
            </a:extLst>
          </p:cNvPr>
          <p:cNvSpPr/>
          <p:nvPr/>
        </p:nvSpPr>
        <p:spPr>
          <a:xfrm>
            <a:off x="4899914" y="5542017"/>
            <a:ext cx="1152128" cy="1056069"/>
          </a:xfrm>
          <a:prstGeom prst="wedgeRoundRectCallout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Infra</a:t>
            </a:r>
          </a:p>
          <a:p>
            <a:pPr algn="ctr"/>
            <a:r>
              <a:rPr lang="en-US" dirty="0"/>
              <a:t>team</a:t>
            </a:r>
          </a:p>
        </p:txBody>
      </p:sp>
      <p:sp>
        <p:nvSpPr>
          <p:cNvPr id="60" name="Flèche : chevron 59">
            <a:extLst>
              <a:ext uri="{FF2B5EF4-FFF2-40B4-BE49-F238E27FC236}">
                <a16:creationId xmlns:a16="http://schemas.microsoft.com/office/drawing/2014/main" id="{FC9BE4CD-28A4-5D5C-A192-EFE2A187831C}"/>
              </a:ext>
            </a:extLst>
          </p:cNvPr>
          <p:cNvSpPr/>
          <p:nvPr/>
        </p:nvSpPr>
        <p:spPr>
          <a:xfrm>
            <a:off x="6436262" y="4270354"/>
            <a:ext cx="3384377" cy="478706"/>
          </a:xfrm>
          <a:prstGeom prst="chevron">
            <a:avLst/>
          </a:prstGeom>
          <a:solidFill>
            <a:srgbClr val="112843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Control system interconnections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Bulle narrative : rectangle à coins arrondis 61">
            <a:extLst>
              <a:ext uri="{FF2B5EF4-FFF2-40B4-BE49-F238E27FC236}">
                <a16:creationId xmlns:a16="http://schemas.microsoft.com/office/drawing/2014/main" id="{59D651BB-B9AF-301C-9049-DC06DB322694}"/>
              </a:ext>
            </a:extLst>
          </p:cNvPr>
          <p:cNvSpPr/>
          <p:nvPr/>
        </p:nvSpPr>
        <p:spPr>
          <a:xfrm>
            <a:off x="6096000" y="5522797"/>
            <a:ext cx="1310701" cy="1085642"/>
          </a:xfrm>
          <a:prstGeom prst="wedgeRoundRectCallout">
            <a:avLst/>
          </a:prstGeom>
          <a:solidFill>
            <a:schemeClr val="bg2">
              <a:lumMod val="5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SUN Set</a:t>
            </a:r>
          </a:p>
          <a:p>
            <a:pPr algn="ctr"/>
            <a:r>
              <a:rPr lang="en-US" dirty="0"/>
              <a:t>team</a:t>
            </a:r>
          </a:p>
        </p:txBody>
      </p:sp>
      <p:sp>
        <p:nvSpPr>
          <p:cNvPr id="63" name="Bulle narrative : rectangle à coins arrondis 62">
            <a:extLst>
              <a:ext uri="{FF2B5EF4-FFF2-40B4-BE49-F238E27FC236}">
                <a16:creationId xmlns:a16="http://schemas.microsoft.com/office/drawing/2014/main" id="{E61B04E4-444F-B6F2-2385-1CBF608BA4AF}"/>
              </a:ext>
            </a:extLst>
          </p:cNvPr>
          <p:cNvSpPr/>
          <p:nvPr/>
        </p:nvSpPr>
        <p:spPr>
          <a:xfrm>
            <a:off x="7434960" y="5510512"/>
            <a:ext cx="1310701" cy="1085642"/>
          </a:xfrm>
          <a:prstGeom prst="wedgeRoundRectCallout">
            <a:avLst/>
          </a:prstGeom>
          <a:solidFill>
            <a:srgbClr val="112843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Controls</a:t>
            </a:r>
          </a:p>
          <a:p>
            <a:pPr algn="ctr"/>
            <a:r>
              <a:rPr lang="en-US" dirty="0"/>
              <a:t>team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ACC09677-B268-7355-96E8-2D0C713FE130}"/>
              </a:ext>
            </a:extLst>
          </p:cNvPr>
          <p:cNvSpPr/>
          <p:nvPr/>
        </p:nvSpPr>
        <p:spPr>
          <a:xfrm>
            <a:off x="10291557" y="3121153"/>
            <a:ext cx="1781107" cy="1236357"/>
          </a:xfrm>
          <a:prstGeom prst="roundRect">
            <a:avLst/>
          </a:prstGeom>
          <a:solidFill>
            <a:schemeClr val="accent4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SciCat</a:t>
            </a:r>
            <a:endParaRPr lang="en-US" sz="1600" dirty="0"/>
          </a:p>
          <a:p>
            <a:pPr algn="ctr"/>
            <a:r>
              <a:rPr lang="en-US" sz="1600" dirty="0"/>
              <a:t>Deployment</a:t>
            </a:r>
          </a:p>
          <a:p>
            <a:pPr algn="ctr"/>
            <a:r>
              <a:rPr lang="en-US" sz="1600" dirty="0"/>
              <a:t>On 2 beamlines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AA9A565-3289-2A80-185B-73075C461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7944" y="4357510"/>
            <a:ext cx="825127" cy="30439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01B88C6-4191-4B4E-897F-21D4E58416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3383" y="3948855"/>
            <a:ext cx="648072" cy="269012"/>
          </a:xfrm>
          <a:prstGeom prst="rect">
            <a:avLst/>
          </a:prstGeom>
        </p:spPr>
      </p:pic>
      <p:pic>
        <p:nvPicPr>
          <p:cNvPr id="11" name="Picture 31" descr="A logo with text and a beaker&#10;&#10;Description automatically generated">
            <a:extLst>
              <a:ext uri="{FF2B5EF4-FFF2-40B4-BE49-F238E27FC236}">
                <a16:creationId xmlns:a16="http://schemas.microsoft.com/office/drawing/2014/main" id="{985433D0-2505-7633-986E-50A029A64F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574" y="3171043"/>
            <a:ext cx="671115" cy="32496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3A678FE-D218-C1CC-FFB5-C61532A151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7629" y="3627617"/>
            <a:ext cx="1011593" cy="22349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CC4A3E8-7E9D-E956-4FCC-FBCF53B039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00495" y="2196741"/>
            <a:ext cx="270717" cy="382189"/>
          </a:xfrm>
          <a:prstGeom prst="rect">
            <a:avLst/>
          </a:prstGeom>
        </p:spPr>
      </p:pic>
      <p:pic>
        <p:nvPicPr>
          <p:cNvPr id="18" name="Google Shape;196;p20">
            <a:extLst>
              <a:ext uri="{FF2B5EF4-FFF2-40B4-BE49-F238E27FC236}">
                <a16:creationId xmlns:a16="http://schemas.microsoft.com/office/drawing/2014/main" id="{69378D72-DA34-1FAC-D87D-BEB015C324AC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92098" y="2065175"/>
            <a:ext cx="873991" cy="171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088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0F5854-D993-E4CB-B3D1-7DFBA4E14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42B8902-8E18-5907-D707-8E349F80F4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6DD9E5E-D850-FFED-B508-737AB6A837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7639" y="934968"/>
            <a:ext cx="11088582" cy="5662384"/>
          </a:xfrm>
        </p:spPr>
        <p:txBody>
          <a:bodyPr/>
          <a:lstStyle/>
          <a:p>
            <a:r>
              <a:rPr lang="en-US" dirty="0"/>
              <a:t>Using an MVP approach for Sample Lifecycle application has been efficient</a:t>
            </a:r>
          </a:p>
          <a:p>
            <a:pPr lvl="1"/>
            <a:r>
              <a:rPr lang="en-US" dirty="0"/>
              <a:t>A simple framework that allows a close collaboration between IT and end-users</a:t>
            </a:r>
          </a:p>
          <a:p>
            <a:pPr lvl="1"/>
            <a:r>
              <a:rPr lang="en-US" dirty="0"/>
              <a:t>Allowed starting the development even the needs were not fully cleared</a:t>
            </a:r>
          </a:p>
          <a:p>
            <a:pPr lvl="1"/>
            <a:endParaRPr lang="en-US" dirty="0"/>
          </a:p>
          <a:p>
            <a:pPr marL="328612" indent="-285750"/>
            <a:r>
              <a:rPr lang="en-US" dirty="0"/>
              <a:t>We have faced some initial issues, but the following projects will benefit from it:</a:t>
            </a:r>
          </a:p>
          <a:p>
            <a:pPr marL="628650" lvl="1" indent="-285750"/>
            <a:r>
              <a:rPr lang="en-US" dirty="0"/>
              <a:t>There was no SOLEIL central IAM service (several directories) </a:t>
            </a:r>
          </a:p>
          <a:p>
            <a:pPr marL="628650" lvl="1" indent="-285750"/>
            <a:r>
              <a:rPr lang="en-US" dirty="0"/>
              <a:t>Tackling new technologies</a:t>
            </a:r>
          </a:p>
          <a:p>
            <a:pPr marL="328612" indent="-285750"/>
            <a:endParaRPr lang="en-US" dirty="0"/>
          </a:p>
          <a:p>
            <a:pPr marL="328612" indent="-285750"/>
            <a:endParaRPr lang="en-US" dirty="0"/>
          </a:p>
          <a:p>
            <a:pPr marL="328612"/>
            <a:r>
              <a:rPr lang="en-US" dirty="0"/>
              <a:t>A combined organizational and technical approach is mandatory for information system consistency.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56B2064-CCFE-5FF3-4B9E-8F1E88AE3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9133" y="3068960"/>
            <a:ext cx="2312867" cy="178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4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A19DE0-7B95-52A2-DFDD-59F72F12F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steps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42FFEEB-BAD1-B62E-6E6B-97CA7A1964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CF8C2B9-CED9-6DD5-27BA-F5964F578C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1709" y="916107"/>
            <a:ext cx="11088582" cy="5437032"/>
          </a:xfrm>
        </p:spPr>
        <p:txBody>
          <a:bodyPr/>
          <a:lstStyle/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Implement new interconnections upon PLUSS: </a:t>
            </a:r>
          </a:p>
          <a:p>
            <a:pPr lvl="1"/>
            <a:r>
              <a:rPr lang="en-US" dirty="0"/>
              <a:t>Future </a:t>
            </a:r>
            <a:r>
              <a:rPr lang="en-US" dirty="0" err="1"/>
              <a:t>elogbook</a:t>
            </a:r>
            <a:r>
              <a:rPr lang="en-US" dirty="0"/>
              <a:t> (evaluation of different solutions in progress)</a:t>
            </a:r>
          </a:p>
          <a:p>
            <a:pPr lvl="1"/>
            <a:r>
              <a:rPr lang="en-US" dirty="0"/>
              <a:t>New dedicated Digital User Office for industrial users</a:t>
            </a:r>
          </a:p>
          <a:p>
            <a:pPr lvl="1"/>
            <a:r>
              <a:rPr lang="en-US" dirty="0"/>
              <a:t>Data exchanges for SOLEIL II accelerators testing benches (Vacuum, Diagnostics, Magnets, Alignment)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Ramp up the architecture committee:</a:t>
            </a:r>
          </a:p>
          <a:p>
            <a:pPr lvl="1"/>
            <a:r>
              <a:rPr lang="en-US" dirty="0"/>
              <a:t>By adverting architecture practices among SOLEIL teams</a:t>
            </a:r>
          </a:p>
          <a:p>
            <a:pPr lvl="1"/>
            <a:r>
              <a:rPr lang="en-US" dirty="0"/>
              <a:t>By refining the architecture principles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547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31F5922F-7B28-90A3-CF95-807255E18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98B8A71-B9CA-4675-48F3-3E885A4D3A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SOLEIL:</a:t>
            </a:r>
          </a:p>
          <a:p>
            <a:pPr marL="0" indent="0">
              <a:buNone/>
            </a:pPr>
            <a:r>
              <a:rPr lang="en-US" dirty="0" err="1"/>
              <a:t>B.Gagey</a:t>
            </a:r>
            <a:r>
              <a:rPr lang="en-US" dirty="0"/>
              <a:t>, </a:t>
            </a:r>
            <a:r>
              <a:rPr lang="en-US" dirty="0" err="1"/>
              <a:t>P.Pereira</a:t>
            </a:r>
            <a:r>
              <a:rPr lang="en-US" dirty="0"/>
              <a:t>, </a:t>
            </a:r>
            <a:r>
              <a:rPr lang="en-US" dirty="0" err="1"/>
              <a:t>J.Perez</a:t>
            </a:r>
            <a:r>
              <a:rPr lang="en-US" dirty="0"/>
              <a:t>, </a:t>
            </a:r>
            <a:r>
              <a:rPr lang="en-US" dirty="0" err="1"/>
              <a:t>YM.Abiven</a:t>
            </a:r>
            <a:r>
              <a:rPr lang="en-US" dirty="0"/>
              <a:t>, </a:t>
            </a:r>
            <a:r>
              <a:rPr lang="en-US" dirty="0" err="1"/>
              <a:t>I.Chado</a:t>
            </a:r>
            <a:r>
              <a:rPr lang="en-US" dirty="0"/>
              <a:t>, </a:t>
            </a:r>
            <a:r>
              <a:rPr lang="en-US" dirty="0" err="1"/>
              <a:t>P.Madela</a:t>
            </a:r>
            <a:r>
              <a:rPr lang="en-US" dirty="0"/>
              <a:t>, </a:t>
            </a:r>
            <a:r>
              <a:rPr lang="en-US" dirty="0" err="1"/>
              <a:t>F.Potier</a:t>
            </a:r>
            <a:r>
              <a:rPr lang="en-US" dirty="0"/>
              <a:t>, </a:t>
            </a:r>
            <a:r>
              <a:rPr lang="en-US" dirty="0" err="1"/>
              <a:t>Y.Tayeb</a:t>
            </a:r>
            <a:r>
              <a:rPr lang="en-US" dirty="0"/>
              <a:t>, </a:t>
            </a:r>
            <a:r>
              <a:rPr lang="en-US" dirty="0" err="1"/>
              <a:t>A.Buteau</a:t>
            </a:r>
            <a:r>
              <a:rPr lang="en-US" dirty="0"/>
              <a:t>, </a:t>
            </a:r>
            <a:r>
              <a:rPr lang="en-US" dirty="0" err="1"/>
              <a:t>A.Vandenbossche</a:t>
            </a:r>
            <a:r>
              <a:rPr lang="en-US" dirty="0"/>
              <a:t>, </a:t>
            </a:r>
            <a:r>
              <a:rPr lang="en-US" dirty="0" err="1"/>
              <a:t>F.Beloncle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EMOXA</a:t>
            </a:r>
            <a:r>
              <a:rPr lang="en-US" dirty="0"/>
              <a:t> company:</a:t>
            </a:r>
          </a:p>
          <a:p>
            <a:pPr marL="0" indent="0">
              <a:buNone/>
            </a:pPr>
            <a:r>
              <a:rPr lang="en-US" i="1" dirty="0"/>
              <a:t>Specialized in architecture, API Management, Apache Kafka</a:t>
            </a:r>
          </a:p>
          <a:p>
            <a:pPr marL="0" indent="0">
              <a:buNone/>
            </a:pPr>
            <a:r>
              <a:rPr lang="en-US" dirty="0" err="1"/>
              <a:t>P.Grojean</a:t>
            </a:r>
            <a:r>
              <a:rPr lang="en-US" dirty="0"/>
              <a:t>, </a:t>
            </a:r>
            <a:r>
              <a:rPr lang="en-US" dirty="0" err="1"/>
              <a:t>C.Rognon</a:t>
            </a:r>
            <a:r>
              <a:rPr lang="en-US" dirty="0"/>
              <a:t>, </a:t>
            </a:r>
            <a:r>
              <a:rPr lang="en-US" dirty="0" err="1"/>
              <a:t>V.Szyndler</a:t>
            </a:r>
            <a:r>
              <a:rPr lang="en-US" dirty="0"/>
              <a:t>, </a:t>
            </a:r>
            <a:r>
              <a:rPr lang="en-US" dirty="0" err="1"/>
              <a:t>F.Quillien</a:t>
            </a:r>
            <a:endParaRPr lang="en-US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BC3A052-56E8-2123-D305-3F42DB121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696" y="2780928"/>
            <a:ext cx="625570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472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9CEDA3-9AC2-1B28-A21E-F49A63647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B3AC582-0F46-83EF-7C84-F6CB30F7BD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3E0899FF-203B-9EA3-0329-4AEB6E81AB79}"/>
              </a:ext>
            </a:extLst>
          </p:cNvPr>
          <p:cNvSpPr txBox="1">
            <a:spLocks/>
          </p:cNvSpPr>
          <p:nvPr/>
        </p:nvSpPr>
        <p:spPr>
          <a:xfrm>
            <a:off x="407368" y="2060848"/>
            <a:ext cx="3600400" cy="347357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E41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>
                <a:solidFill>
                  <a:srgbClr val="5E6C84"/>
                </a:solidFill>
                <a:latin typeface="+mj-lt"/>
              </a:rPr>
              <a:t>“</a:t>
            </a:r>
            <a:r>
              <a:rPr lang="fr-FR" sz="2000" dirty="0" err="1">
                <a:solidFill>
                  <a:srgbClr val="5E6C84"/>
                </a:solidFill>
                <a:latin typeface="+mj-lt"/>
              </a:rPr>
              <a:t>Programming</a:t>
            </a:r>
            <a:r>
              <a:rPr lang="fr-FR" sz="2000" dirty="0">
                <a:solidFill>
                  <a:srgbClr val="5E6C84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rgbClr val="5E6C84"/>
                </a:solidFill>
                <a:latin typeface="+mj-lt"/>
              </a:rPr>
              <a:t>without</a:t>
            </a:r>
            <a:r>
              <a:rPr lang="fr-FR" sz="2000" dirty="0">
                <a:solidFill>
                  <a:srgbClr val="5E6C84"/>
                </a:solidFill>
                <a:latin typeface="+mj-lt"/>
              </a:rPr>
              <a:t> an </a:t>
            </a:r>
            <a:r>
              <a:rPr lang="fr-FR" sz="2000" dirty="0" err="1">
                <a:solidFill>
                  <a:srgbClr val="5E6C84"/>
                </a:solidFill>
                <a:latin typeface="+mj-lt"/>
              </a:rPr>
              <a:t>overall</a:t>
            </a:r>
            <a:r>
              <a:rPr lang="fr-FR" sz="2000" dirty="0">
                <a:solidFill>
                  <a:srgbClr val="5E6C84"/>
                </a:solidFill>
                <a:latin typeface="+mj-lt"/>
              </a:rPr>
              <a:t> architecture in </a:t>
            </a:r>
            <a:r>
              <a:rPr lang="fr-FR" sz="2000" dirty="0" err="1">
                <a:solidFill>
                  <a:srgbClr val="5E6C84"/>
                </a:solidFill>
                <a:latin typeface="+mj-lt"/>
              </a:rPr>
              <a:t>mind</a:t>
            </a:r>
            <a:r>
              <a:rPr lang="fr-FR" sz="2000" dirty="0">
                <a:solidFill>
                  <a:srgbClr val="5E6C84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rgbClr val="5E6C84"/>
                </a:solidFill>
                <a:latin typeface="+mj-lt"/>
              </a:rPr>
              <a:t>is</a:t>
            </a:r>
            <a:r>
              <a:rPr lang="fr-FR" sz="2000" dirty="0">
                <a:solidFill>
                  <a:srgbClr val="5E6C84"/>
                </a:solidFill>
                <a:latin typeface="+mj-lt"/>
              </a:rPr>
              <a:t> like </a:t>
            </a:r>
            <a:r>
              <a:rPr lang="fr-FR" sz="2000" dirty="0" err="1">
                <a:solidFill>
                  <a:srgbClr val="5E6C84"/>
                </a:solidFill>
                <a:latin typeface="+mj-lt"/>
              </a:rPr>
              <a:t>exploring</a:t>
            </a:r>
            <a:r>
              <a:rPr lang="fr-FR" sz="2000" dirty="0">
                <a:solidFill>
                  <a:srgbClr val="5E6C84"/>
                </a:solidFill>
                <a:latin typeface="+mj-lt"/>
              </a:rPr>
              <a:t> a cave with </a:t>
            </a:r>
            <a:r>
              <a:rPr lang="fr-FR" sz="2000" dirty="0" err="1">
                <a:solidFill>
                  <a:srgbClr val="5E6C84"/>
                </a:solidFill>
                <a:latin typeface="+mj-lt"/>
              </a:rPr>
              <a:t>only</a:t>
            </a:r>
            <a:r>
              <a:rPr lang="fr-FR" sz="2000" dirty="0">
                <a:solidFill>
                  <a:srgbClr val="5E6C84"/>
                </a:solidFill>
                <a:latin typeface="+mj-lt"/>
              </a:rPr>
              <a:t> a </a:t>
            </a:r>
            <a:r>
              <a:rPr lang="fr-FR" sz="2000" dirty="0" err="1">
                <a:solidFill>
                  <a:srgbClr val="5E6C84"/>
                </a:solidFill>
                <a:latin typeface="+mj-lt"/>
              </a:rPr>
              <a:t>flashlight</a:t>
            </a:r>
            <a:r>
              <a:rPr lang="fr-FR" sz="2000" dirty="0">
                <a:solidFill>
                  <a:srgbClr val="5E6C84"/>
                </a:solidFill>
                <a:latin typeface="+mj-lt"/>
              </a:rPr>
              <a:t>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dirty="0">
                <a:solidFill>
                  <a:srgbClr val="5E6C84"/>
                </a:solidFill>
                <a:latin typeface="+mj-lt"/>
              </a:rPr>
              <a:t>You </a:t>
            </a:r>
            <a:r>
              <a:rPr lang="fr-FR" sz="2000" dirty="0" err="1">
                <a:solidFill>
                  <a:srgbClr val="5E6C84"/>
                </a:solidFill>
                <a:latin typeface="+mj-lt"/>
              </a:rPr>
              <a:t>don’t</a:t>
            </a:r>
            <a:r>
              <a:rPr lang="fr-FR" sz="2000" dirty="0">
                <a:solidFill>
                  <a:srgbClr val="5E6C84"/>
                </a:solidFill>
                <a:latin typeface="+mj-lt"/>
              </a:rPr>
              <a:t> know </a:t>
            </a:r>
            <a:r>
              <a:rPr lang="fr-FR" sz="2000" dirty="0" err="1">
                <a:solidFill>
                  <a:srgbClr val="5E6C84"/>
                </a:solidFill>
                <a:latin typeface="+mj-lt"/>
              </a:rPr>
              <a:t>where</a:t>
            </a:r>
            <a:r>
              <a:rPr lang="fr-FR" sz="2000" dirty="0">
                <a:solidFill>
                  <a:srgbClr val="5E6C84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rgbClr val="5E6C84"/>
                </a:solidFill>
                <a:latin typeface="+mj-lt"/>
              </a:rPr>
              <a:t>you’ve</a:t>
            </a:r>
            <a:r>
              <a:rPr lang="fr-FR" sz="2000" dirty="0">
                <a:solidFill>
                  <a:srgbClr val="5E6C84"/>
                </a:solidFill>
                <a:latin typeface="+mj-lt"/>
              </a:rPr>
              <a:t> been,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dirty="0" err="1">
                <a:solidFill>
                  <a:srgbClr val="5E6C84"/>
                </a:solidFill>
                <a:latin typeface="+mj-lt"/>
              </a:rPr>
              <a:t>you</a:t>
            </a:r>
            <a:r>
              <a:rPr lang="fr-FR" sz="2000" dirty="0">
                <a:solidFill>
                  <a:srgbClr val="5E6C84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rgbClr val="5E6C84"/>
                </a:solidFill>
                <a:latin typeface="+mj-lt"/>
              </a:rPr>
              <a:t>don’t</a:t>
            </a:r>
            <a:r>
              <a:rPr lang="fr-FR" sz="2000" dirty="0">
                <a:solidFill>
                  <a:srgbClr val="5E6C84"/>
                </a:solidFill>
                <a:latin typeface="+mj-lt"/>
              </a:rPr>
              <a:t> know </a:t>
            </a:r>
            <a:r>
              <a:rPr lang="fr-FR" sz="2000" dirty="0" err="1">
                <a:solidFill>
                  <a:srgbClr val="5E6C84"/>
                </a:solidFill>
                <a:latin typeface="+mj-lt"/>
              </a:rPr>
              <a:t>where</a:t>
            </a:r>
            <a:r>
              <a:rPr lang="fr-FR" sz="2000" dirty="0">
                <a:solidFill>
                  <a:srgbClr val="5E6C84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rgbClr val="5E6C84"/>
                </a:solidFill>
                <a:latin typeface="+mj-lt"/>
              </a:rPr>
              <a:t>you’re</a:t>
            </a:r>
            <a:r>
              <a:rPr lang="fr-FR" sz="2000" dirty="0">
                <a:solidFill>
                  <a:srgbClr val="5E6C84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rgbClr val="5E6C84"/>
                </a:solidFill>
                <a:latin typeface="+mj-lt"/>
              </a:rPr>
              <a:t>going</a:t>
            </a:r>
            <a:r>
              <a:rPr lang="fr-FR" sz="2000" dirty="0">
                <a:solidFill>
                  <a:srgbClr val="5E6C84"/>
                </a:solidFill>
                <a:latin typeface="+mj-lt"/>
              </a:rPr>
              <a:t>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dirty="0">
                <a:solidFill>
                  <a:srgbClr val="5E6C84"/>
                </a:solidFill>
                <a:latin typeface="+mj-lt"/>
              </a:rPr>
              <a:t>and </a:t>
            </a:r>
            <a:r>
              <a:rPr lang="fr-FR" sz="2000" dirty="0" err="1">
                <a:solidFill>
                  <a:srgbClr val="5E6C84"/>
                </a:solidFill>
                <a:latin typeface="+mj-lt"/>
              </a:rPr>
              <a:t>you</a:t>
            </a:r>
            <a:r>
              <a:rPr lang="fr-FR" sz="2000" dirty="0">
                <a:solidFill>
                  <a:srgbClr val="5E6C84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rgbClr val="5E6C84"/>
                </a:solidFill>
                <a:latin typeface="+mj-lt"/>
              </a:rPr>
              <a:t>don’t</a:t>
            </a:r>
            <a:r>
              <a:rPr lang="fr-FR" sz="2000" dirty="0">
                <a:solidFill>
                  <a:srgbClr val="5E6C84"/>
                </a:solidFill>
                <a:latin typeface="+mj-lt"/>
              </a:rPr>
              <a:t> know </a:t>
            </a:r>
            <a:r>
              <a:rPr lang="fr-FR" sz="2000" dirty="0" err="1">
                <a:solidFill>
                  <a:srgbClr val="5E6C84"/>
                </a:solidFill>
                <a:latin typeface="+mj-lt"/>
              </a:rPr>
              <a:t>quite</a:t>
            </a:r>
            <a:r>
              <a:rPr lang="fr-FR" sz="2000" dirty="0">
                <a:solidFill>
                  <a:srgbClr val="5E6C84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rgbClr val="5E6C84"/>
                </a:solidFill>
                <a:latin typeface="+mj-lt"/>
              </a:rPr>
              <a:t>where</a:t>
            </a:r>
            <a:r>
              <a:rPr lang="fr-FR" sz="2000" dirty="0">
                <a:solidFill>
                  <a:srgbClr val="5E6C84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rgbClr val="5E6C84"/>
                </a:solidFill>
                <a:latin typeface="+mj-lt"/>
              </a:rPr>
              <a:t>you</a:t>
            </a:r>
            <a:r>
              <a:rPr lang="fr-FR" sz="2000" dirty="0">
                <a:solidFill>
                  <a:srgbClr val="5E6C84"/>
                </a:solidFill>
                <a:latin typeface="+mj-lt"/>
              </a:rPr>
              <a:t> are.”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500" dirty="0">
                <a:latin typeface="+mj-lt"/>
                <a:hlinkClick r:id="rId2"/>
              </a:rPr>
              <a:t>Danny Thorpe</a:t>
            </a:r>
            <a:endParaRPr lang="en-US" dirty="0">
              <a:latin typeface="+mj-lt"/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6170E88D-9D51-B67E-D304-6D4721B57F6B}"/>
              </a:ext>
            </a:extLst>
          </p:cNvPr>
          <p:cNvSpPr txBox="1">
            <a:spLocks/>
          </p:cNvSpPr>
          <p:nvPr/>
        </p:nvSpPr>
        <p:spPr>
          <a:xfrm>
            <a:off x="7438974" y="2060848"/>
            <a:ext cx="4273649" cy="400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2000" b="0" i="0" dirty="0">
                <a:solidFill>
                  <a:srgbClr val="5E6C84"/>
                </a:solidFill>
                <a:effectLst/>
                <a:latin typeface="+mj-lt"/>
              </a:rPr>
              <a:t>[In order for an architecture to be successful] it is very much about ensuring that conversations that are needed to be happening are happening - not always initiating them, nor always helping to focus or navigate them, but ensuring they do happen […] and guiding when needed</a:t>
            </a:r>
          </a:p>
          <a:p>
            <a:pPr marL="0" indent="0" algn="l">
              <a:buNone/>
            </a:pPr>
            <a:endParaRPr lang="en-US" sz="2200" b="0" i="0" dirty="0">
              <a:solidFill>
                <a:srgbClr val="5E6C84"/>
              </a:solidFill>
              <a:effectLst/>
              <a:latin typeface="+mj-lt"/>
            </a:endParaRPr>
          </a:p>
          <a:p>
            <a:pPr marL="0" indent="0" algn="l">
              <a:buNone/>
            </a:pPr>
            <a:r>
              <a:rPr lang="en-US" b="0" i="0" dirty="0">
                <a:solidFill>
                  <a:srgbClr val="5E6C84"/>
                </a:solidFill>
                <a:effectLst/>
                <a:latin typeface="+mj-lt"/>
              </a:rPr>
              <a:t> </a:t>
            </a:r>
            <a:r>
              <a:rPr lang="en-US" sz="1600" b="0" i="0" u="none" strike="noStrike" dirty="0">
                <a:solidFill>
                  <a:srgbClr val="0052CC"/>
                </a:solidFill>
                <a:effectLst/>
                <a:latin typeface="+mj-lt"/>
                <a:hlinkClick r:id="rId3"/>
              </a:rPr>
              <a:t>Ruth Malan</a:t>
            </a:r>
            <a:endParaRPr lang="en-US" sz="1600" b="0" i="0" dirty="0">
              <a:solidFill>
                <a:srgbClr val="5E6C84"/>
              </a:solidFill>
              <a:effectLst/>
              <a:latin typeface="+mj-lt"/>
            </a:endParaRPr>
          </a:p>
          <a:p>
            <a:pPr marL="0" indent="0" algn="l">
              <a:buNone/>
            </a:pPr>
            <a:endParaRPr lang="en-US" b="0" i="0" dirty="0">
              <a:solidFill>
                <a:srgbClr val="5E6C84"/>
              </a:solidFill>
              <a:effectLst/>
              <a:latin typeface="+mj-lt"/>
            </a:endParaRPr>
          </a:p>
          <a:p>
            <a:pPr marL="0" indent="0" algn="l">
              <a:buNone/>
            </a:pPr>
            <a:endParaRPr lang="en-US" dirty="0">
              <a:solidFill>
                <a:srgbClr val="5E6C84"/>
              </a:solidFill>
              <a:latin typeface="+mj-lt"/>
            </a:endParaRPr>
          </a:p>
          <a:p>
            <a:pPr marL="0" indent="0" algn="l">
              <a:buNone/>
            </a:pPr>
            <a:endParaRPr lang="en-US" b="0" i="0" dirty="0">
              <a:solidFill>
                <a:srgbClr val="5E6C84"/>
              </a:solidFill>
              <a:effectLst/>
              <a:latin typeface="+mj-lt"/>
            </a:endParaRPr>
          </a:p>
          <a:p>
            <a:pPr marL="0" indent="0" algn="l">
              <a:buNone/>
            </a:pPr>
            <a:endParaRPr lang="en-US" dirty="0">
              <a:solidFill>
                <a:srgbClr val="5E6C84"/>
              </a:solidFill>
              <a:latin typeface="+mj-lt"/>
            </a:endParaRPr>
          </a:p>
          <a:p>
            <a:pPr marL="0" indent="0" algn="l">
              <a:buNone/>
            </a:pPr>
            <a:endParaRPr lang="en-US" dirty="0">
              <a:latin typeface="+mj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0004BE9-E5B0-F010-123A-DB61CA2F1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68" y="1185189"/>
            <a:ext cx="3182719" cy="464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786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5_0">
            <a:extLst>
              <a:ext uri="{FF2B5EF4-FFF2-40B4-BE49-F238E27FC236}">
                <a16:creationId xmlns:a16="http://schemas.microsoft.com/office/drawing/2014/main" id="{DF886A69-2363-AD6C-95FC-05DD36FEDB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7320136" y="2858680"/>
            <a:ext cx="3656624" cy="348232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1D0F7EC2-31F3-5B33-E480-982D6D04E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Synchrotron SOLEIL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E9C7B3D-DE03-C61D-FB74-7410C1E0CA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09818" y="644083"/>
            <a:ext cx="5782182" cy="2376264"/>
          </a:xfrm>
        </p:spPr>
        <p:txBody>
          <a:bodyPr/>
          <a:lstStyle/>
          <a:p>
            <a:pPr marL="0" indent="0" algn="r">
              <a:buNone/>
            </a:pPr>
            <a:r>
              <a:rPr lang="en-US" sz="1800" dirty="0"/>
              <a:t>French installation, near Paris</a:t>
            </a:r>
          </a:p>
          <a:p>
            <a:pPr marL="0" indent="0" algn="r">
              <a:buNone/>
            </a:pPr>
            <a:r>
              <a:rPr lang="en-US" sz="1800" dirty="0"/>
              <a:t>29 beamlines</a:t>
            </a:r>
          </a:p>
          <a:p>
            <a:pPr marL="0" indent="0" algn="r">
              <a:buNone/>
            </a:pPr>
            <a:r>
              <a:rPr lang="en-US" sz="1800" dirty="0"/>
              <a:t>Opened to external users since 2008</a:t>
            </a:r>
          </a:p>
          <a:p>
            <a:pPr marL="0" indent="0" algn="r">
              <a:buNone/>
            </a:pPr>
            <a:r>
              <a:rPr lang="en-US" sz="1800" dirty="0"/>
              <a:t>Energy from far IR to hard X-rays</a:t>
            </a:r>
          </a:p>
          <a:p>
            <a:pPr marL="0" indent="0" algn="r">
              <a:buNone/>
            </a:pPr>
            <a:r>
              <a:rPr lang="en-US" sz="1800" dirty="0"/>
              <a:t>Storage ring 354m, 2.75GeV</a:t>
            </a:r>
          </a:p>
          <a:p>
            <a:pPr marL="0" indent="0" algn="r">
              <a:buNone/>
            </a:pPr>
            <a:r>
              <a:rPr lang="en-US" sz="1800" dirty="0"/>
              <a:t>~ 450 staff members / ~ 40 computing &amp; electronics</a:t>
            </a:r>
          </a:p>
          <a:p>
            <a:pPr algn="r"/>
            <a:endParaRPr lang="en-US" sz="1800" dirty="0"/>
          </a:p>
        </p:txBody>
      </p:sp>
      <p:sp>
        <p:nvSpPr>
          <p:cNvPr id="17" name="Espace réservé du numéro de diapositive 6">
            <a:extLst>
              <a:ext uri="{FF2B5EF4-FFF2-40B4-BE49-F238E27FC236}">
                <a16:creationId xmlns:a16="http://schemas.microsoft.com/office/drawing/2014/main" id="{78E80C11-1DE7-1C5A-17D1-C2CF084590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396627" y="6372000"/>
            <a:ext cx="429319" cy="360000"/>
          </a:xfrm>
        </p:spPr>
        <p:txBody>
          <a:bodyPr/>
          <a:lstStyle/>
          <a:p>
            <a:fld id="{F1620CC9-C982-429E-97C9-9F71A6603CFC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2050" name="Picture 2" descr="Espace Presse - Le synchrotron SOLEIL et le CEA font la lumière (par ...">
            <a:extLst>
              <a:ext uri="{FF2B5EF4-FFF2-40B4-BE49-F238E27FC236}">
                <a16:creationId xmlns:a16="http://schemas.microsoft.com/office/drawing/2014/main" id="{698617A2-269D-FD24-133E-3B64CDB6C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972552"/>
            <a:ext cx="6696744" cy="444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7221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C0FD48-E194-F4E9-9CAB-C627F28DB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Towards</a:t>
            </a:r>
            <a:r>
              <a:rPr lang="fr-FR" dirty="0"/>
              <a:t> SOLEIL II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AAE284-0886-58C8-A212-3E0A337BFB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/>
              <a:t>Pied de page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07BF756-25F9-59F0-36B0-B5D75ACC19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396627" y="6380805"/>
            <a:ext cx="429319" cy="360000"/>
          </a:xfrm>
        </p:spPr>
        <p:txBody>
          <a:bodyPr/>
          <a:lstStyle/>
          <a:p>
            <a:fld id="{F1620CC9-C982-429E-97C9-9F71A6603CFC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FDB6804-104E-21F9-4C9E-7E1BE16EEB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3191" y="873970"/>
            <a:ext cx="3168352" cy="1258219"/>
          </a:xfrm>
        </p:spPr>
        <p:txBody>
          <a:bodyPr/>
          <a:lstStyle/>
          <a:p>
            <a:r>
              <a:rPr lang="en-US" sz="2000" dirty="0"/>
              <a:t>New booster </a:t>
            </a:r>
          </a:p>
          <a:p>
            <a:r>
              <a:rPr lang="en-US" sz="2000" dirty="0"/>
              <a:t>New storage ring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9520A5D-FE15-A430-5CC4-CC1A17E2B82C}"/>
              </a:ext>
            </a:extLst>
          </p:cNvPr>
          <p:cNvSpPr txBox="1"/>
          <p:nvPr/>
        </p:nvSpPr>
        <p:spPr>
          <a:xfrm>
            <a:off x="7111346" y="4362994"/>
            <a:ext cx="63822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4"/>
              </a:rPr>
              <a:t>https://www.synchrotron-soleil.fr/en/future-soleil-soleil-ii-project</a:t>
            </a:r>
            <a:endParaRPr lang="en-US" sz="1400" dirty="0"/>
          </a:p>
          <a:p>
            <a:endParaRPr lang="en-US" sz="1400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18983EB-6EF8-5BF5-68FD-C9F2E02CE8E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543" y="673572"/>
            <a:ext cx="4044723" cy="1673406"/>
          </a:xfrm>
          <a:prstGeom prst="rect">
            <a:avLst/>
          </a:prstGeom>
          <a:noFill/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208F56B5-82F4-CFED-AA7A-21D3C98F06E5}"/>
              </a:ext>
            </a:extLst>
          </p:cNvPr>
          <p:cNvSpPr txBox="1"/>
          <p:nvPr/>
        </p:nvSpPr>
        <p:spPr>
          <a:xfrm>
            <a:off x="6130027" y="1539603"/>
            <a:ext cx="739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E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µm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D0D72E0-7517-5200-BD40-ECE8528FCBA6}"/>
              </a:ext>
            </a:extLst>
          </p:cNvPr>
          <p:cNvSpPr txBox="1"/>
          <p:nvPr/>
        </p:nvSpPr>
        <p:spPr>
          <a:xfrm>
            <a:off x="5992336" y="777940"/>
            <a:ext cx="101515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rgbClr val="0E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SOLEIL II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486723D1-0F92-D7BB-85BE-7B5FB3F3B6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673" y="704442"/>
            <a:ext cx="4742519" cy="2308407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8D538714-7882-5468-6727-389F774AD1AF}"/>
              </a:ext>
            </a:extLst>
          </p:cNvPr>
          <p:cNvSpPr txBox="1"/>
          <p:nvPr/>
        </p:nvSpPr>
        <p:spPr>
          <a:xfrm>
            <a:off x="4169364" y="768271"/>
            <a:ext cx="101515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rgbClr val="0E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SOLEIL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F331479-827B-DD13-29C3-9D753AC8FB3D}"/>
              </a:ext>
            </a:extLst>
          </p:cNvPr>
          <p:cNvSpPr txBox="1"/>
          <p:nvPr/>
        </p:nvSpPr>
        <p:spPr>
          <a:xfrm>
            <a:off x="4942597" y="550434"/>
            <a:ext cx="177178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0E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sizes</a:t>
            </a:r>
          </a:p>
        </p:txBody>
      </p:sp>
      <p:sp>
        <p:nvSpPr>
          <p:cNvPr id="18" name="Flèche : droite 17">
            <a:extLst>
              <a:ext uri="{FF2B5EF4-FFF2-40B4-BE49-F238E27FC236}">
                <a16:creationId xmlns:a16="http://schemas.microsoft.com/office/drawing/2014/main" id="{A384AE74-56CC-9532-2554-B8909DE0CBD6}"/>
              </a:ext>
            </a:extLst>
          </p:cNvPr>
          <p:cNvSpPr/>
          <p:nvPr/>
        </p:nvSpPr>
        <p:spPr>
          <a:xfrm>
            <a:off x="5231904" y="1235672"/>
            <a:ext cx="263413" cy="327424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720DF927-4AFB-46A6-29D3-232BFD45C7CA}"/>
              </a:ext>
            </a:extLst>
          </p:cNvPr>
          <p:cNvSpPr txBox="1"/>
          <p:nvPr/>
        </p:nvSpPr>
        <p:spPr>
          <a:xfrm>
            <a:off x="10698390" y="2835841"/>
            <a:ext cx="177178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0E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Brightness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BA245F2-E3F1-4BDD-6835-E46FB3443B12}"/>
              </a:ext>
            </a:extLst>
          </p:cNvPr>
          <p:cNvSpPr txBox="1"/>
          <p:nvPr/>
        </p:nvSpPr>
        <p:spPr>
          <a:xfrm>
            <a:off x="9889051" y="2132189"/>
            <a:ext cx="101515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rgbClr val="0E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SOLEIL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672050C-7320-41BA-22B9-E2EAA84CCF0F}"/>
              </a:ext>
            </a:extLst>
          </p:cNvPr>
          <p:cNvSpPr txBox="1"/>
          <p:nvPr/>
        </p:nvSpPr>
        <p:spPr>
          <a:xfrm>
            <a:off x="10103710" y="981995"/>
            <a:ext cx="101515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rgbClr val="0E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SOLEIL II</a:t>
            </a:r>
          </a:p>
        </p:txBody>
      </p:sp>
      <p:pic>
        <p:nvPicPr>
          <p:cNvPr id="22" name="Image 317">
            <a:extLst>
              <a:ext uri="{FF2B5EF4-FFF2-40B4-BE49-F238E27FC236}">
                <a16:creationId xmlns:a16="http://schemas.microsoft.com/office/drawing/2014/main" id="{A3369B0D-A485-D8A0-D43E-E2AC9068A151}"/>
              </a:ext>
            </a:extLst>
          </p:cNvPr>
          <p:cNvPicPr/>
          <p:nvPr/>
        </p:nvPicPr>
        <p:blipFill>
          <a:blip r:embed="rId7"/>
          <a:stretch/>
        </p:blipFill>
        <p:spPr>
          <a:xfrm>
            <a:off x="440562" y="2462358"/>
            <a:ext cx="4599243" cy="2308407"/>
          </a:xfrm>
          <a:prstGeom prst="rect">
            <a:avLst/>
          </a:prstGeom>
          <a:ln w="0">
            <a:noFill/>
          </a:ln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FB3B8DC5-5F0A-DC99-9142-3E5A7401B414}"/>
              </a:ext>
            </a:extLst>
          </p:cNvPr>
          <p:cNvSpPr txBox="1"/>
          <p:nvPr/>
        </p:nvSpPr>
        <p:spPr>
          <a:xfrm>
            <a:off x="4122352" y="1904825"/>
            <a:ext cx="739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E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 µm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F3ADD2C9-9FF8-80D5-3082-686360187D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88157" y="4735118"/>
            <a:ext cx="10033012" cy="2879331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A17350C1-73C9-37CE-FD21-78B26D1637CA}"/>
              </a:ext>
            </a:extLst>
          </p:cNvPr>
          <p:cNvSpPr txBox="1"/>
          <p:nvPr/>
        </p:nvSpPr>
        <p:spPr>
          <a:xfrm>
            <a:off x="3466189" y="5944337"/>
            <a:ext cx="2299724" cy="175432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Budget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Machine parameters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Infrastructure &amp; buildings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Beamlines implementation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Project organization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32CC2E7F-013C-26D0-D349-A04A94DCC0FB}"/>
              </a:ext>
            </a:extLst>
          </p:cNvPr>
          <p:cNvSpPr txBox="1"/>
          <p:nvPr/>
        </p:nvSpPr>
        <p:spPr>
          <a:xfrm>
            <a:off x="5967255" y="6007904"/>
            <a:ext cx="2840835" cy="138499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New machine assembly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Shutdown and installation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Restart of 7/10 upgraded + 19/22 adapted beamlines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New machine commissioning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Instrumentation R&amp;D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DBD087C2-95C5-684E-DF1E-696792D594FD}"/>
              </a:ext>
            </a:extLst>
          </p:cNvPr>
          <p:cNvSpPr txBox="1"/>
          <p:nvPr/>
        </p:nvSpPr>
        <p:spPr>
          <a:xfrm>
            <a:off x="8864746" y="6948179"/>
            <a:ext cx="3189171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Beamlines </a:t>
            </a:r>
            <a:r>
              <a:rPr lang="en-US" sz="1200" dirty="0" err="1">
                <a:solidFill>
                  <a:schemeClr val="bg1"/>
                </a:solidFill>
              </a:rPr>
              <a:t>optimisation</a:t>
            </a:r>
            <a:r>
              <a:rPr lang="en-US" sz="1200" dirty="0">
                <a:solidFill>
                  <a:schemeClr val="bg1"/>
                </a:solidFill>
              </a:rPr>
              <a:t>  and upgrade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Laboratories modernization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Instrumentation R&amp;D 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50EF756E-8205-D4A9-AEE4-2199465B5186}"/>
              </a:ext>
            </a:extLst>
          </p:cNvPr>
          <p:cNvSpPr txBox="1"/>
          <p:nvPr/>
        </p:nvSpPr>
        <p:spPr>
          <a:xfrm>
            <a:off x="5723350" y="5306536"/>
            <a:ext cx="3099674" cy="25391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Phase 1: Construction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E7F57895-587F-8E8E-1C00-C08216819AC7}"/>
              </a:ext>
            </a:extLst>
          </p:cNvPr>
          <p:cNvSpPr txBox="1"/>
          <p:nvPr/>
        </p:nvSpPr>
        <p:spPr>
          <a:xfrm>
            <a:off x="8867772" y="5416194"/>
            <a:ext cx="3099674" cy="25391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Phase 2: Towards full performance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715A0CB0-1D75-774D-E1F1-3F4D066C385E}"/>
              </a:ext>
            </a:extLst>
          </p:cNvPr>
          <p:cNvSpPr txBox="1"/>
          <p:nvPr/>
        </p:nvSpPr>
        <p:spPr>
          <a:xfrm>
            <a:off x="8040216" y="5125916"/>
            <a:ext cx="1008112" cy="25391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Dark period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0EE8B270-7EB0-BC9F-44AF-391218EB4DEC}"/>
              </a:ext>
            </a:extLst>
          </p:cNvPr>
          <p:cNvCxnSpPr>
            <a:cxnSpLocks/>
          </p:cNvCxnSpPr>
          <p:nvPr/>
        </p:nvCxnSpPr>
        <p:spPr>
          <a:xfrm>
            <a:off x="5495317" y="4770765"/>
            <a:ext cx="0" cy="69239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71D47965-8406-00DE-F109-2080B3004A0E}"/>
              </a:ext>
            </a:extLst>
          </p:cNvPr>
          <p:cNvSpPr txBox="1"/>
          <p:nvPr/>
        </p:nvSpPr>
        <p:spPr>
          <a:xfrm>
            <a:off x="5260222" y="2523865"/>
            <a:ext cx="2356469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 b="1" dirty="0">
                <a:solidFill>
                  <a:srgbClr val="0E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Emittance &lt; 100 </a:t>
            </a:r>
            <a:r>
              <a:rPr lang="en-US" sz="1300" b="1" dirty="0" err="1">
                <a:solidFill>
                  <a:srgbClr val="0E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pm.rad</a:t>
            </a:r>
            <a:r>
              <a:rPr lang="en-US" sz="1300" b="1" dirty="0">
                <a:solidFill>
                  <a:srgbClr val="0E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40902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DEDE2F40-6E81-F0F8-6D01-9098621C66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247" y="977608"/>
            <a:ext cx="7025669" cy="352953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7C0FD48-E194-F4E9-9CAB-C627F28DB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TDR program for IT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AAE284-0886-58C8-A212-3E0A337BFB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/>
              <a:t>Pied de page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07BF756-25F9-59F0-36B0-B5D75ACC19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4</a:t>
            </a:fld>
            <a:endParaRPr lang="fr-FR" dirty="0"/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AD7FB7E4-85F0-B557-C010-D328A57138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1819292"/>
              </p:ext>
            </p:extLst>
          </p:nvPr>
        </p:nvGraphicFramePr>
        <p:xfrm>
          <a:off x="-210713" y="707563"/>
          <a:ext cx="5281411" cy="3610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B9518D16-BDC3-5756-B4DB-0A75DFCCDC9B}"/>
              </a:ext>
            </a:extLst>
          </p:cNvPr>
          <p:cNvSpPr/>
          <p:nvPr/>
        </p:nvSpPr>
        <p:spPr>
          <a:xfrm>
            <a:off x="1002273" y="4310205"/>
            <a:ext cx="1008112" cy="619200"/>
          </a:xfrm>
          <a:custGeom>
            <a:avLst/>
            <a:gdLst>
              <a:gd name="connsiteX0" fmla="*/ 0 w 1317358"/>
              <a:gd name="connsiteY0" fmla="*/ 105389 h 1053886"/>
              <a:gd name="connsiteX1" fmla="*/ 105389 w 1317358"/>
              <a:gd name="connsiteY1" fmla="*/ 0 h 1053886"/>
              <a:gd name="connsiteX2" fmla="*/ 1211969 w 1317358"/>
              <a:gd name="connsiteY2" fmla="*/ 0 h 1053886"/>
              <a:gd name="connsiteX3" fmla="*/ 1317358 w 1317358"/>
              <a:gd name="connsiteY3" fmla="*/ 105389 h 1053886"/>
              <a:gd name="connsiteX4" fmla="*/ 1317358 w 1317358"/>
              <a:gd name="connsiteY4" fmla="*/ 948497 h 1053886"/>
              <a:gd name="connsiteX5" fmla="*/ 1211969 w 1317358"/>
              <a:gd name="connsiteY5" fmla="*/ 1053886 h 1053886"/>
              <a:gd name="connsiteX6" fmla="*/ 105389 w 1317358"/>
              <a:gd name="connsiteY6" fmla="*/ 1053886 h 1053886"/>
              <a:gd name="connsiteX7" fmla="*/ 0 w 1317358"/>
              <a:gd name="connsiteY7" fmla="*/ 948497 h 1053886"/>
              <a:gd name="connsiteX8" fmla="*/ 0 w 1317358"/>
              <a:gd name="connsiteY8" fmla="*/ 105389 h 105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7358" h="1053886">
                <a:moveTo>
                  <a:pt x="0" y="105389"/>
                </a:moveTo>
                <a:cubicBezTo>
                  <a:pt x="0" y="47184"/>
                  <a:pt x="47184" y="0"/>
                  <a:pt x="105389" y="0"/>
                </a:cubicBezTo>
                <a:lnTo>
                  <a:pt x="1211969" y="0"/>
                </a:lnTo>
                <a:cubicBezTo>
                  <a:pt x="1270174" y="0"/>
                  <a:pt x="1317358" y="47184"/>
                  <a:pt x="1317358" y="105389"/>
                </a:cubicBezTo>
                <a:lnTo>
                  <a:pt x="1317358" y="948497"/>
                </a:lnTo>
                <a:cubicBezTo>
                  <a:pt x="1317358" y="1006702"/>
                  <a:pt x="1270174" y="1053886"/>
                  <a:pt x="1211969" y="1053886"/>
                </a:cubicBezTo>
                <a:lnTo>
                  <a:pt x="105389" y="1053886"/>
                </a:lnTo>
                <a:cubicBezTo>
                  <a:pt x="47184" y="1053886"/>
                  <a:pt x="0" y="1006702"/>
                  <a:pt x="0" y="948497"/>
                </a:cubicBezTo>
                <a:lnTo>
                  <a:pt x="0" y="105389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rgbClr val="4F81BD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917" tIns="49917" rIns="49917" bIns="49917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000" b="1" dirty="0">
                <a:solidFill>
                  <a:srgbClr val="4F81BD"/>
                </a:solidFill>
              </a:rPr>
              <a:t>Monitoring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000" b="1" dirty="0">
                <a:solidFill>
                  <a:srgbClr val="4F81BD"/>
                </a:solidFill>
              </a:rPr>
              <a:t>&amp;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000" b="1" dirty="0">
                <a:solidFill>
                  <a:srgbClr val="4F81BD"/>
                </a:solidFill>
              </a:rPr>
              <a:t>Observability</a:t>
            </a:r>
            <a:endParaRPr lang="en-GB" sz="1200" b="1" dirty="0">
              <a:solidFill>
                <a:srgbClr val="4F81BD"/>
              </a:solidFill>
            </a:endParaRPr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71F2056A-83D3-1C93-4A80-A55CBF72220C}"/>
              </a:ext>
            </a:extLst>
          </p:cNvPr>
          <p:cNvSpPr/>
          <p:nvPr/>
        </p:nvSpPr>
        <p:spPr>
          <a:xfrm>
            <a:off x="81084" y="2913943"/>
            <a:ext cx="806400" cy="619200"/>
          </a:xfrm>
          <a:custGeom>
            <a:avLst/>
            <a:gdLst>
              <a:gd name="connsiteX0" fmla="*/ 0 w 1317358"/>
              <a:gd name="connsiteY0" fmla="*/ 105389 h 1053886"/>
              <a:gd name="connsiteX1" fmla="*/ 105389 w 1317358"/>
              <a:gd name="connsiteY1" fmla="*/ 0 h 1053886"/>
              <a:gd name="connsiteX2" fmla="*/ 1211969 w 1317358"/>
              <a:gd name="connsiteY2" fmla="*/ 0 h 1053886"/>
              <a:gd name="connsiteX3" fmla="*/ 1317358 w 1317358"/>
              <a:gd name="connsiteY3" fmla="*/ 105389 h 1053886"/>
              <a:gd name="connsiteX4" fmla="*/ 1317358 w 1317358"/>
              <a:gd name="connsiteY4" fmla="*/ 948497 h 1053886"/>
              <a:gd name="connsiteX5" fmla="*/ 1211969 w 1317358"/>
              <a:gd name="connsiteY5" fmla="*/ 1053886 h 1053886"/>
              <a:gd name="connsiteX6" fmla="*/ 105389 w 1317358"/>
              <a:gd name="connsiteY6" fmla="*/ 1053886 h 1053886"/>
              <a:gd name="connsiteX7" fmla="*/ 0 w 1317358"/>
              <a:gd name="connsiteY7" fmla="*/ 948497 h 1053886"/>
              <a:gd name="connsiteX8" fmla="*/ 0 w 1317358"/>
              <a:gd name="connsiteY8" fmla="*/ 105389 h 105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7358" h="1053886">
                <a:moveTo>
                  <a:pt x="0" y="105389"/>
                </a:moveTo>
                <a:cubicBezTo>
                  <a:pt x="0" y="47184"/>
                  <a:pt x="47184" y="0"/>
                  <a:pt x="105389" y="0"/>
                </a:cubicBezTo>
                <a:lnTo>
                  <a:pt x="1211969" y="0"/>
                </a:lnTo>
                <a:cubicBezTo>
                  <a:pt x="1270174" y="0"/>
                  <a:pt x="1317358" y="47184"/>
                  <a:pt x="1317358" y="105389"/>
                </a:cubicBezTo>
                <a:lnTo>
                  <a:pt x="1317358" y="948497"/>
                </a:lnTo>
                <a:cubicBezTo>
                  <a:pt x="1317358" y="1006702"/>
                  <a:pt x="1270174" y="1053886"/>
                  <a:pt x="1211969" y="1053886"/>
                </a:cubicBezTo>
                <a:lnTo>
                  <a:pt x="105389" y="1053886"/>
                </a:lnTo>
                <a:cubicBezTo>
                  <a:pt x="47184" y="1053886"/>
                  <a:pt x="0" y="1006702"/>
                  <a:pt x="0" y="948497"/>
                </a:cubicBezTo>
                <a:lnTo>
                  <a:pt x="0" y="105389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rgbClr val="4F81BD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917" tIns="49917" rIns="49917" bIns="49917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000" b="1" dirty="0">
                <a:solidFill>
                  <a:srgbClr val="4F81BD"/>
                </a:solidFill>
              </a:rPr>
              <a:t>Agility</a:t>
            </a:r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5406EDB3-C7C4-7E1D-2C50-47BD6979CC53}"/>
              </a:ext>
            </a:extLst>
          </p:cNvPr>
          <p:cNvSpPr/>
          <p:nvPr/>
        </p:nvSpPr>
        <p:spPr>
          <a:xfrm>
            <a:off x="3462277" y="4159238"/>
            <a:ext cx="806400" cy="619200"/>
          </a:xfrm>
          <a:custGeom>
            <a:avLst/>
            <a:gdLst>
              <a:gd name="connsiteX0" fmla="*/ 0 w 1317358"/>
              <a:gd name="connsiteY0" fmla="*/ 105389 h 1053886"/>
              <a:gd name="connsiteX1" fmla="*/ 105389 w 1317358"/>
              <a:gd name="connsiteY1" fmla="*/ 0 h 1053886"/>
              <a:gd name="connsiteX2" fmla="*/ 1211969 w 1317358"/>
              <a:gd name="connsiteY2" fmla="*/ 0 h 1053886"/>
              <a:gd name="connsiteX3" fmla="*/ 1317358 w 1317358"/>
              <a:gd name="connsiteY3" fmla="*/ 105389 h 1053886"/>
              <a:gd name="connsiteX4" fmla="*/ 1317358 w 1317358"/>
              <a:gd name="connsiteY4" fmla="*/ 948497 h 1053886"/>
              <a:gd name="connsiteX5" fmla="*/ 1211969 w 1317358"/>
              <a:gd name="connsiteY5" fmla="*/ 1053886 h 1053886"/>
              <a:gd name="connsiteX6" fmla="*/ 105389 w 1317358"/>
              <a:gd name="connsiteY6" fmla="*/ 1053886 h 1053886"/>
              <a:gd name="connsiteX7" fmla="*/ 0 w 1317358"/>
              <a:gd name="connsiteY7" fmla="*/ 948497 h 1053886"/>
              <a:gd name="connsiteX8" fmla="*/ 0 w 1317358"/>
              <a:gd name="connsiteY8" fmla="*/ 105389 h 105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7358" h="1053886">
                <a:moveTo>
                  <a:pt x="0" y="105389"/>
                </a:moveTo>
                <a:cubicBezTo>
                  <a:pt x="0" y="47184"/>
                  <a:pt x="47184" y="0"/>
                  <a:pt x="105389" y="0"/>
                </a:cubicBezTo>
                <a:lnTo>
                  <a:pt x="1211969" y="0"/>
                </a:lnTo>
                <a:cubicBezTo>
                  <a:pt x="1270174" y="0"/>
                  <a:pt x="1317358" y="47184"/>
                  <a:pt x="1317358" y="105389"/>
                </a:cubicBezTo>
                <a:lnTo>
                  <a:pt x="1317358" y="948497"/>
                </a:lnTo>
                <a:cubicBezTo>
                  <a:pt x="1317358" y="1006702"/>
                  <a:pt x="1270174" y="1053886"/>
                  <a:pt x="1211969" y="1053886"/>
                </a:cubicBezTo>
                <a:lnTo>
                  <a:pt x="105389" y="1053886"/>
                </a:lnTo>
                <a:cubicBezTo>
                  <a:pt x="47184" y="1053886"/>
                  <a:pt x="0" y="1006702"/>
                  <a:pt x="0" y="948497"/>
                </a:cubicBezTo>
                <a:lnTo>
                  <a:pt x="0" y="105389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rgbClr val="4F81BD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917" tIns="49917" rIns="49917" bIns="49917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000" b="1" dirty="0">
                <a:solidFill>
                  <a:srgbClr val="4F81BD"/>
                </a:solidFill>
              </a:rPr>
              <a:t>Security</a:t>
            </a:r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97BA1A3F-FB29-D31D-9165-4C25E1ABFAE6}"/>
              </a:ext>
            </a:extLst>
          </p:cNvPr>
          <p:cNvSpPr/>
          <p:nvPr/>
        </p:nvSpPr>
        <p:spPr>
          <a:xfrm>
            <a:off x="3713666" y="1392654"/>
            <a:ext cx="1398026" cy="619200"/>
          </a:xfrm>
          <a:custGeom>
            <a:avLst/>
            <a:gdLst>
              <a:gd name="connsiteX0" fmla="*/ 0 w 1317358"/>
              <a:gd name="connsiteY0" fmla="*/ 105389 h 1053886"/>
              <a:gd name="connsiteX1" fmla="*/ 105389 w 1317358"/>
              <a:gd name="connsiteY1" fmla="*/ 0 h 1053886"/>
              <a:gd name="connsiteX2" fmla="*/ 1211969 w 1317358"/>
              <a:gd name="connsiteY2" fmla="*/ 0 h 1053886"/>
              <a:gd name="connsiteX3" fmla="*/ 1317358 w 1317358"/>
              <a:gd name="connsiteY3" fmla="*/ 105389 h 1053886"/>
              <a:gd name="connsiteX4" fmla="*/ 1317358 w 1317358"/>
              <a:gd name="connsiteY4" fmla="*/ 948497 h 1053886"/>
              <a:gd name="connsiteX5" fmla="*/ 1211969 w 1317358"/>
              <a:gd name="connsiteY5" fmla="*/ 1053886 h 1053886"/>
              <a:gd name="connsiteX6" fmla="*/ 105389 w 1317358"/>
              <a:gd name="connsiteY6" fmla="*/ 1053886 h 1053886"/>
              <a:gd name="connsiteX7" fmla="*/ 0 w 1317358"/>
              <a:gd name="connsiteY7" fmla="*/ 948497 h 1053886"/>
              <a:gd name="connsiteX8" fmla="*/ 0 w 1317358"/>
              <a:gd name="connsiteY8" fmla="*/ 105389 h 105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7358" h="1053886">
                <a:moveTo>
                  <a:pt x="0" y="105389"/>
                </a:moveTo>
                <a:cubicBezTo>
                  <a:pt x="0" y="47184"/>
                  <a:pt x="47184" y="0"/>
                  <a:pt x="105389" y="0"/>
                </a:cubicBezTo>
                <a:lnTo>
                  <a:pt x="1211969" y="0"/>
                </a:lnTo>
                <a:cubicBezTo>
                  <a:pt x="1270174" y="0"/>
                  <a:pt x="1317358" y="47184"/>
                  <a:pt x="1317358" y="105389"/>
                </a:cubicBezTo>
                <a:lnTo>
                  <a:pt x="1317358" y="948497"/>
                </a:lnTo>
                <a:cubicBezTo>
                  <a:pt x="1317358" y="1006702"/>
                  <a:pt x="1270174" y="1053886"/>
                  <a:pt x="1211969" y="1053886"/>
                </a:cubicBezTo>
                <a:lnTo>
                  <a:pt x="105389" y="1053886"/>
                </a:lnTo>
                <a:cubicBezTo>
                  <a:pt x="47184" y="1053886"/>
                  <a:pt x="0" y="1006702"/>
                  <a:pt x="0" y="948497"/>
                </a:cubicBezTo>
                <a:lnTo>
                  <a:pt x="0" y="105389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rgbClr val="4F81BD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917" tIns="49917" rIns="49917" bIns="49917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000" b="1" dirty="0">
                <a:solidFill>
                  <a:srgbClr val="4F81BD"/>
                </a:solidFill>
              </a:rPr>
              <a:t>Smart Processes &amp; Systems</a:t>
            </a:r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D3320EB8-6D69-7012-ABA7-78A7AB4F27B4}"/>
              </a:ext>
            </a:extLst>
          </p:cNvPr>
          <p:cNvSpPr/>
          <p:nvPr/>
        </p:nvSpPr>
        <p:spPr>
          <a:xfrm>
            <a:off x="3130211" y="669327"/>
            <a:ext cx="806400" cy="619200"/>
          </a:xfrm>
          <a:custGeom>
            <a:avLst/>
            <a:gdLst>
              <a:gd name="connsiteX0" fmla="*/ 0 w 1317358"/>
              <a:gd name="connsiteY0" fmla="*/ 105389 h 1053886"/>
              <a:gd name="connsiteX1" fmla="*/ 105389 w 1317358"/>
              <a:gd name="connsiteY1" fmla="*/ 0 h 1053886"/>
              <a:gd name="connsiteX2" fmla="*/ 1211969 w 1317358"/>
              <a:gd name="connsiteY2" fmla="*/ 0 h 1053886"/>
              <a:gd name="connsiteX3" fmla="*/ 1317358 w 1317358"/>
              <a:gd name="connsiteY3" fmla="*/ 105389 h 1053886"/>
              <a:gd name="connsiteX4" fmla="*/ 1317358 w 1317358"/>
              <a:gd name="connsiteY4" fmla="*/ 948497 h 1053886"/>
              <a:gd name="connsiteX5" fmla="*/ 1211969 w 1317358"/>
              <a:gd name="connsiteY5" fmla="*/ 1053886 h 1053886"/>
              <a:gd name="connsiteX6" fmla="*/ 105389 w 1317358"/>
              <a:gd name="connsiteY6" fmla="*/ 1053886 h 1053886"/>
              <a:gd name="connsiteX7" fmla="*/ 0 w 1317358"/>
              <a:gd name="connsiteY7" fmla="*/ 948497 h 1053886"/>
              <a:gd name="connsiteX8" fmla="*/ 0 w 1317358"/>
              <a:gd name="connsiteY8" fmla="*/ 105389 h 105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7358" h="1053886">
                <a:moveTo>
                  <a:pt x="0" y="105389"/>
                </a:moveTo>
                <a:cubicBezTo>
                  <a:pt x="0" y="47184"/>
                  <a:pt x="47184" y="0"/>
                  <a:pt x="105389" y="0"/>
                </a:cubicBezTo>
                <a:lnTo>
                  <a:pt x="1211969" y="0"/>
                </a:lnTo>
                <a:cubicBezTo>
                  <a:pt x="1270174" y="0"/>
                  <a:pt x="1317358" y="47184"/>
                  <a:pt x="1317358" y="105389"/>
                </a:cubicBezTo>
                <a:lnTo>
                  <a:pt x="1317358" y="948497"/>
                </a:lnTo>
                <a:cubicBezTo>
                  <a:pt x="1317358" y="1006702"/>
                  <a:pt x="1270174" y="1053886"/>
                  <a:pt x="1211969" y="1053886"/>
                </a:cubicBezTo>
                <a:lnTo>
                  <a:pt x="105389" y="1053886"/>
                </a:lnTo>
                <a:cubicBezTo>
                  <a:pt x="47184" y="1053886"/>
                  <a:pt x="0" y="1006702"/>
                  <a:pt x="0" y="948497"/>
                </a:cubicBezTo>
                <a:lnTo>
                  <a:pt x="0" y="105389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rgbClr val="4F81BD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917" tIns="49917" rIns="49917" bIns="49917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000" b="1" dirty="0">
                <a:solidFill>
                  <a:srgbClr val="4F81BD"/>
                </a:solidFill>
              </a:rPr>
              <a:t>Open Data</a:t>
            </a:r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2F70D2BC-799F-66F4-E677-B89E8EC0D033}"/>
              </a:ext>
            </a:extLst>
          </p:cNvPr>
          <p:cNvSpPr/>
          <p:nvPr/>
        </p:nvSpPr>
        <p:spPr>
          <a:xfrm>
            <a:off x="293815" y="3658290"/>
            <a:ext cx="806400" cy="619200"/>
          </a:xfrm>
          <a:custGeom>
            <a:avLst/>
            <a:gdLst>
              <a:gd name="connsiteX0" fmla="*/ 0 w 1317358"/>
              <a:gd name="connsiteY0" fmla="*/ 105389 h 1053886"/>
              <a:gd name="connsiteX1" fmla="*/ 105389 w 1317358"/>
              <a:gd name="connsiteY1" fmla="*/ 0 h 1053886"/>
              <a:gd name="connsiteX2" fmla="*/ 1211969 w 1317358"/>
              <a:gd name="connsiteY2" fmla="*/ 0 h 1053886"/>
              <a:gd name="connsiteX3" fmla="*/ 1317358 w 1317358"/>
              <a:gd name="connsiteY3" fmla="*/ 105389 h 1053886"/>
              <a:gd name="connsiteX4" fmla="*/ 1317358 w 1317358"/>
              <a:gd name="connsiteY4" fmla="*/ 948497 h 1053886"/>
              <a:gd name="connsiteX5" fmla="*/ 1211969 w 1317358"/>
              <a:gd name="connsiteY5" fmla="*/ 1053886 h 1053886"/>
              <a:gd name="connsiteX6" fmla="*/ 105389 w 1317358"/>
              <a:gd name="connsiteY6" fmla="*/ 1053886 h 1053886"/>
              <a:gd name="connsiteX7" fmla="*/ 0 w 1317358"/>
              <a:gd name="connsiteY7" fmla="*/ 948497 h 1053886"/>
              <a:gd name="connsiteX8" fmla="*/ 0 w 1317358"/>
              <a:gd name="connsiteY8" fmla="*/ 105389 h 105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7358" h="1053886">
                <a:moveTo>
                  <a:pt x="0" y="105389"/>
                </a:moveTo>
                <a:cubicBezTo>
                  <a:pt x="0" y="47184"/>
                  <a:pt x="47184" y="0"/>
                  <a:pt x="105389" y="0"/>
                </a:cubicBezTo>
                <a:lnTo>
                  <a:pt x="1211969" y="0"/>
                </a:lnTo>
                <a:cubicBezTo>
                  <a:pt x="1270174" y="0"/>
                  <a:pt x="1317358" y="47184"/>
                  <a:pt x="1317358" y="105389"/>
                </a:cubicBezTo>
                <a:lnTo>
                  <a:pt x="1317358" y="948497"/>
                </a:lnTo>
                <a:cubicBezTo>
                  <a:pt x="1317358" y="1006702"/>
                  <a:pt x="1270174" y="1053886"/>
                  <a:pt x="1211969" y="1053886"/>
                </a:cubicBezTo>
                <a:lnTo>
                  <a:pt x="105389" y="1053886"/>
                </a:lnTo>
                <a:cubicBezTo>
                  <a:pt x="47184" y="1053886"/>
                  <a:pt x="0" y="1006702"/>
                  <a:pt x="0" y="948497"/>
                </a:cubicBezTo>
                <a:lnTo>
                  <a:pt x="0" y="105389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rgbClr val="4F81BD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917" tIns="49917" rIns="49917" bIns="49917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b="1" dirty="0">
                <a:solidFill>
                  <a:srgbClr val="4F81BD"/>
                </a:solidFill>
              </a:rPr>
              <a:t>Teams training &amp; shared culture</a:t>
            </a:r>
            <a:endParaRPr lang="fr-FR" sz="900" b="1" dirty="0">
              <a:solidFill>
                <a:srgbClr val="4F81BD"/>
              </a:solidFill>
            </a:endParaRPr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29856945-3DF3-B454-4830-8FD7DE4FAB9C}"/>
              </a:ext>
            </a:extLst>
          </p:cNvPr>
          <p:cNvSpPr/>
          <p:nvPr/>
        </p:nvSpPr>
        <p:spPr>
          <a:xfrm>
            <a:off x="11974" y="1350801"/>
            <a:ext cx="1080120" cy="619200"/>
          </a:xfrm>
          <a:custGeom>
            <a:avLst/>
            <a:gdLst>
              <a:gd name="connsiteX0" fmla="*/ 0 w 1317358"/>
              <a:gd name="connsiteY0" fmla="*/ 105389 h 1053886"/>
              <a:gd name="connsiteX1" fmla="*/ 105389 w 1317358"/>
              <a:gd name="connsiteY1" fmla="*/ 0 h 1053886"/>
              <a:gd name="connsiteX2" fmla="*/ 1211969 w 1317358"/>
              <a:gd name="connsiteY2" fmla="*/ 0 h 1053886"/>
              <a:gd name="connsiteX3" fmla="*/ 1317358 w 1317358"/>
              <a:gd name="connsiteY3" fmla="*/ 105389 h 1053886"/>
              <a:gd name="connsiteX4" fmla="*/ 1317358 w 1317358"/>
              <a:gd name="connsiteY4" fmla="*/ 948497 h 1053886"/>
              <a:gd name="connsiteX5" fmla="*/ 1211969 w 1317358"/>
              <a:gd name="connsiteY5" fmla="*/ 1053886 h 1053886"/>
              <a:gd name="connsiteX6" fmla="*/ 105389 w 1317358"/>
              <a:gd name="connsiteY6" fmla="*/ 1053886 h 1053886"/>
              <a:gd name="connsiteX7" fmla="*/ 0 w 1317358"/>
              <a:gd name="connsiteY7" fmla="*/ 948497 h 1053886"/>
              <a:gd name="connsiteX8" fmla="*/ 0 w 1317358"/>
              <a:gd name="connsiteY8" fmla="*/ 105389 h 105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7358" h="1053886">
                <a:moveTo>
                  <a:pt x="0" y="105389"/>
                </a:moveTo>
                <a:cubicBezTo>
                  <a:pt x="0" y="47184"/>
                  <a:pt x="47184" y="0"/>
                  <a:pt x="105389" y="0"/>
                </a:cubicBezTo>
                <a:lnTo>
                  <a:pt x="1211969" y="0"/>
                </a:lnTo>
                <a:cubicBezTo>
                  <a:pt x="1270174" y="0"/>
                  <a:pt x="1317358" y="47184"/>
                  <a:pt x="1317358" y="105389"/>
                </a:cubicBezTo>
                <a:lnTo>
                  <a:pt x="1317358" y="948497"/>
                </a:lnTo>
                <a:cubicBezTo>
                  <a:pt x="1317358" y="1006702"/>
                  <a:pt x="1270174" y="1053886"/>
                  <a:pt x="1211969" y="1053886"/>
                </a:cubicBezTo>
                <a:lnTo>
                  <a:pt x="105389" y="1053886"/>
                </a:lnTo>
                <a:cubicBezTo>
                  <a:pt x="47184" y="1053886"/>
                  <a:pt x="0" y="1006702"/>
                  <a:pt x="0" y="948497"/>
                </a:cubicBezTo>
                <a:lnTo>
                  <a:pt x="0" y="105389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rgbClr val="4F81BD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917" tIns="49917" rIns="49917" bIns="49917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000" b="1" dirty="0">
                <a:solidFill>
                  <a:srgbClr val="4F81BD"/>
                </a:solidFill>
              </a:rPr>
              <a:t>Continuous improvement</a:t>
            </a:r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55D63463-F2B9-5A8B-9208-25C71BC8E3B9}"/>
              </a:ext>
            </a:extLst>
          </p:cNvPr>
          <p:cNvSpPr/>
          <p:nvPr/>
        </p:nvSpPr>
        <p:spPr>
          <a:xfrm>
            <a:off x="3626873" y="3297958"/>
            <a:ext cx="806400" cy="619200"/>
          </a:xfrm>
          <a:custGeom>
            <a:avLst/>
            <a:gdLst>
              <a:gd name="connsiteX0" fmla="*/ 0 w 1317358"/>
              <a:gd name="connsiteY0" fmla="*/ 105389 h 1053886"/>
              <a:gd name="connsiteX1" fmla="*/ 105389 w 1317358"/>
              <a:gd name="connsiteY1" fmla="*/ 0 h 1053886"/>
              <a:gd name="connsiteX2" fmla="*/ 1211969 w 1317358"/>
              <a:gd name="connsiteY2" fmla="*/ 0 h 1053886"/>
              <a:gd name="connsiteX3" fmla="*/ 1317358 w 1317358"/>
              <a:gd name="connsiteY3" fmla="*/ 105389 h 1053886"/>
              <a:gd name="connsiteX4" fmla="*/ 1317358 w 1317358"/>
              <a:gd name="connsiteY4" fmla="*/ 948497 h 1053886"/>
              <a:gd name="connsiteX5" fmla="*/ 1211969 w 1317358"/>
              <a:gd name="connsiteY5" fmla="*/ 1053886 h 1053886"/>
              <a:gd name="connsiteX6" fmla="*/ 105389 w 1317358"/>
              <a:gd name="connsiteY6" fmla="*/ 1053886 h 1053886"/>
              <a:gd name="connsiteX7" fmla="*/ 0 w 1317358"/>
              <a:gd name="connsiteY7" fmla="*/ 948497 h 1053886"/>
              <a:gd name="connsiteX8" fmla="*/ 0 w 1317358"/>
              <a:gd name="connsiteY8" fmla="*/ 105389 h 105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7358" h="1053886">
                <a:moveTo>
                  <a:pt x="0" y="105389"/>
                </a:moveTo>
                <a:cubicBezTo>
                  <a:pt x="0" y="47184"/>
                  <a:pt x="47184" y="0"/>
                  <a:pt x="105389" y="0"/>
                </a:cubicBezTo>
                <a:lnTo>
                  <a:pt x="1211969" y="0"/>
                </a:lnTo>
                <a:cubicBezTo>
                  <a:pt x="1270174" y="0"/>
                  <a:pt x="1317358" y="47184"/>
                  <a:pt x="1317358" y="105389"/>
                </a:cubicBezTo>
                <a:lnTo>
                  <a:pt x="1317358" y="948497"/>
                </a:lnTo>
                <a:cubicBezTo>
                  <a:pt x="1317358" y="1006702"/>
                  <a:pt x="1270174" y="1053886"/>
                  <a:pt x="1211969" y="1053886"/>
                </a:cubicBezTo>
                <a:lnTo>
                  <a:pt x="105389" y="1053886"/>
                </a:lnTo>
                <a:cubicBezTo>
                  <a:pt x="47184" y="1053886"/>
                  <a:pt x="0" y="1006702"/>
                  <a:pt x="0" y="948497"/>
                </a:cubicBezTo>
                <a:lnTo>
                  <a:pt x="0" y="105389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rgbClr val="4F81BD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917" tIns="49917" rIns="49917" bIns="49917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>
                <a:solidFill>
                  <a:srgbClr val="4F81BD"/>
                </a:solidFill>
              </a:rPr>
              <a:t>Reliability</a:t>
            </a:r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658AD14C-A4FD-5F1F-59BF-DC43C82FF0FD}"/>
              </a:ext>
            </a:extLst>
          </p:cNvPr>
          <p:cNvSpPr/>
          <p:nvPr/>
        </p:nvSpPr>
        <p:spPr>
          <a:xfrm>
            <a:off x="2232275" y="4420652"/>
            <a:ext cx="1008112" cy="619200"/>
          </a:xfrm>
          <a:custGeom>
            <a:avLst/>
            <a:gdLst>
              <a:gd name="connsiteX0" fmla="*/ 0 w 1317358"/>
              <a:gd name="connsiteY0" fmla="*/ 105389 h 1053886"/>
              <a:gd name="connsiteX1" fmla="*/ 105389 w 1317358"/>
              <a:gd name="connsiteY1" fmla="*/ 0 h 1053886"/>
              <a:gd name="connsiteX2" fmla="*/ 1211969 w 1317358"/>
              <a:gd name="connsiteY2" fmla="*/ 0 h 1053886"/>
              <a:gd name="connsiteX3" fmla="*/ 1317358 w 1317358"/>
              <a:gd name="connsiteY3" fmla="*/ 105389 h 1053886"/>
              <a:gd name="connsiteX4" fmla="*/ 1317358 w 1317358"/>
              <a:gd name="connsiteY4" fmla="*/ 948497 h 1053886"/>
              <a:gd name="connsiteX5" fmla="*/ 1211969 w 1317358"/>
              <a:gd name="connsiteY5" fmla="*/ 1053886 h 1053886"/>
              <a:gd name="connsiteX6" fmla="*/ 105389 w 1317358"/>
              <a:gd name="connsiteY6" fmla="*/ 1053886 h 1053886"/>
              <a:gd name="connsiteX7" fmla="*/ 0 w 1317358"/>
              <a:gd name="connsiteY7" fmla="*/ 948497 h 1053886"/>
              <a:gd name="connsiteX8" fmla="*/ 0 w 1317358"/>
              <a:gd name="connsiteY8" fmla="*/ 105389 h 105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7358" h="1053886">
                <a:moveTo>
                  <a:pt x="0" y="105389"/>
                </a:moveTo>
                <a:cubicBezTo>
                  <a:pt x="0" y="47184"/>
                  <a:pt x="47184" y="0"/>
                  <a:pt x="105389" y="0"/>
                </a:cubicBezTo>
                <a:lnTo>
                  <a:pt x="1211969" y="0"/>
                </a:lnTo>
                <a:cubicBezTo>
                  <a:pt x="1270174" y="0"/>
                  <a:pt x="1317358" y="47184"/>
                  <a:pt x="1317358" y="105389"/>
                </a:cubicBezTo>
                <a:lnTo>
                  <a:pt x="1317358" y="948497"/>
                </a:lnTo>
                <a:cubicBezTo>
                  <a:pt x="1317358" y="1006702"/>
                  <a:pt x="1270174" y="1053886"/>
                  <a:pt x="1211969" y="1053886"/>
                </a:cubicBezTo>
                <a:lnTo>
                  <a:pt x="105389" y="1053886"/>
                </a:lnTo>
                <a:cubicBezTo>
                  <a:pt x="47184" y="1053886"/>
                  <a:pt x="0" y="1006702"/>
                  <a:pt x="0" y="948497"/>
                </a:cubicBezTo>
                <a:lnTo>
                  <a:pt x="0" y="105389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rgbClr val="4F81BD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917" tIns="49917" rIns="49917" bIns="49917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>
                <a:solidFill>
                  <a:srgbClr val="4F81BD"/>
                </a:solidFill>
              </a:rPr>
              <a:t>Maintaibility</a:t>
            </a:r>
            <a:endParaRPr lang="en-US" sz="1000" b="1" dirty="0">
              <a:solidFill>
                <a:srgbClr val="4F81BD"/>
              </a:solidFill>
            </a:endParaRP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1681A5C1-32C4-AFDB-EF48-1B6E5A052B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2034" y="5203262"/>
            <a:ext cx="4754926" cy="1158142"/>
          </a:xfrm>
          <a:prstGeom prst="roundRect">
            <a:avLst/>
          </a:prstGeom>
        </p:spPr>
        <p:txBody>
          <a:bodyPr/>
          <a:lstStyle/>
          <a:p>
            <a:r>
              <a:rPr lang="en-US" sz="1600" i="1" dirty="0"/>
              <a:t>&gt; 50 people involved from Experiences, Accelerators and IT</a:t>
            </a:r>
          </a:p>
          <a:p>
            <a:r>
              <a:rPr lang="en-US" sz="1600" i="1" dirty="0"/>
              <a:t>&gt; 30 work groups or projects</a:t>
            </a:r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E37753C5-1702-7141-EDB7-DCAC89A00D40}"/>
              </a:ext>
            </a:extLst>
          </p:cNvPr>
          <p:cNvSpPr/>
          <p:nvPr/>
        </p:nvSpPr>
        <p:spPr>
          <a:xfrm>
            <a:off x="887484" y="676083"/>
            <a:ext cx="806400" cy="619200"/>
          </a:xfrm>
          <a:custGeom>
            <a:avLst/>
            <a:gdLst>
              <a:gd name="connsiteX0" fmla="*/ 0 w 1317358"/>
              <a:gd name="connsiteY0" fmla="*/ 105389 h 1053886"/>
              <a:gd name="connsiteX1" fmla="*/ 105389 w 1317358"/>
              <a:gd name="connsiteY1" fmla="*/ 0 h 1053886"/>
              <a:gd name="connsiteX2" fmla="*/ 1211969 w 1317358"/>
              <a:gd name="connsiteY2" fmla="*/ 0 h 1053886"/>
              <a:gd name="connsiteX3" fmla="*/ 1317358 w 1317358"/>
              <a:gd name="connsiteY3" fmla="*/ 105389 h 1053886"/>
              <a:gd name="connsiteX4" fmla="*/ 1317358 w 1317358"/>
              <a:gd name="connsiteY4" fmla="*/ 948497 h 1053886"/>
              <a:gd name="connsiteX5" fmla="*/ 1211969 w 1317358"/>
              <a:gd name="connsiteY5" fmla="*/ 1053886 h 1053886"/>
              <a:gd name="connsiteX6" fmla="*/ 105389 w 1317358"/>
              <a:gd name="connsiteY6" fmla="*/ 1053886 h 1053886"/>
              <a:gd name="connsiteX7" fmla="*/ 0 w 1317358"/>
              <a:gd name="connsiteY7" fmla="*/ 948497 h 1053886"/>
              <a:gd name="connsiteX8" fmla="*/ 0 w 1317358"/>
              <a:gd name="connsiteY8" fmla="*/ 105389 h 105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7358" h="1053886">
                <a:moveTo>
                  <a:pt x="0" y="105389"/>
                </a:moveTo>
                <a:cubicBezTo>
                  <a:pt x="0" y="47184"/>
                  <a:pt x="47184" y="0"/>
                  <a:pt x="105389" y="0"/>
                </a:cubicBezTo>
                <a:lnTo>
                  <a:pt x="1211969" y="0"/>
                </a:lnTo>
                <a:cubicBezTo>
                  <a:pt x="1270174" y="0"/>
                  <a:pt x="1317358" y="47184"/>
                  <a:pt x="1317358" y="105389"/>
                </a:cubicBezTo>
                <a:lnTo>
                  <a:pt x="1317358" y="948497"/>
                </a:lnTo>
                <a:cubicBezTo>
                  <a:pt x="1317358" y="1006702"/>
                  <a:pt x="1270174" y="1053886"/>
                  <a:pt x="1211969" y="1053886"/>
                </a:cubicBezTo>
                <a:lnTo>
                  <a:pt x="105389" y="1053886"/>
                </a:lnTo>
                <a:cubicBezTo>
                  <a:pt x="47184" y="1053886"/>
                  <a:pt x="0" y="1006702"/>
                  <a:pt x="0" y="948497"/>
                </a:cubicBezTo>
                <a:lnTo>
                  <a:pt x="0" y="105389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rgbClr val="4F81BD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917" tIns="49917" rIns="49917" bIns="49917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000" b="1" dirty="0">
                <a:solidFill>
                  <a:srgbClr val="4F81BD"/>
                </a:solidFill>
              </a:rPr>
              <a:t>UX &amp; UI</a:t>
            </a:r>
          </a:p>
        </p:txBody>
      </p:sp>
      <p:sp>
        <p:nvSpPr>
          <p:cNvPr id="19" name="Forme libre : forme 18">
            <a:extLst>
              <a:ext uri="{FF2B5EF4-FFF2-40B4-BE49-F238E27FC236}">
                <a16:creationId xmlns:a16="http://schemas.microsoft.com/office/drawing/2014/main" id="{EE17B917-5E2A-5675-5CE8-2731456DEB67}"/>
              </a:ext>
            </a:extLst>
          </p:cNvPr>
          <p:cNvSpPr/>
          <p:nvPr/>
        </p:nvSpPr>
        <p:spPr>
          <a:xfrm>
            <a:off x="4204562" y="2604744"/>
            <a:ext cx="983071" cy="619200"/>
          </a:xfrm>
          <a:custGeom>
            <a:avLst/>
            <a:gdLst>
              <a:gd name="connsiteX0" fmla="*/ 0 w 1317358"/>
              <a:gd name="connsiteY0" fmla="*/ 105389 h 1053886"/>
              <a:gd name="connsiteX1" fmla="*/ 105389 w 1317358"/>
              <a:gd name="connsiteY1" fmla="*/ 0 h 1053886"/>
              <a:gd name="connsiteX2" fmla="*/ 1211969 w 1317358"/>
              <a:gd name="connsiteY2" fmla="*/ 0 h 1053886"/>
              <a:gd name="connsiteX3" fmla="*/ 1317358 w 1317358"/>
              <a:gd name="connsiteY3" fmla="*/ 105389 h 1053886"/>
              <a:gd name="connsiteX4" fmla="*/ 1317358 w 1317358"/>
              <a:gd name="connsiteY4" fmla="*/ 948497 h 1053886"/>
              <a:gd name="connsiteX5" fmla="*/ 1211969 w 1317358"/>
              <a:gd name="connsiteY5" fmla="*/ 1053886 h 1053886"/>
              <a:gd name="connsiteX6" fmla="*/ 105389 w 1317358"/>
              <a:gd name="connsiteY6" fmla="*/ 1053886 h 1053886"/>
              <a:gd name="connsiteX7" fmla="*/ 0 w 1317358"/>
              <a:gd name="connsiteY7" fmla="*/ 948497 h 1053886"/>
              <a:gd name="connsiteX8" fmla="*/ 0 w 1317358"/>
              <a:gd name="connsiteY8" fmla="*/ 105389 h 105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7358" h="1053886">
                <a:moveTo>
                  <a:pt x="0" y="105389"/>
                </a:moveTo>
                <a:cubicBezTo>
                  <a:pt x="0" y="47184"/>
                  <a:pt x="47184" y="0"/>
                  <a:pt x="105389" y="0"/>
                </a:cubicBezTo>
                <a:lnTo>
                  <a:pt x="1211969" y="0"/>
                </a:lnTo>
                <a:cubicBezTo>
                  <a:pt x="1270174" y="0"/>
                  <a:pt x="1317358" y="47184"/>
                  <a:pt x="1317358" y="105389"/>
                </a:cubicBezTo>
                <a:lnTo>
                  <a:pt x="1317358" y="948497"/>
                </a:lnTo>
                <a:cubicBezTo>
                  <a:pt x="1317358" y="1006702"/>
                  <a:pt x="1270174" y="1053886"/>
                  <a:pt x="1211969" y="1053886"/>
                </a:cubicBezTo>
                <a:lnTo>
                  <a:pt x="105389" y="1053886"/>
                </a:lnTo>
                <a:cubicBezTo>
                  <a:pt x="47184" y="1053886"/>
                  <a:pt x="0" y="1006702"/>
                  <a:pt x="0" y="948497"/>
                </a:cubicBezTo>
                <a:lnTo>
                  <a:pt x="0" y="105389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rgbClr val="4F81BD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917" tIns="49917" rIns="49917" bIns="49917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000" b="1" dirty="0">
                <a:solidFill>
                  <a:srgbClr val="4F81BD"/>
                </a:solidFill>
              </a:rPr>
              <a:t>Performance</a:t>
            </a:r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CFF6AB7B-F35D-4FD7-F2CB-E72C0F2A233A}"/>
              </a:ext>
            </a:extLst>
          </p:cNvPr>
          <p:cNvSpPr txBox="1">
            <a:spLocks/>
          </p:cNvSpPr>
          <p:nvPr/>
        </p:nvSpPr>
        <p:spPr>
          <a:xfrm>
            <a:off x="5539925" y="4919547"/>
            <a:ext cx="6652075" cy="1929950"/>
          </a:xfrm>
          <a:prstGeom prst="rect">
            <a:avLst/>
          </a:prstGeom>
          <a:solidFill>
            <a:srgbClr val="3F6BAE"/>
          </a:solidFill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E41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This presentation highlights the collaboration between:</a:t>
            </a:r>
          </a:p>
          <a:p>
            <a:r>
              <a:rPr lang="en-US" sz="1800" dirty="0">
                <a:solidFill>
                  <a:schemeClr val="bg1"/>
                </a:solidFill>
              </a:rPr>
              <a:t>Sample lifecycle management</a:t>
            </a:r>
          </a:p>
          <a:p>
            <a:r>
              <a:rPr lang="en-US" sz="1800" dirty="0">
                <a:solidFill>
                  <a:schemeClr val="bg1"/>
                </a:solidFill>
              </a:rPr>
              <a:t>Experimental data </a:t>
            </a:r>
            <a:r>
              <a:rPr lang="en-US" sz="1800" dirty="0" err="1">
                <a:solidFill>
                  <a:schemeClr val="bg1"/>
                </a:solidFill>
              </a:rPr>
              <a:t>catolog</a:t>
            </a:r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IT Architecture</a:t>
            </a: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A7B396D1-2A87-676C-937C-C650947F3A2E}"/>
              </a:ext>
            </a:extLst>
          </p:cNvPr>
          <p:cNvSpPr/>
          <p:nvPr/>
        </p:nvSpPr>
        <p:spPr>
          <a:xfrm>
            <a:off x="6528048" y="2132856"/>
            <a:ext cx="792088" cy="265157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D392F61B-6D38-6FC0-9A23-8834563EA87A}"/>
              </a:ext>
            </a:extLst>
          </p:cNvPr>
          <p:cNvSpPr/>
          <p:nvPr/>
        </p:nvSpPr>
        <p:spPr>
          <a:xfrm>
            <a:off x="9912424" y="2716984"/>
            <a:ext cx="792088" cy="215805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CC4E982A-222F-EB75-459A-19B999BE8B9E}"/>
              </a:ext>
            </a:extLst>
          </p:cNvPr>
          <p:cNvSpPr/>
          <p:nvPr/>
        </p:nvSpPr>
        <p:spPr>
          <a:xfrm>
            <a:off x="9974493" y="3036588"/>
            <a:ext cx="792088" cy="497487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68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EF1B4D3E-BE1F-3D77-0C70-4A09BD35D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A more complex IT future</a:t>
            </a:r>
            <a:endParaRPr lang="fr-FR" dirty="0"/>
          </a:p>
        </p:txBody>
      </p:sp>
      <p:sp>
        <p:nvSpPr>
          <p:cNvPr id="2" name="Google Shape;82;p17">
            <a:extLst>
              <a:ext uri="{FF2B5EF4-FFF2-40B4-BE49-F238E27FC236}">
                <a16:creationId xmlns:a16="http://schemas.microsoft.com/office/drawing/2014/main" id="{E276E6F9-ED4E-5BD0-7033-CC0654AFA6B1}"/>
              </a:ext>
            </a:extLst>
          </p:cNvPr>
          <p:cNvSpPr/>
          <p:nvPr/>
        </p:nvSpPr>
        <p:spPr>
          <a:xfrm>
            <a:off x="8752591" y="1628800"/>
            <a:ext cx="1330200" cy="1773600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rgbClr val="2E75B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83;p17">
            <a:extLst>
              <a:ext uri="{FF2B5EF4-FFF2-40B4-BE49-F238E27FC236}">
                <a16:creationId xmlns:a16="http://schemas.microsoft.com/office/drawing/2014/main" id="{4655404B-87EA-A0E1-634B-3FEBBEE2B577}"/>
              </a:ext>
            </a:extLst>
          </p:cNvPr>
          <p:cNvSpPr/>
          <p:nvPr/>
        </p:nvSpPr>
        <p:spPr>
          <a:xfrm>
            <a:off x="3267223" y="1637791"/>
            <a:ext cx="1330800" cy="1773600"/>
          </a:xfrm>
          <a:prstGeom prst="rect">
            <a:avLst/>
          </a:prstGeom>
          <a:noFill/>
          <a:ln w="19050" cap="flat" cmpd="sng">
            <a:solidFill>
              <a:srgbClr val="F1C23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84;p17">
            <a:extLst>
              <a:ext uri="{FF2B5EF4-FFF2-40B4-BE49-F238E27FC236}">
                <a16:creationId xmlns:a16="http://schemas.microsoft.com/office/drawing/2014/main" id="{24BEF352-953B-9845-EC47-9AC3384AB548}"/>
              </a:ext>
            </a:extLst>
          </p:cNvPr>
          <p:cNvSpPr/>
          <p:nvPr/>
        </p:nvSpPr>
        <p:spPr>
          <a:xfrm>
            <a:off x="1900598" y="1640969"/>
            <a:ext cx="1330200" cy="1773600"/>
          </a:xfrm>
          <a:prstGeom prst="rect">
            <a:avLst/>
          </a:prstGeom>
          <a:noFill/>
          <a:ln w="1905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85;p17">
            <a:extLst>
              <a:ext uri="{FF2B5EF4-FFF2-40B4-BE49-F238E27FC236}">
                <a16:creationId xmlns:a16="http://schemas.microsoft.com/office/drawing/2014/main" id="{38C4E941-7752-8691-59EB-492B7A636CFD}"/>
              </a:ext>
            </a:extLst>
          </p:cNvPr>
          <p:cNvSpPr/>
          <p:nvPr/>
        </p:nvSpPr>
        <p:spPr>
          <a:xfrm>
            <a:off x="4627324" y="1637790"/>
            <a:ext cx="1330200" cy="1773600"/>
          </a:xfrm>
          <a:prstGeom prst="rect">
            <a:avLst/>
          </a:prstGeom>
          <a:noFill/>
          <a:ln w="1905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86;p17">
            <a:extLst>
              <a:ext uri="{FF2B5EF4-FFF2-40B4-BE49-F238E27FC236}">
                <a16:creationId xmlns:a16="http://schemas.microsoft.com/office/drawing/2014/main" id="{029B7E8B-4426-F543-4BD0-B78A2F1D376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53222" y="2496717"/>
            <a:ext cx="1107000" cy="52673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87;p17">
            <a:extLst>
              <a:ext uri="{FF2B5EF4-FFF2-40B4-BE49-F238E27FC236}">
                <a16:creationId xmlns:a16="http://schemas.microsoft.com/office/drawing/2014/main" id="{4E705C63-9DB8-F0CD-4F90-DF2EDB0948A3}"/>
              </a:ext>
            </a:extLst>
          </p:cNvPr>
          <p:cNvSpPr txBox="1"/>
          <p:nvPr/>
        </p:nvSpPr>
        <p:spPr>
          <a:xfrm>
            <a:off x="4634450" y="1640966"/>
            <a:ext cx="13272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 Systems </a:t>
            </a:r>
            <a:endParaRPr sz="1100"/>
          </a:p>
        </p:txBody>
      </p:sp>
      <p:sp>
        <p:nvSpPr>
          <p:cNvPr id="10" name="Google Shape;88;p17">
            <a:extLst>
              <a:ext uri="{FF2B5EF4-FFF2-40B4-BE49-F238E27FC236}">
                <a16:creationId xmlns:a16="http://schemas.microsoft.com/office/drawing/2014/main" id="{7FA8F564-271D-6190-7C96-E389ED2C7B42}"/>
              </a:ext>
            </a:extLst>
          </p:cNvPr>
          <p:cNvSpPr txBox="1"/>
          <p:nvPr/>
        </p:nvSpPr>
        <p:spPr>
          <a:xfrm>
            <a:off x="2012201" y="1676752"/>
            <a:ext cx="11070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Quality Tools </a:t>
            </a:r>
            <a:endParaRPr sz="1100"/>
          </a:p>
        </p:txBody>
      </p:sp>
      <p:sp>
        <p:nvSpPr>
          <p:cNvPr id="11" name="Google Shape;89;p17">
            <a:extLst>
              <a:ext uri="{FF2B5EF4-FFF2-40B4-BE49-F238E27FC236}">
                <a16:creationId xmlns:a16="http://schemas.microsoft.com/office/drawing/2014/main" id="{02E25198-E391-D397-7E8A-3C5D9A91C2D3}"/>
              </a:ext>
            </a:extLst>
          </p:cNvPr>
          <p:cNvSpPr txBox="1"/>
          <p:nvPr/>
        </p:nvSpPr>
        <p:spPr>
          <a:xfrm>
            <a:off x="3276964" y="1702454"/>
            <a:ext cx="13113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Users &amp; Projects</a:t>
            </a:r>
            <a:endParaRPr sz="1100"/>
          </a:p>
        </p:txBody>
      </p:sp>
      <p:pic>
        <p:nvPicPr>
          <p:cNvPr id="12" name="Google Shape;90;p17">
            <a:extLst>
              <a:ext uri="{FF2B5EF4-FFF2-40B4-BE49-F238E27FC236}">
                <a16:creationId xmlns:a16="http://schemas.microsoft.com/office/drawing/2014/main" id="{0DC8A79D-DED8-9A76-BFA9-C006327C8CA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49922" y="2074263"/>
            <a:ext cx="913575" cy="273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91;p17">
            <a:extLst>
              <a:ext uri="{FF2B5EF4-FFF2-40B4-BE49-F238E27FC236}">
                <a16:creationId xmlns:a16="http://schemas.microsoft.com/office/drawing/2014/main" id="{CAA253BA-A08A-12E5-5FAE-3D71FF641C5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73320" y="2361468"/>
            <a:ext cx="1014951" cy="128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92;p17">
            <a:extLst>
              <a:ext uri="{FF2B5EF4-FFF2-40B4-BE49-F238E27FC236}">
                <a16:creationId xmlns:a16="http://schemas.microsoft.com/office/drawing/2014/main" id="{AD2DB2A4-4ABB-FD90-F914-5DC57FD082FF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62473" y="2530713"/>
            <a:ext cx="1206451" cy="158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93;p17">
            <a:extLst>
              <a:ext uri="{FF2B5EF4-FFF2-40B4-BE49-F238E27FC236}">
                <a16:creationId xmlns:a16="http://schemas.microsoft.com/office/drawing/2014/main" id="{761CD66A-DD06-5BB0-C04C-3E6B6C0BACD2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361600" y="2773650"/>
            <a:ext cx="408180" cy="33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94;p17">
            <a:extLst>
              <a:ext uri="{FF2B5EF4-FFF2-40B4-BE49-F238E27FC236}">
                <a16:creationId xmlns:a16="http://schemas.microsoft.com/office/drawing/2014/main" id="{D8637B56-6505-1C96-127C-2F757510E3CC}"/>
              </a:ext>
            </a:extLst>
          </p:cNvPr>
          <p:cNvSpPr/>
          <p:nvPr/>
        </p:nvSpPr>
        <p:spPr>
          <a:xfrm>
            <a:off x="7389589" y="1635937"/>
            <a:ext cx="1330200" cy="1773600"/>
          </a:xfrm>
          <a:prstGeom prst="rect">
            <a:avLst/>
          </a:prstGeom>
          <a:noFill/>
          <a:ln w="19050" cap="flat" cmpd="sng">
            <a:solidFill>
              <a:srgbClr val="2E75B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95;p17">
            <a:extLst>
              <a:ext uri="{FF2B5EF4-FFF2-40B4-BE49-F238E27FC236}">
                <a16:creationId xmlns:a16="http://schemas.microsoft.com/office/drawing/2014/main" id="{B46D7C5D-D941-DD43-0528-3E97F4D3177F}"/>
              </a:ext>
            </a:extLst>
          </p:cNvPr>
          <p:cNvSpPr/>
          <p:nvPr/>
        </p:nvSpPr>
        <p:spPr>
          <a:xfrm>
            <a:off x="6015398" y="1637568"/>
            <a:ext cx="1330200" cy="1773600"/>
          </a:xfrm>
          <a:prstGeom prst="rect">
            <a:avLst/>
          </a:prstGeom>
          <a:noFill/>
          <a:ln w="19050" cap="flat" cmpd="sng">
            <a:solidFill>
              <a:srgbClr val="2E75B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96;p17">
            <a:extLst>
              <a:ext uri="{FF2B5EF4-FFF2-40B4-BE49-F238E27FC236}">
                <a16:creationId xmlns:a16="http://schemas.microsoft.com/office/drawing/2014/main" id="{C556BC47-D982-8FBA-50EB-ABEDB83CC8C8}"/>
              </a:ext>
            </a:extLst>
          </p:cNvPr>
          <p:cNvSpPr txBox="1"/>
          <p:nvPr/>
        </p:nvSpPr>
        <p:spPr>
          <a:xfrm>
            <a:off x="7442405" y="1728819"/>
            <a:ext cx="12924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FAIR Data Policy</a:t>
            </a:r>
            <a:endParaRPr sz="1100"/>
          </a:p>
        </p:txBody>
      </p:sp>
      <p:pic>
        <p:nvPicPr>
          <p:cNvPr id="19" name="Google Shape;97;p17">
            <a:extLst>
              <a:ext uri="{FF2B5EF4-FFF2-40B4-BE49-F238E27FC236}">
                <a16:creationId xmlns:a16="http://schemas.microsoft.com/office/drawing/2014/main" id="{00D94A17-31CA-BC28-96E9-D43A71FFF1F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543504" y="2260698"/>
            <a:ext cx="701310" cy="130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98;p17" descr="The PaNOSC Project">
            <a:extLst>
              <a:ext uri="{FF2B5EF4-FFF2-40B4-BE49-F238E27FC236}">
                <a16:creationId xmlns:a16="http://schemas.microsoft.com/office/drawing/2014/main" id="{368A6932-E77E-650B-72DB-4FBBF6828A6C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055836" y="2468398"/>
            <a:ext cx="576252" cy="32351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99;p17">
            <a:extLst>
              <a:ext uri="{FF2B5EF4-FFF2-40B4-BE49-F238E27FC236}">
                <a16:creationId xmlns:a16="http://schemas.microsoft.com/office/drawing/2014/main" id="{32C9557E-4B7F-12C9-27E0-9502A4E9A4E6}"/>
              </a:ext>
            </a:extLst>
          </p:cNvPr>
          <p:cNvSpPr txBox="1"/>
          <p:nvPr/>
        </p:nvSpPr>
        <p:spPr>
          <a:xfrm>
            <a:off x="8833997" y="1695134"/>
            <a:ext cx="12717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Processing</a:t>
            </a:r>
            <a:endParaRPr sz="1100"/>
          </a:p>
        </p:txBody>
      </p:sp>
      <p:sp>
        <p:nvSpPr>
          <p:cNvPr id="22" name="Google Shape;102;p17">
            <a:extLst>
              <a:ext uri="{FF2B5EF4-FFF2-40B4-BE49-F238E27FC236}">
                <a16:creationId xmlns:a16="http://schemas.microsoft.com/office/drawing/2014/main" id="{543A0602-6344-814F-2462-BD8FFBB8762F}"/>
              </a:ext>
            </a:extLst>
          </p:cNvPr>
          <p:cNvSpPr txBox="1"/>
          <p:nvPr/>
        </p:nvSpPr>
        <p:spPr>
          <a:xfrm>
            <a:off x="6038022" y="1702454"/>
            <a:ext cx="13728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Sample Life Cycle</a:t>
            </a:r>
            <a:endParaRPr sz="1100"/>
          </a:p>
        </p:txBody>
      </p:sp>
      <p:pic>
        <p:nvPicPr>
          <p:cNvPr id="23" name="Google Shape;103;p17">
            <a:extLst>
              <a:ext uri="{FF2B5EF4-FFF2-40B4-BE49-F238E27FC236}">
                <a16:creationId xmlns:a16="http://schemas.microsoft.com/office/drawing/2014/main" id="{22927C55-12DD-CA34-81EC-6F0E780C6BE8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342871" y="2302685"/>
            <a:ext cx="676034" cy="67603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104;p17">
            <a:extLst>
              <a:ext uri="{FF2B5EF4-FFF2-40B4-BE49-F238E27FC236}">
                <a16:creationId xmlns:a16="http://schemas.microsoft.com/office/drawing/2014/main" id="{75C5AAF4-1DC4-6424-C521-E32BC97ACC04}"/>
              </a:ext>
            </a:extLst>
          </p:cNvPr>
          <p:cNvSpPr txBox="1"/>
          <p:nvPr/>
        </p:nvSpPr>
        <p:spPr>
          <a:xfrm>
            <a:off x="2065651" y="2972703"/>
            <a:ext cx="3384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25" name="Google Shape;105;p17">
            <a:extLst>
              <a:ext uri="{FF2B5EF4-FFF2-40B4-BE49-F238E27FC236}">
                <a16:creationId xmlns:a16="http://schemas.microsoft.com/office/drawing/2014/main" id="{B3CDA34C-41B8-2B47-B41F-3C902B38354B}"/>
              </a:ext>
            </a:extLst>
          </p:cNvPr>
          <p:cNvSpPr txBox="1"/>
          <p:nvPr/>
        </p:nvSpPr>
        <p:spPr>
          <a:xfrm>
            <a:off x="8405281" y="2751973"/>
            <a:ext cx="3384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e.g.</a:t>
            </a:r>
            <a:endParaRPr sz="1100"/>
          </a:p>
        </p:txBody>
      </p:sp>
      <p:pic>
        <p:nvPicPr>
          <p:cNvPr id="26" name="Google Shape;107;p17">
            <a:extLst>
              <a:ext uri="{FF2B5EF4-FFF2-40B4-BE49-F238E27FC236}">
                <a16:creationId xmlns:a16="http://schemas.microsoft.com/office/drawing/2014/main" id="{CFE612CA-183D-5D85-83B4-C70D24B32CD9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327972" y="2211193"/>
            <a:ext cx="1145062" cy="458561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108;p17">
            <a:extLst>
              <a:ext uri="{FF2B5EF4-FFF2-40B4-BE49-F238E27FC236}">
                <a16:creationId xmlns:a16="http://schemas.microsoft.com/office/drawing/2014/main" id="{36C04733-31B8-5319-5CBA-909B7B5F14A8}"/>
              </a:ext>
            </a:extLst>
          </p:cNvPr>
          <p:cNvSpPr/>
          <p:nvPr/>
        </p:nvSpPr>
        <p:spPr>
          <a:xfrm>
            <a:off x="1896698" y="3201474"/>
            <a:ext cx="1330800" cy="2079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109;p17">
            <a:extLst>
              <a:ext uri="{FF2B5EF4-FFF2-40B4-BE49-F238E27FC236}">
                <a16:creationId xmlns:a16="http://schemas.microsoft.com/office/drawing/2014/main" id="{FB9CDF3E-E0CA-5D90-026D-7CCC33AC1DE8}"/>
              </a:ext>
            </a:extLst>
          </p:cNvPr>
          <p:cNvSpPr/>
          <p:nvPr/>
        </p:nvSpPr>
        <p:spPr>
          <a:xfrm>
            <a:off x="3263660" y="3201474"/>
            <a:ext cx="1330800" cy="2079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110;p17">
            <a:extLst>
              <a:ext uri="{FF2B5EF4-FFF2-40B4-BE49-F238E27FC236}">
                <a16:creationId xmlns:a16="http://schemas.microsoft.com/office/drawing/2014/main" id="{F31EE22E-B78E-52CD-CD06-B2AE318D555D}"/>
              </a:ext>
            </a:extLst>
          </p:cNvPr>
          <p:cNvSpPr/>
          <p:nvPr/>
        </p:nvSpPr>
        <p:spPr>
          <a:xfrm>
            <a:off x="4632399" y="3200545"/>
            <a:ext cx="1330800" cy="2079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111;p17">
            <a:extLst>
              <a:ext uri="{FF2B5EF4-FFF2-40B4-BE49-F238E27FC236}">
                <a16:creationId xmlns:a16="http://schemas.microsoft.com/office/drawing/2014/main" id="{B7466920-11FA-51B2-3A1E-4549570FF923}"/>
              </a:ext>
            </a:extLst>
          </p:cNvPr>
          <p:cNvSpPr/>
          <p:nvPr/>
        </p:nvSpPr>
        <p:spPr>
          <a:xfrm>
            <a:off x="6023148" y="3196518"/>
            <a:ext cx="1330200" cy="207900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112;p17">
            <a:extLst>
              <a:ext uri="{FF2B5EF4-FFF2-40B4-BE49-F238E27FC236}">
                <a16:creationId xmlns:a16="http://schemas.microsoft.com/office/drawing/2014/main" id="{31CE39DF-7ABB-D9B5-C48C-967480F54EFC}"/>
              </a:ext>
            </a:extLst>
          </p:cNvPr>
          <p:cNvSpPr/>
          <p:nvPr/>
        </p:nvSpPr>
        <p:spPr>
          <a:xfrm>
            <a:off x="7393294" y="3197776"/>
            <a:ext cx="1330200" cy="207900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113;p17">
            <a:extLst>
              <a:ext uri="{FF2B5EF4-FFF2-40B4-BE49-F238E27FC236}">
                <a16:creationId xmlns:a16="http://schemas.microsoft.com/office/drawing/2014/main" id="{16A5AA95-217E-F439-C03F-575E6C15BF68}"/>
              </a:ext>
            </a:extLst>
          </p:cNvPr>
          <p:cNvSpPr/>
          <p:nvPr/>
        </p:nvSpPr>
        <p:spPr>
          <a:xfrm>
            <a:off x="8756320" y="3189384"/>
            <a:ext cx="1330200" cy="207900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114;p17">
            <a:extLst>
              <a:ext uri="{FF2B5EF4-FFF2-40B4-BE49-F238E27FC236}">
                <a16:creationId xmlns:a16="http://schemas.microsoft.com/office/drawing/2014/main" id="{87E85977-2624-B8B2-8FF9-5F57BD9D05A9}"/>
              </a:ext>
            </a:extLst>
          </p:cNvPr>
          <p:cNvSpPr/>
          <p:nvPr/>
        </p:nvSpPr>
        <p:spPr>
          <a:xfrm>
            <a:off x="1896698" y="3494493"/>
            <a:ext cx="4141400" cy="289200"/>
          </a:xfrm>
          <a:prstGeom prst="homePlate">
            <a:avLst>
              <a:gd name="adj" fmla="val 50000"/>
            </a:avLst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Now </a:t>
            </a:r>
            <a:endParaRPr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115;p17">
            <a:extLst>
              <a:ext uri="{FF2B5EF4-FFF2-40B4-BE49-F238E27FC236}">
                <a16:creationId xmlns:a16="http://schemas.microsoft.com/office/drawing/2014/main" id="{1128D46E-E9EE-9870-EF3C-C8BF90059FA6}"/>
              </a:ext>
            </a:extLst>
          </p:cNvPr>
          <p:cNvSpPr/>
          <p:nvPr/>
        </p:nvSpPr>
        <p:spPr>
          <a:xfrm>
            <a:off x="5923648" y="3482868"/>
            <a:ext cx="4204800" cy="314100"/>
          </a:xfrm>
          <a:prstGeom prst="chevron">
            <a:avLst>
              <a:gd name="adj" fmla="val 50000"/>
            </a:avLst>
          </a:prstGeom>
          <a:solidFill>
            <a:srgbClr val="2E75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Future</a:t>
            </a:r>
            <a:endParaRPr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" name="Picture 40">
            <a:extLst>
              <a:ext uri="{FF2B5EF4-FFF2-40B4-BE49-F238E27FC236}">
                <a16:creationId xmlns:a16="http://schemas.microsoft.com/office/drawing/2014/main" id="{AC7FF1AD-8EA5-2121-BF73-5064B7A3345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17710" y="2801194"/>
            <a:ext cx="408134" cy="347918"/>
          </a:xfrm>
          <a:prstGeom prst="rect">
            <a:avLst/>
          </a:prstGeom>
        </p:spPr>
      </p:pic>
      <p:pic>
        <p:nvPicPr>
          <p:cNvPr id="36" name="Picture 41">
            <a:extLst>
              <a:ext uri="{FF2B5EF4-FFF2-40B4-BE49-F238E27FC236}">
                <a16:creationId xmlns:a16="http://schemas.microsoft.com/office/drawing/2014/main" id="{D470ECF7-573F-315D-17A7-E2FBE1B45E1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27480" y="2773650"/>
            <a:ext cx="540264" cy="375462"/>
          </a:xfrm>
          <a:prstGeom prst="rect">
            <a:avLst/>
          </a:prstGeom>
        </p:spPr>
      </p:pic>
      <p:pic>
        <p:nvPicPr>
          <p:cNvPr id="37" name="Picture 4">
            <a:extLst>
              <a:ext uri="{FF2B5EF4-FFF2-40B4-BE49-F238E27FC236}">
                <a16:creationId xmlns:a16="http://schemas.microsoft.com/office/drawing/2014/main" id="{D69080D1-5921-1035-82C9-D897972750A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47046" y="2376226"/>
            <a:ext cx="741289" cy="540298"/>
          </a:xfrm>
          <a:prstGeom prst="rect">
            <a:avLst/>
          </a:prstGeom>
        </p:spPr>
      </p:pic>
      <p:sp>
        <p:nvSpPr>
          <p:cNvPr id="38" name="Google Shape;106;p17">
            <a:extLst>
              <a:ext uri="{FF2B5EF4-FFF2-40B4-BE49-F238E27FC236}">
                <a16:creationId xmlns:a16="http://schemas.microsoft.com/office/drawing/2014/main" id="{20E350ED-42F1-DD45-F27D-3FF302FFE834}"/>
              </a:ext>
            </a:extLst>
          </p:cNvPr>
          <p:cNvSpPr txBox="1">
            <a:spLocks/>
          </p:cNvSpPr>
          <p:nvPr/>
        </p:nvSpPr>
        <p:spPr>
          <a:xfrm>
            <a:off x="2063552" y="4617693"/>
            <a:ext cx="4204800" cy="756246"/>
          </a:xfrm>
          <a:prstGeom prst="homePlate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fr-FR"/>
            </a:defPPr>
            <a:lvl1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Heterogeneous </a:t>
            </a:r>
          </a:p>
          <a:p>
            <a:r>
              <a:rPr lang="fr-FR"/>
              <a:t>Siloed solutions</a:t>
            </a:r>
          </a:p>
        </p:txBody>
      </p:sp>
      <p:sp>
        <p:nvSpPr>
          <p:cNvPr id="39" name="Google Shape;116;p17">
            <a:extLst>
              <a:ext uri="{FF2B5EF4-FFF2-40B4-BE49-F238E27FC236}">
                <a16:creationId xmlns:a16="http://schemas.microsoft.com/office/drawing/2014/main" id="{62391ECA-5A6A-AC3F-01A1-074550BCE602}"/>
              </a:ext>
            </a:extLst>
          </p:cNvPr>
          <p:cNvSpPr txBox="1"/>
          <p:nvPr/>
        </p:nvSpPr>
        <p:spPr>
          <a:xfrm>
            <a:off x="5955425" y="4634542"/>
            <a:ext cx="3706800" cy="738633"/>
          </a:xfrm>
          <a:prstGeom prst="chevron">
            <a:avLst/>
          </a:prstGeom>
          <a:solidFill>
            <a:srgbClr val="2E75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fr-FR"/>
            </a:defPPr>
            <a:lvl1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en" dirty="0"/>
              <a:t>Cross-functional processes</a:t>
            </a:r>
            <a:endParaRPr dirty="0"/>
          </a:p>
          <a:p>
            <a:r>
              <a:rPr lang="en" dirty="0"/>
              <a:t>Digital everywhere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883403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146;p19">
            <a:extLst>
              <a:ext uri="{FF2B5EF4-FFF2-40B4-BE49-F238E27FC236}">
                <a16:creationId xmlns:a16="http://schemas.microsoft.com/office/drawing/2014/main" id="{CA7857DA-3EC5-ED45-B159-6EFDD6DBE0B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9609" y="1762746"/>
            <a:ext cx="4957866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7C0FD48-E194-F4E9-9CAB-C627F28DB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SOLEIL’s IT architecture initiative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07BF756-25F9-59F0-36B0-B5D75ACC19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6</a:t>
            </a:fld>
            <a:endParaRPr lang="fr-FR" dirty="0"/>
          </a:p>
        </p:txBody>
      </p:sp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F86A9AC9-8B5E-5995-A7DC-84008F7878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9665269"/>
              </p:ext>
            </p:extLst>
          </p:nvPr>
        </p:nvGraphicFramePr>
        <p:xfrm>
          <a:off x="1127448" y="1484783"/>
          <a:ext cx="5184576" cy="3580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5" name="Google Shape;160;p19">
            <a:extLst>
              <a:ext uri="{FF2B5EF4-FFF2-40B4-BE49-F238E27FC236}">
                <a16:creationId xmlns:a16="http://schemas.microsoft.com/office/drawing/2014/main" id="{45DA80C7-102F-6EF8-47E3-99BFE0E8889E}"/>
              </a:ext>
            </a:extLst>
          </p:cNvPr>
          <p:cNvSpPr/>
          <p:nvPr/>
        </p:nvSpPr>
        <p:spPr>
          <a:xfrm>
            <a:off x="8112224" y="2949410"/>
            <a:ext cx="1504604" cy="755764"/>
          </a:xfrm>
          <a:prstGeom prst="flowChartAlternateProcess">
            <a:avLst/>
          </a:prstGeom>
          <a:solidFill>
            <a:srgbClr val="FCAF1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 dirty="0"/>
              <a:t>Avoid the “spaghetti plate effect</a:t>
            </a:r>
            <a:r>
              <a:rPr lang="en" sz="1200" dirty="0"/>
              <a:t>” </a:t>
            </a:r>
            <a:endParaRPr sz="1200" dirty="0"/>
          </a:p>
        </p:txBody>
      </p:sp>
      <p:sp>
        <p:nvSpPr>
          <p:cNvPr id="36" name="Google Shape;158;p19">
            <a:extLst>
              <a:ext uri="{FF2B5EF4-FFF2-40B4-BE49-F238E27FC236}">
                <a16:creationId xmlns:a16="http://schemas.microsoft.com/office/drawing/2014/main" id="{C8A900D6-6A38-CD33-4A82-9A71AFE3531F}"/>
              </a:ext>
            </a:extLst>
          </p:cNvPr>
          <p:cNvSpPr/>
          <p:nvPr/>
        </p:nvSpPr>
        <p:spPr>
          <a:xfrm>
            <a:off x="786258" y="7318101"/>
            <a:ext cx="507279" cy="52258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 dirty="0">
              <a:solidFill>
                <a:srgbClr val="307BF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EF201CB-3FEF-2AEE-A538-DA4430B87FAD}"/>
              </a:ext>
            </a:extLst>
          </p:cNvPr>
          <p:cNvSpPr txBox="1"/>
          <p:nvPr/>
        </p:nvSpPr>
        <p:spPr>
          <a:xfrm>
            <a:off x="2351584" y="916135"/>
            <a:ext cx="61075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E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workstreams:</a:t>
            </a:r>
          </a:p>
          <a:p>
            <a:endParaRPr lang="en-US" sz="2000" b="1" dirty="0">
              <a:solidFill>
                <a:srgbClr val="0E41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982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 44">
            <a:extLst>
              <a:ext uri="{FF2B5EF4-FFF2-40B4-BE49-F238E27FC236}">
                <a16:creationId xmlns:a16="http://schemas.microsoft.com/office/drawing/2014/main" id="{C3589C1E-9E16-2737-552D-E3C3C6301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900" y="3611502"/>
            <a:ext cx="6486773" cy="269781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79372BB-FB5C-4EC3-71E1-F32E7222A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c</a:t>
            </a:r>
            <a:r>
              <a:rPr lang="en-US" sz="2800" dirty="0">
                <a:solidFill>
                  <a:srgbClr val="0E4194"/>
                </a:solidFill>
              </a:rPr>
              <a:t>ommittee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8223733-F91E-B9CE-B4B8-62A1262AB4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19AE52E-F998-9923-E730-646186A94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6400" y="1534641"/>
            <a:ext cx="1279070" cy="1178414"/>
          </a:xfrm>
          <a:prstGeom prst="rect">
            <a:avLst/>
          </a:prstGeom>
        </p:spPr>
      </p:pic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97262F7C-1F95-6C6F-EE18-37A5936CCD3C}"/>
              </a:ext>
            </a:extLst>
          </p:cNvPr>
          <p:cNvSpPr/>
          <p:nvPr/>
        </p:nvSpPr>
        <p:spPr>
          <a:xfrm>
            <a:off x="240412" y="3030898"/>
            <a:ext cx="2958761" cy="233679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spcBef>
                <a:spcPts val="480"/>
              </a:spcBef>
            </a:pPr>
            <a:r>
              <a:rPr lang="en-US" sz="1400" b="1" dirty="0">
                <a:solidFill>
                  <a:schemeClr val="accent1"/>
                </a:solidFill>
              </a:rPr>
              <a:t>Set of architectural principles</a:t>
            </a:r>
          </a:p>
          <a:p>
            <a:pPr algn="ctr">
              <a:spcBef>
                <a:spcPts val="480"/>
              </a:spcBef>
            </a:pPr>
            <a:endParaRPr lang="en-US" sz="1400" b="1" dirty="0">
              <a:solidFill>
                <a:schemeClr val="accent1"/>
              </a:solidFill>
            </a:endParaRPr>
          </a:p>
          <a:p>
            <a:pPr algn="ctr">
              <a:spcBef>
                <a:spcPts val="480"/>
              </a:spcBef>
            </a:pPr>
            <a:r>
              <a:rPr lang="en-US" sz="1400" dirty="0">
                <a:solidFill>
                  <a:schemeClr val="accent1"/>
                </a:solidFill>
              </a:rPr>
              <a:t>Common consensus</a:t>
            </a:r>
          </a:p>
          <a:p>
            <a:pPr algn="ctr">
              <a:spcBef>
                <a:spcPts val="480"/>
              </a:spcBef>
            </a:pPr>
            <a:r>
              <a:rPr lang="en-US" sz="1400" dirty="0">
                <a:solidFill>
                  <a:schemeClr val="accent1"/>
                </a:solidFill>
              </a:rPr>
              <a:t>Design guide</a:t>
            </a:r>
          </a:p>
          <a:p>
            <a:pPr algn="ctr">
              <a:spcBef>
                <a:spcPts val="480"/>
              </a:spcBef>
            </a:pPr>
            <a:r>
              <a:rPr lang="en-US" sz="1400" dirty="0">
                <a:solidFill>
                  <a:schemeClr val="accent1"/>
                </a:solidFill>
              </a:rPr>
              <a:t>Applied proactively</a:t>
            </a:r>
          </a:p>
          <a:p>
            <a:pPr algn="ctr">
              <a:spcBef>
                <a:spcPts val="480"/>
              </a:spcBef>
            </a:pPr>
            <a:r>
              <a:rPr lang="en-US" sz="1400" dirty="0">
                <a:solidFill>
                  <a:schemeClr val="accent1"/>
                </a:solidFill>
              </a:rPr>
              <a:t>Evolving</a:t>
            </a:r>
          </a:p>
          <a:p>
            <a:pPr algn="ctr">
              <a:spcBef>
                <a:spcPts val="480"/>
              </a:spcBef>
            </a:pP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6359EF74-6D78-36E1-CDA8-F5C05601EA9D}"/>
              </a:ext>
            </a:extLst>
          </p:cNvPr>
          <p:cNvSpPr/>
          <p:nvPr/>
        </p:nvSpPr>
        <p:spPr>
          <a:xfrm>
            <a:off x="5474069" y="628441"/>
            <a:ext cx="3581683" cy="299081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spcBef>
                <a:spcPts val="480"/>
              </a:spcBef>
            </a:pPr>
            <a:r>
              <a:rPr lang="en-US" sz="1400" b="1" dirty="0">
                <a:solidFill>
                  <a:schemeClr val="accent1"/>
                </a:solidFill>
              </a:rPr>
              <a:t>Foster and review projects architecture</a:t>
            </a:r>
          </a:p>
          <a:p>
            <a:pPr algn="ctr">
              <a:spcBef>
                <a:spcPts val="480"/>
              </a:spcBef>
            </a:pPr>
            <a:r>
              <a:rPr lang="en-US" sz="1400" i="1" dirty="0">
                <a:solidFill>
                  <a:schemeClr val="accent1"/>
                </a:solidFill>
              </a:rPr>
              <a:t>For new projects</a:t>
            </a:r>
          </a:p>
          <a:p>
            <a:pPr algn="ctr">
              <a:spcBef>
                <a:spcPts val="480"/>
              </a:spcBef>
            </a:pPr>
            <a:r>
              <a:rPr lang="en-US" sz="1400" i="1" dirty="0">
                <a:solidFill>
                  <a:schemeClr val="accent1"/>
                </a:solidFill>
              </a:rPr>
              <a:t>or major refactoring</a:t>
            </a:r>
          </a:p>
          <a:p>
            <a:pPr algn="ctr">
              <a:spcBef>
                <a:spcPts val="480"/>
              </a:spcBef>
            </a:pPr>
            <a:endParaRPr lang="en-US" sz="1200" dirty="0"/>
          </a:p>
          <a:p>
            <a:pPr algn="ctr">
              <a:spcBef>
                <a:spcPts val="480"/>
              </a:spcBef>
            </a:pPr>
            <a:r>
              <a:rPr lang="en-US" sz="1400" dirty="0">
                <a:solidFill>
                  <a:schemeClr val="accent1"/>
                </a:solidFill>
              </a:rPr>
              <a:t>Dialog between architects, project managers, experts…</a:t>
            </a:r>
          </a:p>
          <a:p>
            <a:pPr algn="ctr">
              <a:spcBef>
                <a:spcPts val="480"/>
              </a:spcBef>
            </a:pPr>
            <a:r>
              <a:rPr lang="en-US" sz="1400" dirty="0">
                <a:solidFill>
                  <a:schemeClr val="accent1"/>
                </a:solidFill>
              </a:rPr>
              <a:t> </a:t>
            </a:r>
          </a:p>
          <a:p>
            <a:pPr algn="ctr">
              <a:spcBef>
                <a:spcPts val="480"/>
              </a:spcBef>
            </a:pPr>
            <a:r>
              <a:rPr lang="en-US" sz="1400" dirty="0">
                <a:solidFill>
                  <a:schemeClr val="accent1"/>
                </a:solidFill>
              </a:rPr>
              <a:t>Validate the application of the principles or agree on temporary derogations</a:t>
            </a:r>
          </a:p>
          <a:p>
            <a:pPr algn="ctr">
              <a:spcBef>
                <a:spcPts val="480"/>
              </a:spcBef>
            </a:pPr>
            <a:endParaRPr lang="en-US" sz="1400" dirty="0">
              <a:solidFill>
                <a:schemeClr val="accent1"/>
              </a:solidFill>
            </a:endParaRPr>
          </a:p>
        </p:txBody>
      </p:sp>
      <p:grpSp>
        <p:nvGrpSpPr>
          <p:cNvPr id="30" name="Google Shape;259;p32">
            <a:extLst>
              <a:ext uri="{FF2B5EF4-FFF2-40B4-BE49-F238E27FC236}">
                <a16:creationId xmlns:a16="http://schemas.microsoft.com/office/drawing/2014/main" id="{5710A3AD-F950-D1D8-85B2-B84E2A05D068}"/>
              </a:ext>
            </a:extLst>
          </p:cNvPr>
          <p:cNvGrpSpPr/>
          <p:nvPr/>
        </p:nvGrpSpPr>
        <p:grpSpPr>
          <a:xfrm>
            <a:off x="2506676" y="4594866"/>
            <a:ext cx="1086066" cy="882327"/>
            <a:chOff x="4942798" y="2540403"/>
            <a:chExt cx="2306403" cy="1992910"/>
          </a:xfrm>
        </p:grpSpPr>
        <p:sp>
          <p:nvSpPr>
            <p:cNvPr id="31" name="Google Shape;260;p32">
              <a:extLst>
                <a:ext uri="{FF2B5EF4-FFF2-40B4-BE49-F238E27FC236}">
                  <a16:creationId xmlns:a16="http://schemas.microsoft.com/office/drawing/2014/main" id="{36B3F8CD-4142-1F0D-2AD4-26591A04E329}"/>
                </a:ext>
              </a:extLst>
            </p:cNvPr>
            <p:cNvSpPr/>
            <p:nvPr/>
          </p:nvSpPr>
          <p:spPr>
            <a:xfrm>
              <a:off x="5230750" y="2540403"/>
              <a:ext cx="1732148" cy="1992910"/>
            </a:xfrm>
            <a:custGeom>
              <a:avLst/>
              <a:gdLst/>
              <a:ahLst/>
              <a:cxnLst/>
              <a:rect l="l" t="t" r="r" b="b"/>
              <a:pathLst>
                <a:path w="1653602" h="1902539" extrusionOk="0">
                  <a:moveTo>
                    <a:pt x="820846" y="0"/>
                  </a:moveTo>
                  <a:lnTo>
                    <a:pt x="1653602" y="480792"/>
                  </a:lnTo>
                  <a:lnTo>
                    <a:pt x="1648636" y="1426634"/>
                  </a:lnTo>
                  <a:lnTo>
                    <a:pt x="832756" y="1902539"/>
                  </a:lnTo>
                  <a:lnTo>
                    <a:pt x="0" y="1421747"/>
                  </a:lnTo>
                  <a:lnTo>
                    <a:pt x="2889" y="476462"/>
                  </a:lnTo>
                  <a:close/>
                </a:path>
              </a:pathLst>
            </a:custGeom>
            <a:solidFill>
              <a:srgbClr val="3A5C84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937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61;p32">
              <a:extLst>
                <a:ext uri="{FF2B5EF4-FFF2-40B4-BE49-F238E27FC236}">
                  <a16:creationId xmlns:a16="http://schemas.microsoft.com/office/drawing/2014/main" id="{98CF5BDE-3C17-E9DA-EE41-12D1BEF130E2}"/>
                </a:ext>
              </a:extLst>
            </p:cNvPr>
            <p:cNvSpPr/>
            <p:nvPr/>
          </p:nvSpPr>
          <p:spPr>
            <a:xfrm>
              <a:off x="4942798" y="2540403"/>
              <a:ext cx="2306403" cy="1992483"/>
            </a:xfrm>
            <a:custGeom>
              <a:avLst/>
              <a:gdLst/>
              <a:ahLst/>
              <a:cxnLst/>
              <a:rect l="l" t="t" r="r" b="b"/>
              <a:pathLst>
                <a:path w="1249" h="1079" extrusionOk="0">
                  <a:moveTo>
                    <a:pt x="0" y="540"/>
                  </a:moveTo>
                  <a:lnTo>
                    <a:pt x="309" y="0"/>
                  </a:lnTo>
                  <a:lnTo>
                    <a:pt x="941" y="0"/>
                  </a:lnTo>
                  <a:lnTo>
                    <a:pt x="1249" y="540"/>
                  </a:lnTo>
                  <a:lnTo>
                    <a:pt x="941" y="1079"/>
                  </a:lnTo>
                  <a:lnTo>
                    <a:pt x="309" y="1079"/>
                  </a:lnTo>
                  <a:lnTo>
                    <a:pt x="0" y="540"/>
                  </a:lnTo>
                  <a:close/>
                </a:path>
              </a:pathLst>
            </a:custGeom>
            <a:solidFill>
              <a:srgbClr val="789BC4"/>
            </a:solidFill>
            <a:ln w="88900" cap="flat" cmpd="sng">
              <a:solidFill>
                <a:srgbClr val="3A5C8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937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" sz="9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PERFORMANCES</a:t>
              </a:r>
              <a:endParaRPr sz="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3" name="Google Shape;290;p32" descr="Rocket">
            <a:extLst>
              <a:ext uri="{FF2B5EF4-FFF2-40B4-BE49-F238E27FC236}">
                <a16:creationId xmlns:a16="http://schemas.microsoft.com/office/drawing/2014/main" id="{F940872B-D0CB-9E67-C820-9880DB88FC9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35067" y="4681557"/>
            <a:ext cx="232451" cy="2746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" name="Google Shape;265;p32">
            <a:extLst>
              <a:ext uri="{FF2B5EF4-FFF2-40B4-BE49-F238E27FC236}">
                <a16:creationId xmlns:a16="http://schemas.microsoft.com/office/drawing/2014/main" id="{8E1357FC-5808-970C-CDE7-0F1F98FA77EE}"/>
              </a:ext>
            </a:extLst>
          </p:cNvPr>
          <p:cNvGrpSpPr/>
          <p:nvPr/>
        </p:nvGrpSpPr>
        <p:grpSpPr>
          <a:xfrm>
            <a:off x="3481209" y="4043302"/>
            <a:ext cx="1054114" cy="925893"/>
            <a:chOff x="4978594" y="2540403"/>
            <a:chExt cx="2306403" cy="2091312"/>
          </a:xfrm>
        </p:grpSpPr>
        <p:sp>
          <p:nvSpPr>
            <p:cNvPr id="35" name="Google Shape;266;p32">
              <a:extLst>
                <a:ext uri="{FF2B5EF4-FFF2-40B4-BE49-F238E27FC236}">
                  <a16:creationId xmlns:a16="http://schemas.microsoft.com/office/drawing/2014/main" id="{CE070FDF-70E3-9EFC-57A0-A12319F836AC}"/>
                </a:ext>
              </a:extLst>
            </p:cNvPr>
            <p:cNvSpPr/>
            <p:nvPr/>
          </p:nvSpPr>
          <p:spPr>
            <a:xfrm>
              <a:off x="5230750" y="2540403"/>
              <a:ext cx="1732148" cy="1992910"/>
            </a:xfrm>
            <a:custGeom>
              <a:avLst/>
              <a:gdLst/>
              <a:ahLst/>
              <a:cxnLst/>
              <a:rect l="l" t="t" r="r" b="b"/>
              <a:pathLst>
                <a:path w="1653602" h="1902539" extrusionOk="0">
                  <a:moveTo>
                    <a:pt x="820846" y="0"/>
                  </a:moveTo>
                  <a:lnTo>
                    <a:pt x="1653602" y="480792"/>
                  </a:lnTo>
                  <a:lnTo>
                    <a:pt x="1648636" y="1426634"/>
                  </a:lnTo>
                  <a:lnTo>
                    <a:pt x="832756" y="1902539"/>
                  </a:lnTo>
                  <a:lnTo>
                    <a:pt x="0" y="1421747"/>
                  </a:lnTo>
                  <a:lnTo>
                    <a:pt x="2889" y="476462"/>
                  </a:lnTo>
                  <a:close/>
                </a:path>
              </a:pathLst>
            </a:custGeom>
            <a:solidFill>
              <a:srgbClr val="3A5C84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937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267;p32">
              <a:extLst>
                <a:ext uri="{FF2B5EF4-FFF2-40B4-BE49-F238E27FC236}">
                  <a16:creationId xmlns:a16="http://schemas.microsoft.com/office/drawing/2014/main" id="{931070A4-9C03-9F29-3698-C878F6037C25}"/>
                </a:ext>
              </a:extLst>
            </p:cNvPr>
            <p:cNvSpPr/>
            <p:nvPr/>
          </p:nvSpPr>
          <p:spPr>
            <a:xfrm>
              <a:off x="4978594" y="2639232"/>
              <a:ext cx="2306403" cy="1992483"/>
            </a:xfrm>
            <a:custGeom>
              <a:avLst/>
              <a:gdLst/>
              <a:ahLst/>
              <a:cxnLst/>
              <a:rect l="l" t="t" r="r" b="b"/>
              <a:pathLst>
                <a:path w="1249" h="1079" extrusionOk="0">
                  <a:moveTo>
                    <a:pt x="0" y="540"/>
                  </a:moveTo>
                  <a:lnTo>
                    <a:pt x="309" y="0"/>
                  </a:lnTo>
                  <a:lnTo>
                    <a:pt x="941" y="0"/>
                  </a:lnTo>
                  <a:lnTo>
                    <a:pt x="1249" y="540"/>
                  </a:lnTo>
                  <a:lnTo>
                    <a:pt x="941" y="1079"/>
                  </a:lnTo>
                  <a:lnTo>
                    <a:pt x="309" y="1079"/>
                  </a:lnTo>
                  <a:lnTo>
                    <a:pt x="0" y="540"/>
                  </a:lnTo>
                  <a:close/>
                </a:path>
              </a:pathLst>
            </a:custGeom>
            <a:solidFill>
              <a:srgbClr val="789BC4"/>
            </a:solidFill>
            <a:ln w="88900" cap="flat" cmpd="sng">
              <a:solidFill>
                <a:srgbClr val="3A5C8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937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937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9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INTER</a:t>
              </a:r>
              <a:endParaRPr sz="105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937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9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OPERABILITY</a:t>
              </a:r>
              <a:endParaRPr sz="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7" name="Google Shape;301;p32">
            <a:extLst>
              <a:ext uri="{FF2B5EF4-FFF2-40B4-BE49-F238E27FC236}">
                <a16:creationId xmlns:a16="http://schemas.microsoft.com/office/drawing/2014/main" id="{53E30F91-FD81-01EE-E378-CE14E28554E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36720" y="4148760"/>
            <a:ext cx="310372" cy="3288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" name="Google Shape;256;p32">
            <a:extLst>
              <a:ext uri="{FF2B5EF4-FFF2-40B4-BE49-F238E27FC236}">
                <a16:creationId xmlns:a16="http://schemas.microsoft.com/office/drawing/2014/main" id="{C0CDAAFB-B69C-E669-A287-F0252D66DB16}"/>
              </a:ext>
            </a:extLst>
          </p:cNvPr>
          <p:cNvGrpSpPr/>
          <p:nvPr/>
        </p:nvGrpSpPr>
        <p:grpSpPr>
          <a:xfrm>
            <a:off x="3449414" y="5085429"/>
            <a:ext cx="1134418" cy="882137"/>
            <a:chOff x="4942798" y="2540403"/>
            <a:chExt cx="2306403" cy="1992910"/>
          </a:xfrm>
        </p:grpSpPr>
        <p:sp>
          <p:nvSpPr>
            <p:cNvPr id="39" name="Google Shape;257;p32">
              <a:extLst>
                <a:ext uri="{FF2B5EF4-FFF2-40B4-BE49-F238E27FC236}">
                  <a16:creationId xmlns:a16="http://schemas.microsoft.com/office/drawing/2014/main" id="{C94878E3-7758-12E5-349F-D0DD34F1ADE9}"/>
                </a:ext>
              </a:extLst>
            </p:cNvPr>
            <p:cNvSpPr/>
            <p:nvPr/>
          </p:nvSpPr>
          <p:spPr>
            <a:xfrm>
              <a:off x="5230750" y="2540403"/>
              <a:ext cx="1732148" cy="1992910"/>
            </a:xfrm>
            <a:custGeom>
              <a:avLst/>
              <a:gdLst/>
              <a:ahLst/>
              <a:cxnLst/>
              <a:rect l="l" t="t" r="r" b="b"/>
              <a:pathLst>
                <a:path w="1653602" h="1902539" extrusionOk="0">
                  <a:moveTo>
                    <a:pt x="820846" y="0"/>
                  </a:moveTo>
                  <a:lnTo>
                    <a:pt x="1653602" y="480792"/>
                  </a:lnTo>
                  <a:lnTo>
                    <a:pt x="1648636" y="1426634"/>
                  </a:lnTo>
                  <a:lnTo>
                    <a:pt x="832756" y="1902539"/>
                  </a:lnTo>
                  <a:lnTo>
                    <a:pt x="0" y="1421747"/>
                  </a:lnTo>
                  <a:lnTo>
                    <a:pt x="2889" y="476462"/>
                  </a:lnTo>
                  <a:close/>
                </a:path>
              </a:pathLst>
            </a:custGeom>
            <a:solidFill>
              <a:srgbClr val="3A5C84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937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258;p32">
              <a:extLst>
                <a:ext uri="{FF2B5EF4-FFF2-40B4-BE49-F238E27FC236}">
                  <a16:creationId xmlns:a16="http://schemas.microsoft.com/office/drawing/2014/main" id="{62FCFBD1-2094-F484-5865-43DB2C9BB485}"/>
                </a:ext>
              </a:extLst>
            </p:cNvPr>
            <p:cNvSpPr/>
            <p:nvPr/>
          </p:nvSpPr>
          <p:spPr>
            <a:xfrm>
              <a:off x="4942798" y="2540403"/>
              <a:ext cx="2306403" cy="1992484"/>
            </a:xfrm>
            <a:custGeom>
              <a:avLst/>
              <a:gdLst/>
              <a:ahLst/>
              <a:cxnLst/>
              <a:rect l="l" t="t" r="r" b="b"/>
              <a:pathLst>
                <a:path w="1249" h="1079" extrusionOk="0">
                  <a:moveTo>
                    <a:pt x="0" y="540"/>
                  </a:moveTo>
                  <a:lnTo>
                    <a:pt x="309" y="0"/>
                  </a:lnTo>
                  <a:lnTo>
                    <a:pt x="941" y="0"/>
                  </a:lnTo>
                  <a:lnTo>
                    <a:pt x="1249" y="540"/>
                  </a:lnTo>
                  <a:lnTo>
                    <a:pt x="941" y="1079"/>
                  </a:lnTo>
                  <a:lnTo>
                    <a:pt x="309" y="1079"/>
                  </a:lnTo>
                  <a:lnTo>
                    <a:pt x="0" y="540"/>
                  </a:lnTo>
                  <a:close/>
                </a:path>
              </a:pathLst>
            </a:custGeom>
            <a:solidFill>
              <a:srgbClr val="789BC4"/>
            </a:solidFill>
            <a:ln w="88900" cap="flat" cmpd="sng">
              <a:solidFill>
                <a:srgbClr val="3A5C8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937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937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>
                <a:lnSpc>
                  <a:spcPct val="109375"/>
                </a:lnSpc>
                <a:buSzPts val="1100"/>
              </a:pPr>
              <a:r>
                <a:rPr lang="en" sz="900" dirty="0">
                  <a:latin typeface="Calibri"/>
                  <a:cs typeface="Calibri"/>
                  <a:sym typeface="Calibri"/>
                </a:rPr>
                <a:t>SECURITY</a:t>
              </a:r>
            </a:p>
            <a:p>
              <a:pPr algn="ctr">
                <a:lnSpc>
                  <a:spcPct val="109375"/>
                </a:lnSpc>
                <a:buSzPts val="1100"/>
              </a:pPr>
              <a:r>
                <a:rPr lang="en" sz="900" dirty="0">
                  <a:latin typeface="Calibri"/>
                  <a:cs typeface="Calibri"/>
                  <a:sym typeface="Calibri"/>
                </a:rPr>
                <a:t> BY DESIGN</a:t>
              </a:r>
              <a:endParaRPr sz="900" dirty="0">
                <a:latin typeface="Calibri"/>
                <a:cs typeface="Calibri"/>
                <a:sym typeface="Calibri"/>
              </a:endParaRPr>
            </a:p>
          </p:txBody>
        </p:sp>
      </p:grpSp>
      <p:pic>
        <p:nvPicPr>
          <p:cNvPr id="41" name="Google Shape;300;p32">
            <a:extLst>
              <a:ext uri="{FF2B5EF4-FFF2-40B4-BE49-F238E27FC236}">
                <a16:creationId xmlns:a16="http://schemas.microsoft.com/office/drawing/2014/main" id="{4CAFE4C2-03E7-6F7B-A5F2-9894B416A38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93267" y="5208884"/>
            <a:ext cx="280800" cy="3176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" name="Google Shape;259;p32">
            <a:extLst>
              <a:ext uri="{FF2B5EF4-FFF2-40B4-BE49-F238E27FC236}">
                <a16:creationId xmlns:a16="http://schemas.microsoft.com/office/drawing/2014/main" id="{9AB102A7-16C5-B389-4E87-4E53BE7602D1}"/>
              </a:ext>
            </a:extLst>
          </p:cNvPr>
          <p:cNvGrpSpPr/>
          <p:nvPr/>
        </p:nvGrpSpPr>
        <p:grpSpPr>
          <a:xfrm>
            <a:off x="2541528" y="5643017"/>
            <a:ext cx="1086066" cy="882327"/>
            <a:chOff x="4942798" y="2540403"/>
            <a:chExt cx="2306403" cy="1992910"/>
          </a:xfrm>
        </p:grpSpPr>
        <p:sp>
          <p:nvSpPr>
            <p:cNvPr id="43" name="Google Shape;260;p32">
              <a:extLst>
                <a:ext uri="{FF2B5EF4-FFF2-40B4-BE49-F238E27FC236}">
                  <a16:creationId xmlns:a16="http://schemas.microsoft.com/office/drawing/2014/main" id="{3A046744-0C35-D549-8E9A-013CF88D3D3C}"/>
                </a:ext>
              </a:extLst>
            </p:cNvPr>
            <p:cNvSpPr/>
            <p:nvPr/>
          </p:nvSpPr>
          <p:spPr>
            <a:xfrm>
              <a:off x="5230750" y="2540403"/>
              <a:ext cx="1732148" cy="1992910"/>
            </a:xfrm>
            <a:custGeom>
              <a:avLst/>
              <a:gdLst/>
              <a:ahLst/>
              <a:cxnLst/>
              <a:rect l="l" t="t" r="r" b="b"/>
              <a:pathLst>
                <a:path w="1653602" h="1902539" extrusionOk="0">
                  <a:moveTo>
                    <a:pt x="820846" y="0"/>
                  </a:moveTo>
                  <a:lnTo>
                    <a:pt x="1653602" y="480792"/>
                  </a:lnTo>
                  <a:lnTo>
                    <a:pt x="1648636" y="1426634"/>
                  </a:lnTo>
                  <a:lnTo>
                    <a:pt x="832756" y="1902539"/>
                  </a:lnTo>
                  <a:lnTo>
                    <a:pt x="0" y="1421747"/>
                  </a:lnTo>
                  <a:lnTo>
                    <a:pt x="2889" y="476462"/>
                  </a:lnTo>
                  <a:close/>
                </a:path>
              </a:pathLst>
            </a:custGeom>
            <a:solidFill>
              <a:srgbClr val="3A5C84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937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261;p32">
              <a:extLst>
                <a:ext uri="{FF2B5EF4-FFF2-40B4-BE49-F238E27FC236}">
                  <a16:creationId xmlns:a16="http://schemas.microsoft.com/office/drawing/2014/main" id="{A760DB7D-D930-9858-ABA7-D61C5EDF25B8}"/>
                </a:ext>
              </a:extLst>
            </p:cNvPr>
            <p:cNvSpPr/>
            <p:nvPr/>
          </p:nvSpPr>
          <p:spPr>
            <a:xfrm>
              <a:off x="4942798" y="2540403"/>
              <a:ext cx="2306403" cy="1992483"/>
            </a:xfrm>
            <a:custGeom>
              <a:avLst/>
              <a:gdLst/>
              <a:ahLst/>
              <a:cxnLst/>
              <a:rect l="l" t="t" r="r" b="b"/>
              <a:pathLst>
                <a:path w="1249" h="1079" extrusionOk="0">
                  <a:moveTo>
                    <a:pt x="0" y="540"/>
                  </a:moveTo>
                  <a:lnTo>
                    <a:pt x="309" y="0"/>
                  </a:lnTo>
                  <a:lnTo>
                    <a:pt x="941" y="0"/>
                  </a:lnTo>
                  <a:lnTo>
                    <a:pt x="1249" y="540"/>
                  </a:lnTo>
                  <a:lnTo>
                    <a:pt x="941" y="1079"/>
                  </a:lnTo>
                  <a:lnTo>
                    <a:pt x="309" y="1079"/>
                  </a:lnTo>
                  <a:lnTo>
                    <a:pt x="0" y="540"/>
                  </a:lnTo>
                  <a:close/>
                </a:path>
              </a:pathLst>
            </a:custGeom>
            <a:solidFill>
              <a:srgbClr val="789BC4"/>
            </a:solidFill>
            <a:ln w="88900" cap="flat" cmpd="sng">
              <a:solidFill>
                <a:srgbClr val="3A5C8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937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" sz="10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…</a:t>
              </a:r>
              <a:endParaRPr sz="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" name="ZoneTexte 5">
            <a:extLst>
              <a:ext uri="{FF2B5EF4-FFF2-40B4-BE49-F238E27FC236}">
                <a16:creationId xmlns:a16="http://schemas.microsoft.com/office/drawing/2014/main" id="{E4AC237E-D2DC-8209-290B-82E4952A27CD}"/>
              </a:ext>
            </a:extLst>
          </p:cNvPr>
          <p:cNvSpPr txBox="1"/>
          <p:nvPr/>
        </p:nvSpPr>
        <p:spPr>
          <a:xfrm>
            <a:off x="520822" y="1073009"/>
            <a:ext cx="4312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E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Started one year ago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E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Leaded by SOLEIL IT strategy director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E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Includes 1 person per IT team</a:t>
            </a:r>
          </a:p>
        </p:txBody>
      </p:sp>
    </p:spTree>
    <p:extLst>
      <p:ext uri="{BB962C8B-B14F-4D97-AF65-F5344CB8AC3E}">
        <p14:creationId xmlns:p14="http://schemas.microsoft.com/office/powerpoint/2010/main" val="3792518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6FE3C1CB-9DFE-17BF-F43F-214BDA994BEF}"/>
              </a:ext>
            </a:extLst>
          </p:cNvPr>
          <p:cNvSpPr/>
          <p:nvPr/>
        </p:nvSpPr>
        <p:spPr>
          <a:xfrm>
            <a:off x="4112965" y="1196752"/>
            <a:ext cx="7959699" cy="5175248"/>
          </a:xfrm>
          <a:prstGeom prst="roundRect">
            <a:avLst/>
          </a:prstGeom>
          <a:solidFill>
            <a:srgbClr val="1061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877873A-081D-6C4F-F0A7-C0FFD346D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platform: PLUSS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85C333-5FD8-68B6-CC9C-B0324BFA4A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29EB946-B1BD-1693-DDFB-80D31A970F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1" y="565200"/>
            <a:ext cx="9552385" cy="2464134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Provide a technical platform called PLUSS to exchange data between applications based 2 complementary solutions:</a:t>
            </a:r>
          </a:p>
          <a:p>
            <a:endParaRPr lang="en-US" sz="2000" dirty="0"/>
          </a:p>
        </p:txBody>
      </p:sp>
      <p:pic>
        <p:nvPicPr>
          <p:cNvPr id="7" name="Picture 2" descr="Overview - WSO2 API Manager Documentation 3.0.0">
            <a:extLst>
              <a:ext uri="{FF2B5EF4-FFF2-40B4-BE49-F238E27FC236}">
                <a16:creationId xmlns:a16="http://schemas.microsoft.com/office/drawing/2014/main" id="{BDED8BB3-39B9-ECD9-3483-9C5795606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035" y="1823817"/>
            <a:ext cx="3504037" cy="2144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What is Kafka, and How Does it Work? A Tutorial for Beginners">
            <a:extLst>
              <a:ext uri="{FF2B5EF4-FFF2-40B4-BE49-F238E27FC236}">
                <a16:creationId xmlns:a16="http://schemas.microsoft.com/office/drawing/2014/main" id="{4D229295-70E2-3A83-1A17-C5973F8F91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" r="1752"/>
          <a:stretch/>
        </p:blipFill>
        <p:spPr bwMode="auto">
          <a:xfrm>
            <a:off x="4308621" y="4098979"/>
            <a:ext cx="4739708" cy="1877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BDDDE55-DD88-C132-109D-84AFB934E9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34" y="2348880"/>
            <a:ext cx="4086031" cy="2688736"/>
          </a:xfrm>
          <a:prstGeom prst="rect">
            <a:avLst/>
          </a:prstGeom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C16C17AD-12D6-7B64-CF63-4CD2ABFDB363}"/>
              </a:ext>
            </a:extLst>
          </p:cNvPr>
          <p:cNvSpPr txBox="1">
            <a:spLocks/>
          </p:cNvSpPr>
          <p:nvPr/>
        </p:nvSpPr>
        <p:spPr>
          <a:xfrm>
            <a:off x="3917310" y="2170847"/>
            <a:ext cx="4086031" cy="16690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E41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 algn="r">
              <a:buFont typeface="Arial" panose="020B0604020202020204" pitchFamily="34" charset="0"/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en-US" sz="1600" b="1" dirty="0">
                <a:solidFill>
                  <a:schemeClr val="bg1"/>
                </a:solidFill>
              </a:rPr>
              <a:t>API Manager </a:t>
            </a:r>
            <a:r>
              <a:rPr lang="en-US" sz="1600" dirty="0">
                <a:solidFill>
                  <a:schemeClr val="bg1"/>
                </a:solidFill>
              </a:rPr>
              <a:t>with WSO2</a:t>
            </a:r>
          </a:p>
          <a:p>
            <a:pPr lvl="1" algn="r"/>
            <a:r>
              <a:rPr lang="en-US" sz="1200" dirty="0">
                <a:solidFill>
                  <a:schemeClr val="bg1"/>
                </a:solidFill>
              </a:rPr>
              <a:t>Provide a catalog of Web APIs (Open API/ REST, SOAP, </a:t>
            </a:r>
            <a:r>
              <a:rPr lang="en-US" sz="1200" dirty="0" err="1">
                <a:solidFill>
                  <a:schemeClr val="bg1"/>
                </a:solidFill>
              </a:rPr>
              <a:t>GraphQL</a:t>
            </a:r>
            <a:r>
              <a:rPr lang="en-US" sz="1200" dirty="0">
                <a:solidFill>
                  <a:schemeClr val="bg1"/>
                </a:solidFill>
              </a:rPr>
              <a:t>, …) </a:t>
            </a:r>
          </a:p>
          <a:p>
            <a:pPr lvl="1" algn="r"/>
            <a:r>
              <a:rPr lang="en-US" sz="1200" dirty="0">
                <a:solidFill>
                  <a:schemeClr val="bg1"/>
                </a:solidFill>
              </a:rPr>
              <a:t>Control API usages (security, quotas…)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2F64E783-D350-4979-67EE-82A7516CCEF3}"/>
              </a:ext>
            </a:extLst>
          </p:cNvPr>
          <p:cNvSpPr txBox="1">
            <a:spLocks/>
          </p:cNvSpPr>
          <p:nvPr/>
        </p:nvSpPr>
        <p:spPr>
          <a:xfrm>
            <a:off x="8759247" y="4260479"/>
            <a:ext cx="3274760" cy="1690418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E41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Font typeface="Arial" panose="020B0604020202020204" pitchFamily="34" charset="0"/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r>
              <a:rPr lang="en-US" sz="2300" b="1" dirty="0">
                <a:solidFill>
                  <a:schemeClr val="bg1"/>
                </a:solidFill>
              </a:rPr>
              <a:t>Event bus </a:t>
            </a:r>
            <a:r>
              <a:rPr lang="en-US" sz="2300" dirty="0">
                <a:solidFill>
                  <a:schemeClr val="bg1"/>
                </a:solidFill>
              </a:rPr>
              <a:t>with Apache Kafka</a:t>
            </a:r>
          </a:p>
          <a:p>
            <a:pPr lvl="1"/>
            <a:r>
              <a:rPr lang="en-US" sz="1500" dirty="0">
                <a:solidFill>
                  <a:schemeClr val="bg1"/>
                </a:solidFill>
              </a:rPr>
              <a:t>HA, scalable, high throughput</a:t>
            </a:r>
          </a:p>
          <a:p>
            <a:pPr lvl="1"/>
            <a:r>
              <a:rPr lang="en-US" sz="1500" dirty="0">
                <a:solidFill>
                  <a:schemeClr val="bg1"/>
                </a:solidFill>
              </a:rPr>
              <a:t>Decoupling between producers and consumers</a:t>
            </a:r>
          </a:p>
          <a:p>
            <a:pPr lvl="1"/>
            <a:r>
              <a:rPr lang="en-US" sz="1500" dirty="0">
                <a:solidFill>
                  <a:schemeClr val="bg1"/>
                </a:solidFill>
              </a:rPr>
              <a:t>Schema registry</a:t>
            </a:r>
          </a:p>
          <a:p>
            <a:pPr lvl="1"/>
            <a:r>
              <a:rPr lang="en-US" sz="1500" dirty="0">
                <a:solidFill>
                  <a:schemeClr val="bg1"/>
                </a:solidFill>
              </a:rPr>
              <a:t>Data transformation</a:t>
            </a:r>
          </a:p>
          <a:p>
            <a:pPr lvl="1"/>
            <a:r>
              <a:rPr lang="en-US" sz="1500" dirty="0">
                <a:solidFill>
                  <a:schemeClr val="bg1"/>
                </a:solidFill>
              </a:rPr>
              <a:t>Large nr of existing connectors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F129DF67-1582-77E5-0EEA-569271BC575B}"/>
              </a:ext>
            </a:extLst>
          </p:cNvPr>
          <p:cNvSpPr txBox="1">
            <a:spLocks/>
          </p:cNvSpPr>
          <p:nvPr/>
        </p:nvSpPr>
        <p:spPr>
          <a:xfrm>
            <a:off x="4364566" y="1349646"/>
            <a:ext cx="4194548" cy="1647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E41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PLUSS</a:t>
            </a:r>
            <a:endParaRPr lang="en-US" sz="1200" b="1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Flèche : courbe vers le bas 12">
            <a:extLst>
              <a:ext uri="{FF2B5EF4-FFF2-40B4-BE49-F238E27FC236}">
                <a16:creationId xmlns:a16="http://schemas.microsoft.com/office/drawing/2014/main" id="{C7DDFB4B-CC5A-B813-B1BB-FCA7E9EBDFBC}"/>
              </a:ext>
            </a:extLst>
          </p:cNvPr>
          <p:cNvSpPr/>
          <p:nvPr/>
        </p:nvSpPr>
        <p:spPr>
          <a:xfrm rot="19530404">
            <a:off x="1845434" y="1765745"/>
            <a:ext cx="2952328" cy="1062596"/>
          </a:xfrm>
          <a:prstGeom prst="curvedDownArrow">
            <a:avLst/>
          </a:prstGeom>
          <a:solidFill>
            <a:srgbClr val="1061B0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8">
            <a:extLst>
              <a:ext uri="{FF2B5EF4-FFF2-40B4-BE49-F238E27FC236}">
                <a16:creationId xmlns:a16="http://schemas.microsoft.com/office/drawing/2014/main" id="{86CA4DA4-95A5-5070-2FB3-532E39EC23B9}"/>
              </a:ext>
            </a:extLst>
          </p:cNvPr>
          <p:cNvSpPr txBox="1"/>
          <p:nvPr/>
        </p:nvSpPr>
        <p:spPr>
          <a:xfrm>
            <a:off x="695400" y="5164429"/>
            <a:ext cx="3025941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605"/>
              <a:buNone/>
            </a:pPr>
            <a:r>
              <a:rPr lang="en-US" i="1" dirty="0">
                <a:solidFill>
                  <a:srgbClr val="0E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PLUSS:</a:t>
            </a:r>
          </a:p>
          <a:p>
            <a:pPr marL="0" lvl="0" indent="0" algn="ctr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605"/>
              <a:buNone/>
            </a:pPr>
            <a:r>
              <a:rPr lang="en-US" dirty="0">
                <a:solidFill>
                  <a:srgbClr val="0E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System’s Architecture </a:t>
            </a:r>
            <a:r>
              <a:rPr lang="en-US" dirty="0" err="1">
                <a:solidFill>
                  <a:srgbClr val="0E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PIatform</a:t>
            </a:r>
            <a:r>
              <a:rPr lang="en-US" dirty="0">
                <a:solidFill>
                  <a:srgbClr val="0E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SOLEIL. </a:t>
            </a:r>
          </a:p>
          <a:p>
            <a:pPr marL="0" lvl="0" indent="0" algn="ctr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-US" dirty="0">
                <a:solidFill>
                  <a:srgbClr val="0E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b="1" u="sng" dirty="0" err="1">
                <a:solidFill>
                  <a:srgbClr val="0E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 err="1">
                <a:solidFill>
                  <a:srgbClr val="0E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lateforme</a:t>
            </a:r>
            <a:r>
              <a:rPr lang="en-US" dirty="0">
                <a:solidFill>
                  <a:srgbClr val="0E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E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</a:t>
            </a:r>
            <a:r>
              <a:rPr lang="en-US" b="1" u="sng" dirty="0" err="1">
                <a:solidFill>
                  <a:srgbClr val="0E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dirty="0" err="1">
                <a:solidFill>
                  <a:srgbClr val="0E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rbanisation</a:t>
            </a:r>
            <a:r>
              <a:rPr lang="en-US" dirty="0">
                <a:solidFill>
                  <a:srgbClr val="0E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US" b="1" u="sng" dirty="0">
                <a:solidFill>
                  <a:srgbClr val="0E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dirty="0">
                <a:solidFill>
                  <a:srgbClr val="0E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ynchrotron </a:t>
            </a:r>
            <a:r>
              <a:rPr lang="en-US" b="1" u="sng" dirty="0">
                <a:solidFill>
                  <a:srgbClr val="0E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dirty="0">
                <a:solidFill>
                  <a:srgbClr val="0E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OLEIL)</a:t>
            </a:r>
          </a:p>
          <a:p>
            <a:pPr marL="0" lvl="0" indent="0" algn="ctr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endParaRPr lang="en-US" dirty="0">
              <a:solidFill>
                <a:srgbClr val="0E41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endParaRPr lang="en-US" sz="1600" dirty="0">
              <a:solidFill>
                <a:srgbClr val="446B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endParaRPr lang="en-US" sz="1200" i="1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605"/>
              <a:buNone/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483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5A4B4E-9AE7-428B-1B89-C48A271D5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PLUSS status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2DAC80E-0B25-D965-E8CF-CD9288BC08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96787CD-BAA6-021D-FBDB-EAFA8F4263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984" y="764704"/>
            <a:ext cx="11088582" cy="5067264"/>
          </a:xfrm>
        </p:spPr>
        <p:txBody>
          <a:bodyPr/>
          <a:lstStyle/>
          <a:p>
            <a:r>
              <a:rPr lang="en-US" sz="2000" dirty="0"/>
              <a:t>WSO2 API Manager used in operation for one use case</a:t>
            </a:r>
          </a:p>
          <a:p>
            <a:r>
              <a:rPr lang="en-US" sz="2000" dirty="0"/>
              <a:t>Apache Kafka used in dev environment</a:t>
            </a:r>
          </a:p>
          <a:p>
            <a:r>
              <a:rPr lang="en-US" sz="2000" dirty="0"/>
              <a:t>Apache Kafka soon deployed in production env:</a:t>
            </a:r>
          </a:p>
          <a:p>
            <a:pPr lvl="1"/>
            <a:r>
              <a:rPr lang="en-US" sz="1800" dirty="0"/>
              <a:t>3-nodes cluster on Docker</a:t>
            </a:r>
          </a:p>
          <a:p>
            <a:pPr lvl="1"/>
            <a:r>
              <a:rPr lang="en-US" sz="1800" dirty="0"/>
              <a:t>Monitoring w/ Prometheus/Grafana</a:t>
            </a:r>
          </a:p>
          <a:p>
            <a:endParaRPr lang="en-US" sz="2000" dirty="0"/>
          </a:p>
          <a:p>
            <a:pPr lvl="1"/>
            <a:endParaRPr lang="en-US" sz="1800" dirty="0"/>
          </a:p>
        </p:txBody>
      </p:sp>
      <p:pic>
        <p:nvPicPr>
          <p:cNvPr id="7" name="Google Shape;187;g294d1df9792_0_109" descr="Une image contenant texte, capture d’écran, Police, ligne&#10;&#10;Description générée automatiquement">
            <a:extLst>
              <a:ext uri="{FF2B5EF4-FFF2-40B4-BE49-F238E27FC236}">
                <a16:creationId xmlns:a16="http://schemas.microsoft.com/office/drawing/2014/main" id="{F0758306-A39B-E062-171B-626971A3F18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554" y="2852936"/>
            <a:ext cx="6624086" cy="2714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Kafka Prometheus Monitoring">
            <a:extLst>
              <a:ext uri="{FF2B5EF4-FFF2-40B4-BE49-F238E27FC236}">
                <a16:creationId xmlns:a16="http://schemas.microsoft.com/office/drawing/2014/main" id="{157B490A-87A4-4623-508A-9E1D4B638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315" y="1232298"/>
            <a:ext cx="5015880" cy="413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744351"/>
      </p:ext>
    </p:extLst>
  </p:cSld>
  <p:clrMapOvr>
    <a:masterClrMapping/>
  </p:clrMapOvr>
</p:sld>
</file>

<file path=ppt/theme/theme1.xml><?xml version="1.0" encoding="utf-8"?>
<a:theme xmlns:a="http://schemas.openxmlformats.org/drawingml/2006/main" name="Couverture">
  <a:themeElements>
    <a:clrScheme name="Synchrotron SOLEIL">
      <a:dk1>
        <a:srgbClr val="000000"/>
      </a:dk1>
      <a:lt1>
        <a:srgbClr val="FFFFFF"/>
      </a:lt1>
      <a:dk2>
        <a:srgbClr val="004C9C"/>
      </a:dk2>
      <a:lt2>
        <a:srgbClr val="FBBA06"/>
      </a:lt2>
      <a:accent1>
        <a:srgbClr val="00ADA8"/>
      </a:accent1>
      <a:accent2>
        <a:srgbClr val="E73E2A"/>
      </a:accent2>
      <a:accent3>
        <a:srgbClr val="5BAC48"/>
      </a:accent3>
      <a:accent4>
        <a:srgbClr val="007DC6"/>
      </a:accent4>
      <a:accent5>
        <a:srgbClr val="9B3C8C"/>
      </a:accent5>
      <a:accent6>
        <a:srgbClr val="EA9600"/>
      </a:accent6>
      <a:hlink>
        <a:srgbClr val="000000"/>
      </a:hlink>
      <a:folHlink>
        <a:srgbClr val="7F7F7F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re - Fond blan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itre - Fond foncé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iapositive - Fond blan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Diapositive - Fond foncé">
  <a:themeElements>
    <a:clrScheme name="Synchrotron SOLEIL">
      <a:dk1>
        <a:srgbClr val="000000"/>
      </a:dk1>
      <a:lt1>
        <a:srgbClr val="FFFFFF"/>
      </a:lt1>
      <a:dk2>
        <a:srgbClr val="004C9C"/>
      </a:dk2>
      <a:lt2>
        <a:srgbClr val="FBBA06"/>
      </a:lt2>
      <a:accent1>
        <a:srgbClr val="00ADA8"/>
      </a:accent1>
      <a:accent2>
        <a:srgbClr val="E73E2A"/>
      </a:accent2>
      <a:accent3>
        <a:srgbClr val="5BAC48"/>
      </a:accent3>
      <a:accent4>
        <a:srgbClr val="007DC6"/>
      </a:accent4>
      <a:accent5>
        <a:srgbClr val="9B3C8C"/>
      </a:accent5>
      <a:accent6>
        <a:srgbClr val="EA9600"/>
      </a:accent6>
      <a:hlink>
        <a:srgbClr val="000000"/>
      </a:hlink>
      <a:folHlink>
        <a:srgbClr val="7F7F7F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15278</TotalTime>
  <Words>1231</Words>
  <Application>Microsoft Office PowerPoint</Application>
  <PresentationFormat>Grand écran</PresentationFormat>
  <Paragraphs>277</Paragraphs>
  <Slides>19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19</vt:i4>
      </vt:variant>
    </vt:vector>
  </HeadingPairs>
  <TitlesOfParts>
    <vt:vector size="29" baseType="lpstr">
      <vt:lpstr>Arial</vt:lpstr>
      <vt:lpstr>Avenir Next</vt:lpstr>
      <vt:lpstr>Calibri</vt:lpstr>
      <vt:lpstr>Roboto</vt:lpstr>
      <vt:lpstr>Symbol</vt:lpstr>
      <vt:lpstr>Couverture</vt:lpstr>
      <vt:lpstr>Titre - Fond blanc</vt:lpstr>
      <vt:lpstr>Titre - Fond foncé</vt:lpstr>
      <vt:lpstr>Diapositive - Fond blanc</vt:lpstr>
      <vt:lpstr>Diapositive - Fond foncé</vt:lpstr>
      <vt:lpstr>Sample lifecycle management and experimental data catalog roll out</vt:lpstr>
      <vt:lpstr>Synchrotron SOLEIL</vt:lpstr>
      <vt:lpstr>Towards SOLEIL II</vt:lpstr>
      <vt:lpstr>TDR program for IT</vt:lpstr>
      <vt:lpstr>A more complex IT future</vt:lpstr>
      <vt:lpstr>SOLEIL’s IT architecture initiative</vt:lpstr>
      <vt:lpstr>Architecture committee</vt:lpstr>
      <vt:lpstr>Technical platform: PLUSS</vt:lpstr>
      <vt:lpstr>PLUSS status</vt:lpstr>
      <vt:lpstr>Sample lifecycle management (SLM)</vt:lpstr>
      <vt:lpstr>SLM: a Minimum Viable Product</vt:lpstr>
      <vt:lpstr>SLM MVP internal architecture</vt:lpstr>
      <vt:lpstr>SOLEIL Data catalog</vt:lpstr>
      <vt:lpstr>SOLEIL SciCat integration </vt:lpstr>
      <vt:lpstr>Rolling out</vt:lpstr>
      <vt:lpstr>Lessons learned</vt:lpstr>
      <vt:lpstr>Future steps</vt:lpstr>
      <vt:lpstr>Acknowledgments</vt:lpstr>
      <vt:lpstr>Présentation PowerPoint</vt:lpstr>
    </vt:vector>
  </TitlesOfParts>
  <Company>Synchrotron SOLEIL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YAO Stephanie</dc:creator>
  <cp:lastModifiedBy>ABEILLE Gwenaelle</cp:lastModifiedBy>
  <cp:revision>278</cp:revision>
  <cp:lastPrinted>2018-10-16T09:18:49Z</cp:lastPrinted>
  <dcterms:created xsi:type="dcterms:W3CDTF">2016-11-25T17:34:53Z</dcterms:created>
  <dcterms:modified xsi:type="dcterms:W3CDTF">2024-09-26T06:38:10Z</dcterms:modified>
</cp:coreProperties>
</file>