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8"/>
  </p:notesMasterIdLst>
  <p:sldIdLst>
    <p:sldId id="257" r:id="rId2"/>
    <p:sldId id="260" r:id="rId3"/>
    <p:sldId id="261" r:id="rId4"/>
    <p:sldId id="262" r:id="rId5"/>
    <p:sldId id="263" r:id="rId6"/>
    <p:sldId id="267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95" userDrawn="1">
          <p15:clr>
            <a:srgbClr val="A4A3A4"/>
          </p15:clr>
        </p15:guide>
        <p15:guide id="7" pos="69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703"/>
    <a:srgbClr val="132577"/>
    <a:srgbClr val="F4F4F4"/>
    <a:srgbClr val="D1D2D4"/>
    <a:srgbClr val="B7B9BA"/>
    <a:srgbClr val="AF007C"/>
    <a:srgbClr val="0098D4"/>
    <a:srgbClr val="51A026"/>
    <a:srgbClr val="FFDD00"/>
    <a:srgbClr val="F4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216" y="416"/>
      </p:cViewPr>
      <p:guideLst>
        <p:guide orient="horz" pos="2160"/>
        <p:guide orient="horz" pos="346"/>
        <p:guide orient="horz" pos="3974"/>
        <p:guide orient="horz" pos="1026"/>
        <p:guide pos="3840"/>
        <p:guide pos="695"/>
        <p:guide pos="69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29/08/2023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5440" y="1484784"/>
            <a:ext cx="9061347" cy="360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4468800" y="1098000"/>
            <a:ext cx="7483200" cy="4563248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9600" y="1098000"/>
            <a:ext cx="3432000" cy="456324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70251" y="764704"/>
            <a:ext cx="109824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5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ESRF COLOUR PALETTE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334965" y="1016733"/>
            <a:ext cx="7073403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485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/>
              <a:t>CLICK TO MODIFY THE STYLE OF THE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69600" y="764704"/>
            <a:ext cx="109824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attributes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59429" y="6483350"/>
            <a:ext cx="816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39350" y="6483438"/>
            <a:ext cx="551412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" name="Image 8" descr="logo_text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151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pos="604" userDrawn="1">
          <p15:clr>
            <a:srgbClr val="F26B43"/>
          </p15:clr>
        </p15:guide>
        <p15:guide id="5" pos="7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5775D4-3BA6-D04D-A5AC-171E31AD6D06}"/>
              </a:ext>
            </a:extLst>
          </p:cNvPr>
          <p:cNvSpPr txBox="1"/>
          <p:nvPr/>
        </p:nvSpPr>
        <p:spPr>
          <a:xfrm>
            <a:off x="4096639" y="4293096"/>
            <a:ext cx="37305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MDT 27</a:t>
            </a:r>
            <a:r>
              <a:rPr lang="en-US" sz="2400" b="1" baseline="30000" dirty="0">
                <a:solidFill>
                  <a:schemeClr val="accent2"/>
                </a:solidFill>
              </a:rPr>
              <a:t>th</a:t>
            </a:r>
            <a:r>
              <a:rPr lang="en-US" sz="2400" b="1" dirty="0">
                <a:solidFill>
                  <a:schemeClr val="accent2"/>
                </a:solidFill>
              </a:rPr>
              <a:t> August 2023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/>
              <a:t>badger + </a:t>
            </a:r>
            <a:r>
              <a:rPr lang="en-US" dirty="0" err="1"/>
              <a:t>Xopt</a:t>
            </a:r>
            <a:r>
              <a:rPr lang="en-US" dirty="0"/>
              <a:t> lifetime optimization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9DCD59-F7C3-074B-953F-454D0ABE7172}"/>
              </a:ext>
            </a:extLst>
          </p:cNvPr>
          <p:cNvSpPr txBox="1"/>
          <p:nvPr/>
        </p:nvSpPr>
        <p:spPr>
          <a:xfrm>
            <a:off x="1919536" y="5949280"/>
            <a:ext cx="8631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S.Liuzzo</a:t>
            </a:r>
            <a:r>
              <a:rPr lang="en-US" dirty="0"/>
              <a:t>, </a:t>
            </a:r>
            <a:r>
              <a:rPr lang="en-US" dirty="0" err="1"/>
              <a:t>N.Carmignani</a:t>
            </a:r>
            <a:r>
              <a:rPr lang="en-US" dirty="0"/>
              <a:t>, </a:t>
            </a:r>
            <a:r>
              <a:rPr lang="en-US" dirty="0" err="1"/>
              <a:t>L.Carver</a:t>
            </a:r>
            <a:r>
              <a:rPr lang="en-US" dirty="0"/>
              <a:t>, </a:t>
            </a:r>
            <a:r>
              <a:rPr lang="en-US" dirty="0" err="1"/>
              <a:t>L.Hoummi</a:t>
            </a:r>
            <a:r>
              <a:rPr lang="en-US" dirty="0"/>
              <a:t>, </a:t>
            </a:r>
            <a:r>
              <a:rPr lang="en-US" dirty="0" err="1"/>
              <a:t>T.Perron</a:t>
            </a:r>
            <a:r>
              <a:rPr lang="en-US" dirty="0"/>
              <a:t>, J.-L. Pons, </a:t>
            </a:r>
            <a:r>
              <a:rPr lang="en-US" dirty="0" err="1"/>
              <a:t>S.White</a:t>
            </a:r>
            <a:r>
              <a:rPr lang="en-US" dirty="0"/>
              <a:t>, ESRF</a:t>
            </a:r>
          </a:p>
          <a:p>
            <a:pPr algn="ctr"/>
            <a:r>
              <a:rPr lang="en-US" dirty="0" err="1"/>
              <a:t>R.Roussel</a:t>
            </a:r>
            <a:r>
              <a:rPr lang="en-US" dirty="0"/>
              <a:t>, </a:t>
            </a:r>
            <a:r>
              <a:rPr lang="en-US" dirty="0" err="1"/>
              <a:t>Z.Zhang</a:t>
            </a:r>
            <a:r>
              <a:rPr lang="en-US" dirty="0"/>
              <a:t>, </a:t>
            </a:r>
            <a:r>
              <a:rPr lang="en-US" dirty="0" err="1"/>
              <a:t>A.L.Edelen</a:t>
            </a:r>
            <a:r>
              <a:rPr lang="en-US" dirty="0"/>
              <a:t> , SLAC</a:t>
            </a:r>
          </a:p>
        </p:txBody>
      </p:sp>
    </p:spTree>
    <p:extLst>
      <p:ext uri="{BB962C8B-B14F-4D97-AF65-F5344CB8AC3E}">
        <p14:creationId xmlns:p14="http://schemas.microsoft.com/office/powerpoint/2010/main" val="166205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4E027-00EF-5D4C-BD44-40C7B51F3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Badger + </a:t>
            </a:r>
            <a:r>
              <a:rPr lang="en-US" dirty="0" err="1"/>
              <a:t>Xopt</a:t>
            </a:r>
            <a:r>
              <a:rPr lang="en-US" dirty="0"/>
              <a:t> for lifetime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F0918-30F2-BB46-A6DD-74F028FF6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22895-5458-E04B-9634-79CA8F40DF6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MDT 26-27th Aug 2023 l 28th Aug 2023 l S.M.Liuzzo et al</a:t>
            </a:r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0BA8B7-4731-E446-BCF1-7F7A40B44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764704"/>
            <a:ext cx="6806358" cy="46805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9608D09-681E-9A47-AE87-F396F1F166CD}"/>
              </a:ext>
            </a:extLst>
          </p:cNvPr>
          <p:cNvSpPr/>
          <p:nvPr/>
        </p:nvSpPr>
        <p:spPr>
          <a:xfrm>
            <a:off x="7180021" y="4217641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ChristopherMayes</a:t>
            </a:r>
            <a:r>
              <a:rPr lang="en-US" dirty="0"/>
              <a:t>/</a:t>
            </a:r>
            <a:r>
              <a:rPr lang="en-US" dirty="0" err="1"/>
              <a:t>Xopt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2D717E-1B09-E641-ACE6-71D8DEB10F86}"/>
              </a:ext>
            </a:extLst>
          </p:cNvPr>
          <p:cNvSpPr/>
          <p:nvPr/>
        </p:nvSpPr>
        <p:spPr>
          <a:xfrm>
            <a:off x="7176120" y="5075892"/>
            <a:ext cx="4711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/SLAC-ML/Badger-Plugins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0F5504-B734-004B-AC43-F329AAFFDA52}"/>
              </a:ext>
            </a:extLst>
          </p:cNvPr>
          <p:cNvSpPr/>
          <p:nvPr/>
        </p:nvSpPr>
        <p:spPr>
          <a:xfrm>
            <a:off x="7176120" y="4571242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slaclab</a:t>
            </a:r>
            <a:r>
              <a:rPr lang="en-US" dirty="0"/>
              <a:t>/Badger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3F044A-70FA-AC4D-BF38-1DBDB9F898FD}"/>
              </a:ext>
            </a:extLst>
          </p:cNvPr>
          <p:cNvSpPr txBox="1"/>
          <p:nvPr/>
        </p:nvSpPr>
        <p:spPr>
          <a:xfrm>
            <a:off x="7581733" y="788346"/>
            <a:ext cx="3677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EASY INTERFACE</a:t>
            </a:r>
          </a:p>
          <a:p>
            <a:r>
              <a:rPr lang="en-US" dirty="0"/>
              <a:t>EASY SETUP</a:t>
            </a:r>
          </a:p>
          <a:p>
            <a:r>
              <a:rPr lang="en-US" dirty="0"/>
              <a:t>EASY INSTALLATION</a:t>
            </a:r>
          </a:p>
          <a:p>
            <a:r>
              <a:rPr lang="en-US" dirty="0"/>
              <a:t>MANY DIFFERENT OPTIMIZERS</a:t>
            </a:r>
          </a:p>
        </p:txBody>
      </p:sp>
    </p:spTree>
    <p:extLst>
      <p:ext uri="{BB962C8B-B14F-4D97-AF65-F5344CB8AC3E}">
        <p14:creationId xmlns:p14="http://schemas.microsoft.com/office/powerpoint/2010/main" val="428644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F1FD6F5-A5F2-6A42-80BB-6BC1DD0D50B8}"/>
              </a:ext>
            </a:extLst>
          </p:cNvPr>
          <p:cNvGrpSpPr/>
          <p:nvPr/>
        </p:nvGrpSpPr>
        <p:grpSpPr>
          <a:xfrm>
            <a:off x="951589" y="1117488"/>
            <a:ext cx="10113912" cy="5319999"/>
            <a:chOff x="239350" y="841171"/>
            <a:chExt cx="12298154" cy="6611684"/>
          </a:xfrm>
        </p:grpSpPr>
        <p:pic>
          <p:nvPicPr>
            <p:cNvPr id="6" name="Content Placeholder 6">
              <a:extLst>
                <a:ext uri="{FF2B5EF4-FFF2-40B4-BE49-F238E27FC236}">
                  <a16:creationId xmlns:a16="http://schemas.microsoft.com/office/drawing/2014/main" id="{1D499F29-BC23-BF41-858B-8054CBE442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76"/>
            <a:stretch/>
          </p:blipFill>
          <p:spPr bwMode="gray">
            <a:xfrm>
              <a:off x="239350" y="841171"/>
              <a:ext cx="11914112" cy="5423808"/>
            </a:xfrm>
            <a:prstGeom prst="rect">
              <a:avLst/>
            </a:prstGeom>
          </p:spPr>
        </p:pic>
        <p:pic>
          <p:nvPicPr>
            <p:cNvPr id="11" name="Content Placeholder 6">
              <a:extLst>
                <a:ext uri="{FF2B5EF4-FFF2-40B4-BE49-F238E27FC236}">
                  <a16:creationId xmlns:a16="http://schemas.microsoft.com/office/drawing/2014/main" id="{6D6CB4D9-BA60-2143-91BF-E217CD3CA3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46" t="86531" r="-2280" b="-2806"/>
            <a:stretch/>
          </p:blipFill>
          <p:spPr bwMode="gray">
            <a:xfrm>
              <a:off x="1703512" y="5513844"/>
              <a:ext cx="10833992" cy="193901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C9092C-AD3F-6949-9B9E-D8B91155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10-15 minutes instead of 100 minutes for equivalent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E345E-66A0-714F-8889-08D5AEEABA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11283-A878-7D4F-892B-3F13749115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MDT 26-27th Aug 2023 l 28th Aug 2023 l S.M.Liuzzo et al</a:t>
            </a:r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1F65E-A8C4-6D4C-99E5-3312E531277C}"/>
              </a:ext>
            </a:extLst>
          </p:cNvPr>
          <p:cNvSpPr txBox="1"/>
          <p:nvPr/>
        </p:nvSpPr>
        <p:spPr>
          <a:xfrm>
            <a:off x="5074558" y="3429000"/>
            <a:ext cx="1765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Lifetime optimization procedure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27EF0FDB-E264-824D-A810-28C248B1ED63}"/>
              </a:ext>
            </a:extLst>
          </p:cNvPr>
          <p:cNvSpPr/>
          <p:nvPr/>
        </p:nvSpPr>
        <p:spPr>
          <a:xfrm>
            <a:off x="5375920" y="2855747"/>
            <a:ext cx="288032" cy="509519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F23A1C-192F-514D-ADA6-AF55D43D9870}"/>
              </a:ext>
            </a:extLst>
          </p:cNvPr>
          <p:cNvSpPr txBox="1"/>
          <p:nvPr/>
        </p:nvSpPr>
        <p:spPr>
          <a:xfrm>
            <a:off x="3087900" y="620688"/>
            <a:ext cx="308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Badger + </a:t>
            </a:r>
            <a:r>
              <a:rPr lang="en-US" b="1" dirty="0" err="1"/>
              <a:t>Xopt</a:t>
            </a:r>
            <a:endParaRPr lang="en-US" b="1" dirty="0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7B6BAF17-1603-2944-963C-B846ED590834}"/>
              </a:ext>
            </a:extLst>
          </p:cNvPr>
          <p:cNvSpPr/>
          <p:nvPr/>
        </p:nvSpPr>
        <p:spPr>
          <a:xfrm rot="10800000">
            <a:off x="3463126" y="983236"/>
            <a:ext cx="410342" cy="380781"/>
          </a:xfrm>
          <a:prstGeom prst="triangle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B3A91F-7036-8948-BAA6-34244EA1BA30}"/>
              </a:ext>
            </a:extLst>
          </p:cNvPr>
          <p:cNvSpPr txBox="1"/>
          <p:nvPr/>
        </p:nvSpPr>
        <p:spPr>
          <a:xfrm>
            <a:off x="225076" y="6184122"/>
            <a:ext cx="6191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Scripts for </a:t>
            </a:r>
            <a:r>
              <a:rPr lang="fr-FR" sz="1200" dirty="0" err="1"/>
              <a:t>pyHDB</a:t>
            </a:r>
            <a:r>
              <a:rPr lang="fr-FR" sz="1200" dirty="0"/>
              <a:t> plots in: /</a:t>
            </a:r>
            <a:r>
              <a:rPr lang="fr-FR" sz="1200" dirty="0" err="1"/>
              <a:t>machfs</a:t>
            </a:r>
            <a:r>
              <a:rPr lang="fr-FR" sz="1200" dirty="0"/>
              <a:t>/</a:t>
            </a:r>
            <a:r>
              <a:rPr lang="fr-FR" sz="1200" dirty="0" err="1"/>
              <a:t>liuzzo</a:t>
            </a:r>
            <a:r>
              <a:rPr lang="fr-FR" sz="1200" dirty="0"/>
              <a:t>/EBS/</a:t>
            </a:r>
            <a:r>
              <a:rPr lang="fr-FR" sz="1200" dirty="0" err="1"/>
              <a:t>beamdyn</a:t>
            </a:r>
            <a:r>
              <a:rPr lang="fr-FR" sz="1200" dirty="0"/>
              <a:t>/MDT/2023/2023_08_27/badger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1355DD-974E-3D44-AD94-A65AF4CBDE50}"/>
              </a:ext>
            </a:extLst>
          </p:cNvPr>
          <p:cNvSpPr txBox="1"/>
          <p:nvPr/>
        </p:nvSpPr>
        <p:spPr>
          <a:xfrm>
            <a:off x="8722359" y="2734084"/>
            <a:ext cx="273184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Trust </a:t>
            </a:r>
            <a:r>
              <a:rPr lang="fr-FR" b="1" dirty="0" err="1"/>
              <a:t>Region</a:t>
            </a:r>
            <a:r>
              <a:rPr lang="fr-FR" b="1" dirty="0"/>
              <a:t> </a:t>
            </a:r>
            <a:r>
              <a:rPr lang="fr-FR" b="1" dirty="0" err="1"/>
              <a:t>Bayesian</a:t>
            </a:r>
            <a:r>
              <a:rPr lang="fr-FR" b="1" dirty="0"/>
              <a:t> </a:t>
            </a:r>
            <a:r>
              <a:rPr lang="fr-FR" b="1" dirty="0" err="1"/>
              <a:t>Optimization</a:t>
            </a:r>
            <a:r>
              <a:rPr lang="fr-FR" b="1" dirty="0"/>
              <a:t> (</a:t>
            </a:r>
            <a:r>
              <a:rPr lang="fr-FR" b="1" dirty="0" err="1"/>
              <a:t>TuRBO</a:t>
            </a:r>
            <a:r>
              <a:rPr lang="fr-FR" b="1" dirty="0"/>
              <a:t>)</a:t>
            </a:r>
            <a:endParaRPr lang="en-US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8F8CF-E900-1046-B192-25AF68BFEF19}"/>
              </a:ext>
            </a:extLst>
          </p:cNvPr>
          <p:cNvSpPr/>
          <p:nvPr/>
        </p:nvSpPr>
        <p:spPr>
          <a:xfrm>
            <a:off x="7104112" y="579603"/>
            <a:ext cx="4948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christophermayes.github.io</a:t>
            </a:r>
            <a:r>
              <a:rPr lang="fr-FR" dirty="0"/>
              <a:t>/</a:t>
            </a:r>
            <a:r>
              <a:rPr lang="fr-FR" dirty="0" err="1"/>
              <a:t>Xopt</a:t>
            </a:r>
            <a:r>
              <a:rPr lang="fr-FR" dirty="0"/>
              <a:t>/</a:t>
            </a:r>
            <a:r>
              <a:rPr lang="fr-FR" dirty="0" err="1"/>
              <a:t>examples</a:t>
            </a:r>
            <a:r>
              <a:rPr lang="fr-FR" dirty="0"/>
              <a:t>/</a:t>
            </a:r>
            <a:r>
              <a:rPr lang="fr-FR" dirty="0" err="1"/>
              <a:t>single_objective_bayes_opt</a:t>
            </a:r>
            <a:r>
              <a:rPr lang="fr-FR" dirty="0"/>
              <a:t>/</a:t>
            </a:r>
            <a:r>
              <a:rPr lang="fr-FR" dirty="0" err="1"/>
              <a:t>turbo_tutorial</a:t>
            </a:r>
            <a:r>
              <a:rPr lang="fr-FR" dirty="0"/>
              <a:t>/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04CEED-BA49-8341-B408-3C8FD4B7081A}"/>
              </a:ext>
            </a:extLst>
          </p:cNvPr>
          <p:cNvSpPr txBox="1"/>
          <p:nvPr/>
        </p:nvSpPr>
        <p:spPr>
          <a:xfrm rot="16200000">
            <a:off x="464613" y="292584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ED98F0-50C2-0B41-83AF-56443FC1F055}"/>
              </a:ext>
            </a:extLst>
          </p:cNvPr>
          <p:cNvSpPr txBox="1"/>
          <p:nvPr/>
        </p:nvSpPr>
        <p:spPr>
          <a:xfrm>
            <a:off x="8184232" y="1494871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”run by hand”</a:t>
            </a:r>
          </a:p>
        </p:txBody>
      </p:sp>
    </p:spTree>
    <p:extLst>
      <p:ext uri="{BB962C8B-B14F-4D97-AF65-F5344CB8AC3E}">
        <p14:creationId xmlns:p14="http://schemas.microsoft.com/office/powerpoint/2010/main" val="211153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8578-0E27-D244-9868-A04460DC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findings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22348E3-A47D-4045-9CDB-786AAAC26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3" y="845267"/>
            <a:ext cx="6000017" cy="60000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D8681-6AF4-CE43-AB4A-DA0351FC5D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BF97A-756F-B94C-BA66-036E7967BA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MDT 26-27th Aug 2023 l 28th Aug 2023 l S.M.Liuzzo et al</a:t>
            </a:r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AAE4BC-DED3-E249-93F6-95B135C1E6A8}"/>
              </a:ext>
            </a:extLst>
          </p:cNvPr>
          <p:cNvSpPr txBox="1"/>
          <p:nvPr/>
        </p:nvSpPr>
        <p:spPr>
          <a:xfrm>
            <a:off x="790762" y="980728"/>
            <a:ext cx="51612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findings in the MDT: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Upper confidence bound (UCB) optimization Bayesian optimization is as fast as simplex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err="1">
                <a:solidFill>
                  <a:schemeClr val="accent2"/>
                </a:solidFill>
              </a:rPr>
              <a:t>TuRBO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b="1" dirty="0" err="1">
                <a:solidFill>
                  <a:schemeClr val="accent2"/>
                </a:solidFill>
              </a:rPr>
              <a:t>faster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UCB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err="1">
                <a:solidFill>
                  <a:srgbClr val="C00000"/>
                </a:solidFill>
              </a:rPr>
              <a:t>TuRBO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b="1" dirty="0" err="1">
                <a:solidFill>
                  <a:srgbClr val="C00000"/>
                </a:solidFill>
              </a:rPr>
              <a:t>reproducible</a:t>
            </a:r>
            <a:r>
              <a:rPr lang="fr-FR" dirty="0"/>
              <a:t> (3 </a:t>
            </a:r>
            <a:r>
              <a:rPr lang="fr-FR" dirty="0" err="1"/>
              <a:t>consecutive</a:t>
            </a:r>
            <a:r>
              <a:rPr lang="fr-FR" dirty="0"/>
              <a:t> </a:t>
            </a:r>
            <a:r>
              <a:rPr lang="fr-FR" dirty="0" err="1"/>
              <a:t>runs</a:t>
            </a:r>
            <a:r>
              <a:rPr lang="fr-FR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err="1">
                <a:solidFill>
                  <a:schemeClr val="bg2"/>
                </a:solidFill>
              </a:rPr>
              <a:t>TuRBO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b="1" dirty="0" err="1">
                <a:solidFill>
                  <a:schemeClr val="bg2"/>
                </a:solidFill>
              </a:rPr>
              <a:t>robust</a:t>
            </a:r>
            <a:r>
              <a:rPr lang="fr-FR" dirty="0"/>
              <a:t>: </a:t>
            </a:r>
            <a:r>
              <a:rPr lang="fr-FR" dirty="0" err="1"/>
              <a:t>starting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large amplitude </a:t>
            </a:r>
            <a:r>
              <a:rPr lang="fr-FR" dirty="0" err="1"/>
              <a:t>random</a:t>
            </a:r>
            <a:r>
              <a:rPr lang="fr-FR" dirty="0"/>
              <a:t> </a:t>
            </a:r>
            <a:r>
              <a:rPr lang="fr-FR" dirty="0" err="1"/>
              <a:t>sextupole</a:t>
            </a:r>
            <a:r>
              <a:rPr lang="fr-FR" dirty="0"/>
              <a:t> sets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err="1">
                <a:solidFill>
                  <a:schemeClr val="accent5"/>
                </a:solidFill>
              </a:rPr>
              <a:t>TuRBO</a:t>
            </a:r>
            <a:r>
              <a:rPr lang="fr-FR" dirty="0"/>
              <a:t> and UCB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« </a:t>
            </a:r>
            <a:r>
              <a:rPr lang="fr-FR" b="1" dirty="0" err="1">
                <a:solidFill>
                  <a:schemeClr val="accent5"/>
                </a:solidFill>
              </a:rPr>
              <a:t>informed</a:t>
            </a:r>
            <a:r>
              <a:rPr lang="fr-FR" dirty="0"/>
              <a:t> » </a:t>
            </a:r>
            <a:r>
              <a:rPr lang="fr-FR" dirty="0" err="1"/>
              <a:t>with</a:t>
            </a:r>
            <a:r>
              <a:rPr lang="fr-FR" dirty="0"/>
              <a:t> data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prior</a:t>
            </a:r>
            <a:r>
              <a:rPr lang="fr-FR" dirty="0"/>
              <a:t> </a:t>
            </a:r>
            <a:r>
              <a:rPr lang="fr-FR" dirty="0" err="1"/>
              <a:t>optimizations</a:t>
            </a:r>
            <a:r>
              <a:rPr lang="fr-FR" dirty="0"/>
              <a:t> </a:t>
            </a:r>
            <a:r>
              <a:rPr lang="fr-FR" dirty="0" err="1"/>
              <a:t>starting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initial conditions. 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err="1">
                <a:solidFill>
                  <a:schemeClr val="accent3"/>
                </a:solidFill>
              </a:rPr>
              <a:t>TuRBO</a:t>
            </a:r>
            <a:r>
              <a:rPr lang="fr-FR" dirty="0"/>
              <a:t> and UCB show </a:t>
            </a:r>
            <a:r>
              <a:rPr lang="fr-FR" dirty="0" err="1">
                <a:solidFill>
                  <a:schemeClr val="accent3"/>
                </a:solidFill>
              </a:rPr>
              <a:t>smaller</a:t>
            </a:r>
            <a:r>
              <a:rPr lang="fr-FR" dirty="0">
                <a:solidFill>
                  <a:schemeClr val="accent3"/>
                </a:solidFill>
              </a:rPr>
              <a:t> variations of </a:t>
            </a:r>
            <a:r>
              <a:rPr lang="fr-FR" dirty="0" err="1">
                <a:solidFill>
                  <a:schemeClr val="accent3"/>
                </a:solidFill>
              </a:rPr>
              <a:t>losses</a:t>
            </a:r>
            <a:r>
              <a:rPr lang="fr-FR" dirty="0"/>
              <a:t> </a:t>
            </a:r>
            <a:r>
              <a:rPr lang="fr-FR" dirty="0" err="1"/>
              <a:t>along</a:t>
            </a:r>
            <a:r>
              <a:rPr lang="fr-FR" dirty="0"/>
              <a:t> the </a:t>
            </a:r>
            <a:r>
              <a:rPr lang="fr-FR" dirty="0" err="1"/>
              <a:t>process</a:t>
            </a:r>
            <a:r>
              <a:rPr lang="fr-FR" dirty="0"/>
              <a:t> of </a:t>
            </a:r>
            <a:r>
              <a:rPr lang="fr-FR" dirty="0" err="1"/>
              <a:t>optimization</a:t>
            </a:r>
            <a:r>
              <a:rPr lang="fr-FR" dirty="0"/>
              <a:t> (</a:t>
            </a:r>
            <a:r>
              <a:rPr lang="fr-FR" dirty="0" err="1"/>
              <a:t>smaller</a:t>
            </a:r>
            <a:r>
              <a:rPr lang="fr-FR" dirty="0"/>
              <a:t> variations of </a:t>
            </a:r>
            <a:r>
              <a:rPr lang="fr-FR" dirty="0" err="1"/>
              <a:t>magnet</a:t>
            </a:r>
            <a:r>
              <a:rPr lang="fr-FR" dirty="0"/>
              <a:t> </a:t>
            </a:r>
            <a:r>
              <a:rPr lang="fr-FR" dirty="0" err="1"/>
              <a:t>strengths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steps</a:t>
            </a:r>
            <a:r>
              <a:rPr lang="fr-FR" dirty="0"/>
              <a:t>).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BF1F5-9363-D44D-AD89-D5DC905175F8}"/>
              </a:ext>
            </a:extLst>
          </p:cNvPr>
          <p:cNvSpPr txBox="1"/>
          <p:nvPr/>
        </p:nvSpPr>
        <p:spPr>
          <a:xfrm>
            <a:off x="1127448" y="5365466"/>
            <a:ext cx="3655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 IS </a:t>
            </a:r>
            <a:r>
              <a:rPr lang="en-US" b="1" dirty="0"/>
              <a:t>USM READY</a:t>
            </a:r>
          </a:p>
          <a:p>
            <a:r>
              <a:rPr lang="en-US" dirty="0"/>
              <a:t>PROCEDURE BEING DETAILED</a:t>
            </a:r>
          </a:p>
        </p:txBody>
      </p:sp>
    </p:spTree>
    <p:extLst>
      <p:ext uri="{BB962C8B-B14F-4D97-AF65-F5344CB8AC3E}">
        <p14:creationId xmlns:p14="http://schemas.microsoft.com/office/powerpoint/2010/main" val="1302327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E32B-5B34-9F46-A659-8428FEDE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Lifetime comparison for all the observed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4AF34-871B-444B-B0E1-27E5773542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E1B4F-381F-8242-AEEF-BF875C97A8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MDT 26-27th Aug 2023 l 28th Aug 2023 l S.M.Liuzzo et al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BB358E-40CD-D047-8069-7165AE8063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t="16401" r="1567" b="721"/>
          <a:stretch/>
        </p:blipFill>
        <p:spPr>
          <a:xfrm>
            <a:off x="249066" y="729319"/>
            <a:ext cx="7228694" cy="5785852"/>
          </a:xfrm>
          <a:prstGeom prst="rect">
            <a:avLst/>
          </a:prstGeom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F8EE3467-712F-4D40-A722-AD57C6789D3A}"/>
              </a:ext>
            </a:extLst>
          </p:cNvPr>
          <p:cNvSpPr/>
          <p:nvPr/>
        </p:nvSpPr>
        <p:spPr>
          <a:xfrm rot="10800000">
            <a:off x="3473021" y="1168547"/>
            <a:ext cx="504056" cy="288032"/>
          </a:xfrm>
          <a:prstGeom prst="triangle">
            <a:avLst/>
          </a:prstGeom>
          <a:solidFill>
            <a:schemeClr val="bg2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F3ED1B-0B09-014A-8857-2A2D49F0972E}"/>
              </a:ext>
            </a:extLst>
          </p:cNvPr>
          <p:cNvSpPr txBox="1"/>
          <p:nvPr/>
        </p:nvSpPr>
        <p:spPr>
          <a:xfrm rot="16200000">
            <a:off x="796154" y="3272944"/>
            <a:ext cx="2811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26</a:t>
            </a:r>
            <a:r>
              <a:rPr lang="en-US" sz="1200" baseline="30000" dirty="0">
                <a:solidFill>
                  <a:schemeClr val="bg1"/>
                </a:solidFill>
              </a:rPr>
              <a:t>TH</a:t>
            </a:r>
            <a:r>
              <a:rPr lang="en-US" sz="1200" dirty="0">
                <a:solidFill>
                  <a:schemeClr val="bg1"/>
                </a:solidFill>
              </a:rPr>
              <a:t>AUG   STANDARD PROCEDURE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75C81B-04D3-9342-9152-3059CE267C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16179" r="6059" b="1272"/>
          <a:stretch/>
        </p:blipFill>
        <p:spPr>
          <a:xfrm>
            <a:off x="7772536" y="1826131"/>
            <a:ext cx="3834999" cy="3084059"/>
          </a:xfrm>
          <a:prstGeom prst="rect">
            <a:avLst/>
          </a:prstGeom>
        </p:spPr>
      </p:pic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9CCEB627-6A05-084D-B01A-71DB6940B3E3}"/>
              </a:ext>
            </a:extLst>
          </p:cNvPr>
          <p:cNvCxnSpPr>
            <a:cxnSpLocks/>
          </p:cNvCxnSpPr>
          <p:nvPr/>
        </p:nvCxnSpPr>
        <p:spPr>
          <a:xfrm>
            <a:off x="3647728" y="983880"/>
            <a:ext cx="5064741" cy="842251"/>
          </a:xfrm>
          <a:prstGeom prst="bentConnector2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CF4A585-00E0-7944-93E6-F3A5BAD36601}"/>
              </a:ext>
            </a:extLst>
          </p:cNvPr>
          <p:cNvSpPr txBox="1"/>
          <p:nvPr/>
        </p:nvSpPr>
        <p:spPr>
          <a:xfrm>
            <a:off x="8040216" y="5142772"/>
            <a:ext cx="3519105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BEST observed since MAY 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F1BC28-D7F7-6641-B0BC-746A5AFB7978}"/>
              </a:ext>
            </a:extLst>
          </p:cNvPr>
          <p:cNvSpPr txBox="1"/>
          <p:nvPr/>
        </p:nvSpPr>
        <p:spPr>
          <a:xfrm rot="16200000">
            <a:off x="2582842" y="3137173"/>
            <a:ext cx="2284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27</a:t>
            </a:r>
            <a:r>
              <a:rPr lang="en-US" sz="1200" baseline="30000" dirty="0">
                <a:solidFill>
                  <a:schemeClr val="bg1"/>
                </a:solidFill>
              </a:rPr>
              <a:t>TH</a:t>
            </a:r>
            <a:r>
              <a:rPr lang="en-US" sz="1200" dirty="0">
                <a:solidFill>
                  <a:schemeClr val="bg1"/>
                </a:solidFill>
              </a:rPr>
              <a:t>AUG   </a:t>
            </a:r>
            <a:r>
              <a:rPr lang="en-US" sz="1200" dirty="0" err="1">
                <a:solidFill>
                  <a:schemeClr val="bg1"/>
                </a:solidFill>
              </a:rPr>
              <a:t>TuRBO</a:t>
            </a:r>
            <a:r>
              <a:rPr lang="en-US" sz="1200" dirty="0">
                <a:solidFill>
                  <a:schemeClr val="bg1"/>
                </a:solidFill>
              </a:rPr>
              <a:t> + BADGER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B5275D-EF97-D744-A39A-0A83A3D1134E}"/>
              </a:ext>
            </a:extLst>
          </p:cNvPr>
          <p:cNvSpPr txBox="1"/>
          <p:nvPr/>
        </p:nvSpPr>
        <p:spPr>
          <a:xfrm>
            <a:off x="8887176" y="909621"/>
            <a:ext cx="272286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Vacuum     120 ± 30h </a:t>
            </a:r>
          </a:p>
          <a:p>
            <a:r>
              <a:rPr lang="en-US" dirty="0" err="1"/>
              <a:t>Touschek</a:t>
            </a:r>
            <a:r>
              <a:rPr lang="en-US" dirty="0"/>
              <a:t>   </a:t>
            </a:r>
            <a:r>
              <a:rPr lang="en-US" sz="2800" b="1" dirty="0"/>
              <a:t>41 ± 11h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A711A-E8E5-A948-A4B0-46A3D335AF33}"/>
              </a:ext>
            </a:extLst>
          </p:cNvPr>
          <p:cNvSpPr txBox="1"/>
          <p:nvPr/>
        </p:nvSpPr>
        <p:spPr>
          <a:xfrm>
            <a:off x="2824802" y="799214"/>
            <a:ext cx="1800493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Set in operation</a:t>
            </a:r>
          </a:p>
        </p:txBody>
      </p:sp>
    </p:spTree>
    <p:extLst>
      <p:ext uri="{BB962C8B-B14F-4D97-AF65-F5344CB8AC3E}">
        <p14:creationId xmlns:p14="http://schemas.microsoft.com/office/powerpoint/2010/main" val="294679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D05A-7995-244B-978B-350B2A0E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</a:t>
            </a:r>
            <a:r>
              <a:rPr lang="en-US" dirty="0" err="1"/>
              <a:t>sextupole</a:t>
            </a:r>
            <a:r>
              <a:rPr lang="en-US" dirty="0"/>
              <a:t> and octupole correction patterns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5D996-AEDD-EE46-AEA3-4290D68F44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FA2EF-1A0F-834E-8233-0B53E0D990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MDT 26-27th Aug 2023 l 28th Aug 2023 l S.M.Liuzzo et al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63896-7CB4-7841-B630-300FE3A0F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003"/>
            <a:ext cx="12192000" cy="45239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28DC4-FE56-F142-BCBC-FA4D7E282805}"/>
              </a:ext>
            </a:extLst>
          </p:cNvPr>
          <p:cNvSpPr txBox="1"/>
          <p:nvPr/>
        </p:nvSpPr>
        <p:spPr>
          <a:xfrm rot="16200000">
            <a:off x="-289000" y="4708788"/>
            <a:ext cx="10567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octupole</a:t>
            </a:r>
          </a:p>
        </p:txBody>
      </p:sp>
    </p:spTree>
    <p:extLst>
      <p:ext uri="{BB962C8B-B14F-4D97-AF65-F5344CB8AC3E}">
        <p14:creationId xmlns:p14="http://schemas.microsoft.com/office/powerpoint/2010/main" val="3358485875"/>
      </p:ext>
    </p:extLst>
  </p:cSld>
  <p:clrMapOvr>
    <a:masterClrMapping/>
  </p:clrMapOvr>
</p:sld>
</file>

<file path=ppt/theme/theme1.xml><?xml version="1.0" encoding="utf-8"?>
<a:theme xmlns:a="http://schemas.openxmlformats.org/drawingml/2006/main" name="ESRF-default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ge" id="{B15BCB97-A8FD-D541-8A4F-8B7C02A4B762}" vid="{1D0DB679-6EAB-7647-A91B-77781071ADD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ESRF-default</Template>
  <TotalTime>0</TotalTime>
  <Words>399</Words>
  <Application>Microsoft Macintosh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ITCOfficinaSans LT Book</vt:lpstr>
      <vt:lpstr>Wingdings</vt:lpstr>
      <vt:lpstr>ESRF-default</vt:lpstr>
      <vt:lpstr>PowerPoint Presentation</vt:lpstr>
      <vt:lpstr>Badger + Xopt for lifetime optimization</vt:lpstr>
      <vt:lpstr>10-15 minutes instead of 100 minutes for equivalent optimization</vt:lpstr>
      <vt:lpstr>Other findings</vt:lpstr>
      <vt:lpstr>Lifetime comparison for all the observed cases</vt:lpstr>
      <vt:lpstr>Final sextupole and octupole correction patterns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Liuzzo</dc:creator>
  <cp:lastModifiedBy>Simone Liuzzo</cp:lastModifiedBy>
  <cp:revision>1</cp:revision>
  <dcterms:created xsi:type="dcterms:W3CDTF">2023-08-29T09:24:37Z</dcterms:created>
  <dcterms:modified xsi:type="dcterms:W3CDTF">2023-08-29T09:25:14Z</dcterms:modified>
</cp:coreProperties>
</file>