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0" r:id="rId6"/>
    <p:sldId id="261" r:id="rId7"/>
    <p:sldId id="257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46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95" userDrawn="1">
          <p15:clr>
            <a:srgbClr val="A4A3A4"/>
          </p15:clr>
        </p15:guide>
        <p15:guide id="7" pos="6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703"/>
    <a:srgbClr val="132577"/>
    <a:srgbClr val="F4F4F4"/>
    <a:srgbClr val="D1D2D4"/>
    <a:srgbClr val="B7B9BA"/>
    <a:srgbClr val="AF007C"/>
    <a:srgbClr val="0098D4"/>
    <a:srgbClr val="51A026"/>
    <a:srgbClr val="FFDD00"/>
    <a:srgbClr val="F4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216" y="416"/>
      </p:cViewPr>
      <p:guideLst>
        <p:guide orient="horz" pos="2160"/>
        <p:guide orient="horz" pos="346"/>
        <p:guide orient="horz" pos="3974"/>
        <p:guide orient="horz" pos="1026"/>
        <p:guide pos="3840"/>
        <p:guide pos="695"/>
        <p:guide pos="69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06/09/2023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4" descr="logo_couv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5440" y="1484784"/>
            <a:ext cx="9061347" cy="3600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969600" y="126000"/>
            <a:ext cx="109824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4468800" y="1098000"/>
            <a:ext cx="7483200" cy="4563248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969600" y="1098000"/>
            <a:ext cx="3432000" cy="456324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970251" y="764704"/>
            <a:ext cx="10982400" cy="5400000"/>
          </a:xfrm>
        </p:spPr>
        <p:txBody>
          <a:bodyPr/>
          <a:lstStyle>
            <a:lvl1pPr>
              <a:defRPr baseline="0"/>
            </a:lvl1pPr>
            <a:lvl2pPr>
              <a:defRPr>
                <a:solidFill>
                  <a:schemeClr val="tx1"/>
                </a:solidFill>
              </a:defRPr>
            </a:lvl2pPr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59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ESRF COLOUR PALETTE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2334965" y="1016733"/>
            <a:ext cx="7073403" cy="4780955"/>
            <a:chOff x="977503" y="761588"/>
            <a:chExt cx="6421177" cy="4780955"/>
          </a:xfrm>
        </p:grpSpPr>
        <p:sp>
          <p:nvSpPr>
            <p:cNvPr id="6" name="Oval 5"/>
            <p:cNvSpPr/>
            <p:nvPr/>
          </p:nvSpPr>
          <p:spPr>
            <a:xfrm>
              <a:off x="2803893" y="1812730"/>
              <a:ext cx="2628292" cy="26282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7" name="Oval 6"/>
            <p:cNvSpPr/>
            <p:nvPr/>
          </p:nvSpPr>
          <p:spPr>
            <a:xfrm>
              <a:off x="4175956" y="1016392"/>
              <a:ext cx="576404" cy="576404"/>
            </a:xfrm>
            <a:prstGeom prst="ellipse">
              <a:avLst/>
            </a:prstGeom>
            <a:solidFill>
              <a:srgbClr val="ED77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8" name="Oval 7"/>
            <p:cNvSpPr/>
            <p:nvPr/>
          </p:nvSpPr>
          <p:spPr>
            <a:xfrm>
              <a:off x="5003708" y="1393465"/>
              <a:ext cx="576404" cy="576404"/>
            </a:xfrm>
            <a:prstGeom prst="ellipse">
              <a:avLst/>
            </a:prstGeom>
            <a:solidFill>
              <a:srgbClr val="F4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9" name="Oval 8"/>
            <p:cNvSpPr/>
            <p:nvPr/>
          </p:nvSpPr>
          <p:spPr>
            <a:xfrm>
              <a:off x="5507764" y="1980062"/>
              <a:ext cx="576404" cy="576404"/>
            </a:xfrm>
            <a:prstGeom prst="ellipse">
              <a:avLst/>
            </a:prstGeom>
            <a:solidFill>
              <a:srgbClr val="FF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0" name="Oval 9"/>
            <p:cNvSpPr/>
            <p:nvPr/>
          </p:nvSpPr>
          <p:spPr>
            <a:xfrm>
              <a:off x="5688124" y="2740535"/>
              <a:ext cx="576404" cy="576404"/>
            </a:xfrm>
            <a:prstGeom prst="ellipse">
              <a:avLst/>
            </a:prstGeom>
            <a:solidFill>
              <a:srgbClr val="51A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1" name="Oval 10"/>
            <p:cNvSpPr/>
            <p:nvPr/>
          </p:nvSpPr>
          <p:spPr>
            <a:xfrm>
              <a:off x="5580282" y="3501008"/>
              <a:ext cx="576404" cy="576404"/>
            </a:xfrm>
            <a:prstGeom prst="ellipse">
              <a:avLst/>
            </a:prstGeom>
            <a:solidFill>
              <a:srgbClr val="00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064" y="4169035"/>
              <a:ext cx="576404" cy="576404"/>
            </a:xfrm>
            <a:prstGeom prst="ellipse">
              <a:avLst/>
            </a:prstGeom>
            <a:solidFill>
              <a:srgbClr val="AF00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3" name="Oval 12"/>
            <p:cNvSpPr/>
            <p:nvPr/>
          </p:nvSpPr>
          <p:spPr>
            <a:xfrm>
              <a:off x="2367594" y="1709154"/>
              <a:ext cx="576404" cy="576404"/>
            </a:xfrm>
            <a:prstGeom prst="ellipse">
              <a:avLst/>
            </a:prstGeom>
            <a:solidFill>
              <a:srgbClr val="13257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4" name="Oval 13"/>
            <p:cNvSpPr/>
            <p:nvPr/>
          </p:nvSpPr>
          <p:spPr>
            <a:xfrm>
              <a:off x="2079392" y="2433493"/>
              <a:ext cx="576404" cy="576404"/>
            </a:xfrm>
            <a:prstGeom prst="ellipse">
              <a:avLst/>
            </a:prstGeom>
            <a:solidFill>
              <a:srgbClr val="132577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5" name="Oval 14"/>
            <p:cNvSpPr/>
            <p:nvPr/>
          </p:nvSpPr>
          <p:spPr>
            <a:xfrm>
              <a:off x="3491370" y="4689140"/>
              <a:ext cx="576404" cy="576404"/>
            </a:xfrm>
            <a:prstGeom prst="ellipse">
              <a:avLst/>
            </a:prstGeom>
            <a:solidFill>
              <a:srgbClr val="B7B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6" name="Oval 15"/>
            <p:cNvSpPr/>
            <p:nvPr/>
          </p:nvSpPr>
          <p:spPr>
            <a:xfrm>
              <a:off x="2706262" y="4329100"/>
              <a:ext cx="576404" cy="576404"/>
            </a:xfrm>
            <a:prstGeom prst="ellipse">
              <a:avLst/>
            </a:prstGeom>
            <a:solidFill>
              <a:srgbClr val="D1D2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7" name="Oval 16"/>
            <p:cNvSpPr/>
            <p:nvPr/>
          </p:nvSpPr>
          <p:spPr>
            <a:xfrm>
              <a:off x="2113415" y="3746995"/>
              <a:ext cx="576404" cy="576404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45461" y="3053707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chemeClr val="bg1"/>
                  </a:solidFill>
                </a:rPr>
                <a:t>R019G037B119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39537" y="761588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R237G119B003</a:t>
              </a:r>
              <a:endParaRPr lang="en-GB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73712" y="116293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R244G163B000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5966" y="1756869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R255G221B000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84168" y="257054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R081G160B038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4168" y="3409385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R000G152B212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7172" y="4159448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R175G000B124</a:t>
              </a:r>
              <a:endParaRPr lang="en-GB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12568" y="1497250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ESRF </a:t>
              </a:r>
              <a:r>
                <a:rPr lang="fr-FR" sz="1200" dirty="0" err="1"/>
                <a:t>blue</a:t>
              </a:r>
              <a:r>
                <a:rPr lang="fr-FR" sz="1200" dirty="0"/>
                <a:t> 75%</a:t>
              </a:r>
              <a:endParaRPr lang="en-GB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77503" y="227946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ESRF </a:t>
              </a:r>
              <a:r>
                <a:rPr lang="fr-FR" sz="1200" dirty="0" err="1"/>
                <a:t>blue</a:t>
              </a:r>
              <a:r>
                <a:rPr lang="fr-FR" sz="1200" dirty="0"/>
                <a:t> 50%</a:t>
              </a:r>
              <a:endParaRPr lang="en-GB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78263" y="5265544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R183G185B186</a:t>
              </a:r>
              <a:endParaRPr lang="en-GB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68154" y="4899336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R209G210B212</a:t>
              </a:r>
              <a:endParaRPr lang="en-GB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38010" y="431192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R244G244B244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485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_tex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52000" y="6210000"/>
            <a:ext cx="2634592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969600" y="126000"/>
            <a:ext cx="109824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fr-FR" dirty="0"/>
              <a:t>CLICK TO MODIFY THE STYLE OF THE TITLE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969600" y="764704"/>
            <a:ext cx="10982400" cy="54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modify</a:t>
            </a:r>
            <a:r>
              <a:rPr lang="fr-FR" dirty="0"/>
              <a:t> </a:t>
            </a:r>
            <a:r>
              <a:rPr lang="fr-FR" dirty="0" err="1"/>
              <a:t>attributes</a:t>
            </a: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959429" y="6483350"/>
            <a:ext cx="8160000" cy="21248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l MDT inj.eff. opt l 4 Sep 2023 l S.M.Liuzzo et al.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239350" y="6483438"/>
            <a:ext cx="551412" cy="212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40000" y="126000"/>
            <a:ext cx="6624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10" name="Image 8" descr="logo_texte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9552000" y="6210000"/>
            <a:ext cx="2634592" cy="64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40000" y="126000"/>
            <a:ext cx="6624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 baseline="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accent6"/>
        </a:buClr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151" userDrawn="1">
          <p15:clr>
            <a:srgbClr val="F26B43"/>
          </p15:clr>
        </p15:guide>
        <p15:guide id="3" orient="horz" pos="482" userDrawn="1">
          <p15:clr>
            <a:srgbClr val="F26B43"/>
          </p15:clr>
        </p15:guide>
        <p15:guide id="4" pos="604" userDrawn="1">
          <p15:clr>
            <a:srgbClr val="F26B43"/>
          </p15:clr>
        </p15:guide>
        <p15:guide id="5" pos="7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A08DA2-6C60-D047-B5EE-7BED885065C0}"/>
              </a:ext>
            </a:extLst>
          </p:cNvPr>
          <p:cNvSpPr txBox="1"/>
          <p:nvPr/>
        </p:nvSpPr>
        <p:spPr>
          <a:xfrm>
            <a:off x="3503710" y="4221088"/>
            <a:ext cx="6203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MDT 4</a:t>
            </a:r>
            <a:r>
              <a:rPr lang="en-US" b="1" baseline="30000" dirty="0">
                <a:solidFill>
                  <a:schemeClr val="accent2"/>
                </a:solidFill>
              </a:rPr>
              <a:t>th</a:t>
            </a:r>
            <a:r>
              <a:rPr lang="en-US" b="1" dirty="0">
                <a:solidFill>
                  <a:schemeClr val="accent2"/>
                </a:solidFill>
              </a:rPr>
              <a:t> September 2023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Injection efficiency and Dynamic Aperture optimization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342D2B-0627-AD4C-A721-43A6C936FEA5}"/>
              </a:ext>
            </a:extLst>
          </p:cNvPr>
          <p:cNvSpPr txBox="1"/>
          <p:nvPr/>
        </p:nvSpPr>
        <p:spPr>
          <a:xfrm>
            <a:off x="4591509" y="6165304"/>
            <a:ext cx="402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S.Liuzzo</a:t>
            </a:r>
            <a:r>
              <a:rPr lang="en-US" dirty="0"/>
              <a:t>, </a:t>
            </a:r>
            <a:r>
              <a:rPr lang="en-US" dirty="0" err="1"/>
              <a:t>P.Raimondi</a:t>
            </a:r>
            <a:r>
              <a:rPr lang="en-US" dirty="0"/>
              <a:t>, </a:t>
            </a:r>
            <a:r>
              <a:rPr lang="en-US" dirty="0" err="1"/>
              <a:t>N.Carmignani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6ED555-5CA7-5548-A1A0-0A22C50D47FB}"/>
              </a:ext>
            </a:extLst>
          </p:cNvPr>
          <p:cNvSpPr txBox="1"/>
          <p:nvPr/>
        </p:nvSpPr>
        <p:spPr>
          <a:xfrm>
            <a:off x="3507942" y="4962363"/>
            <a:ext cx="6199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Badger and </a:t>
            </a:r>
            <a:r>
              <a:rPr lang="en-US" dirty="0" err="1"/>
              <a:t>Xopt</a:t>
            </a:r>
            <a:r>
              <a:rPr lang="en-US" dirty="0"/>
              <a:t> by </a:t>
            </a:r>
            <a:r>
              <a:rPr lang="en-US" dirty="0" err="1"/>
              <a:t>R.Roussel</a:t>
            </a:r>
            <a:r>
              <a:rPr lang="en-US" dirty="0"/>
              <a:t> and </a:t>
            </a:r>
            <a:r>
              <a:rPr lang="en-US" dirty="0" err="1"/>
              <a:t>Z.Zhang</a:t>
            </a:r>
            <a:r>
              <a:rPr lang="en-US" dirty="0"/>
              <a:t> (SLAC)</a:t>
            </a:r>
          </a:p>
        </p:txBody>
      </p:sp>
    </p:spTree>
    <p:extLst>
      <p:ext uri="{BB962C8B-B14F-4D97-AF65-F5344CB8AC3E}">
        <p14:creationId xmlns:p14="http://schemas.microsoft.com/office/powerpoint/2010/main" val="45649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9455-F74A-414C-99D4-5EEEE539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 efficiency optimizations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E8B53-05F6-B54F-9F9B-C22461415E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5245F-00DB-D14B-890C-EE282F377D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D76E3-9770-AD45-A7F9-ADF94572B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692696"/>
            <a:ext cx="8415017" cy="54968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2D7DB5A-12C9-2144-8E90-FE5891EB69C8}"/>
              </a:ext>
            </a:extLst>
          </p:cNvPr>
          <p:cNvSpPr txBox="1"/>
          <p:nvPr/>
        </p:nvSpPr>
        <p:spPr>
          <a:xfrm>
            <a:off x="3972994" y="3442884"/>
            <a:ext cx="1582484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Optimizations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Up to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82%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49E16A-87D7-FC40-A0E5-F2B5F5964C4A}"/>
              </a:ext>
            </a:extLst>
          </p:cNvPr>
          <p:cNvSpPr txBox="1"/>
          <p:nvPr/>
        </p:nvSpPr>
        <p:spPr>
          <a:xfrm>
            <a:off x="9640722" y="1916832"/>
            <a:ext cx="2257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TuRBO</a:t>
            </a:r>
            <a:r>
              <a:rPr lang="en-US" dirty="0"/>
              <a:t> optimization</a:t>
            </a:r>
          </a:p>
          <a:p>
            <a:r>
              <a:rPr lang="en-US" dirty="0"/>
              <a:t> </a:t>
            </a:r>
            <a:r>
              <a:rPr lang="en-US" b="1" dirty="0"/>
              <a:t>~75%</a:t>
            </a:r>
            <a:endParaRPr lang="en-US" dirty="0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929E0734-F956-8A44-B766-CD617E73F154}"/>
              </a:ext>
            </a:extLst>
          </p:cNvPr>
          <p:cNvSpPr/>
          <p:nvPr/>
        </p:nvSpPr>
        <p:spPr>
          <a:xfrm rot="16200000">
            <a:off x="9199052" y="2050649"/>
            <a:ext cx="471984" cy="37869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ED3880-5F5A-0047-AA5A-595764B76C8C}"/>
              </a:ext>
            </a:extLst>
          </p:cNvPr>
          <p:cNvSpPr txBox="1"/>
          <p:nvPr/>
        </p:nvSpPr>
        <p:spPr>
          <a:xfrm>
            <a:off x="9640722" y="3863603"/>
            <a:ext cx="2431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Collimators</a:t>
            </a:r>
            <a:r>
              <a:rPr lang="en-US" dirty="0"/>
              <a:t> new operation point has no impact on I.E., but </a:t>
            </a:r>
            <a:r>
              <a:rPr lang="en-US" dirty="0">
                <a:solidFill>
                  <a:srgbClr val="C00000"/>
                </a:solidFill>
              </a:rPr>
              <a:t>reduced lifetime </a:t>
            </a:r>
            <a:r>
              <a:rPr lang="en-US" dirty="0"/>
              <a:t>compared to previous run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5E12B5-DA59-C741-9AA0-33F031C0C9BF}"/>
              </a:ext>
            </a:extLst>
          </p:cNvPr>
          <p:cNvSpPr/>
          <p:nvPr/>
        </p:nvSpPr>
        <p:spPr>
          <a:xfrm>
            <a:off x="1596730" y="3547629"/>
            <a:ext cx="2376264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Last week 65%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1C3D3F3-C6DA-744E-9776-B17FF542192D}"/>
              </a:ext>
            </a:extLst>
          </p:cNvPr>
          <p:cNvCxnSpPr>
            <a:cxnSpLocks/>
          </p:cNvCxnSpPr>
          <p:nvPr/>
        </p:nvCxnSpPr>
        <p:spPr>
          <a:xfrm flipH="1" flipV="1">
            <a:off x="6240016" y="2852936"/>
            <a:ext cx="109242" cy="1512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334E0C9-2D43-1A40-B5E7-3CF605AE4A04}"/>
              </a:ext>
            </a:extLst>
          </p:cNvPr>
          <p:cNvSpPr/>
          <p:nvPr/>
        </p:nvSpPr>
        <p:spPr>
          <a:xfrm>
            <a:off x="5684993" y="4435000"/>
            <a:ext cx="1719910" cy="914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Lifetime drop, collimators new set point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D666E2-BB29-484D-9DD4-540728AA6C33}"/>
              </a:ext>
            </a:extLst>
          </p:cNvPr>
          <p:cNvSpPr txBox="1"/>
          <p:nvPr/>
        </p:nvSpPr>
        <p:spPr>
          <a:xfrm>
            <a:off x="6931596" y="3286709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Wiggler closure</a:t>
            </a:r>
          </a:p>
        </p:txBody>
      </p:sp>
    </p:spTree>
    <p:extLst>
      <p:ext uri="{BB962C8B-B14F-4D97-AF65-F5344CB8AC3E}">
        <p14:creationId xmlns:p14="http://schemas.microsoft.com/office/powerpoint/2010/main" val="337706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CCE5-8ABB-F94B-8591-65A150AA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 runs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9D003E5-4F58-664B-A716-6E6BFCD8D0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927" y="765175"/>
            <a:ext cx="8560396" cy="539908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ED49A-A00B-354C-BE89-E0786D6CC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9E456-251E-E04E-9A08-7D6DBF249A8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647BA0-C51E-374E-8A72-521B6768A2CD}"/>
              </a:ext>
            </a:extLst>
          </p:cNvPr>
          <p:cNvSpPr/>
          <p:nvPr/>
        </p:nvSpPr>
        <p:spPr>
          <a:xfrm>
            <a:off x="3287688" y="980728"/>
            <a:ext cx="3096344" cy="2088232"/>
          </a:xfrm>
          <a:prstGeom prst="rect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D29739-3227-5C49-AAD7-4B89FF978F6B}"/>
              </a:ext>
            </a:extLst>
          </p:cNvPr>
          <p:cNvSpPr txBox="1"/>
          <p:nvPr/>
        </p:nvSpPr>
        <p:spPr>
          <a:xfrm>
            <a:off x="4408487" y="96677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debugging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9E1C87-3FD5-F745-8626-B8533B2DCE92}"/>
              </a:ext>
            </a:extLst>
          </p:cNvPr>
          <p:cNvSpPr txBox="1"/>
          <p:nvPr/>
        </p:nvSpPr>
        <p:spPr>
          <a:xfrm rot="16200000">
            <a:off x="5462250" y="3280053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TL2 quads, steerers, septa, KE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CDE1A6-1D54-B34D-9D66-CBEA0BED2A1C}"/>
              </a:ext>
            </a:extLst>
          </p:cNvPr>
          <p:cNvSpPr txBox="1"/>
          <p:nvPr/>
        </p:nvSpPr>
        <p:spPr>
          <a:xfrm rot="16200000">
            <a:off x="7064044" y="3462680"/>
            <a:ext cx="274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TL2 quads, steerers, septa, KE. Random start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384D22-255C-2F42-9DC4-E5932FE3EB0C}"/>
              </a:ext>
            </a:extLst>
          </p:cNvPr>
          <p:cNvSpPr txBox="1"/>
          <p:nvPr/>
        </p:nvSpPr>
        <p:spPr>
          <a:xfrm rot="16200000">
            <a:off x="8493172" y="3257949"/>
            <a:ext cx="274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SR sext. and oct. </a:t>
            </a:r>
            <a:r>
              <a:rPr lang="en-US" dirty="0" err="1"/>
              <a:t>Dyn.Ap</a:t>
            </a:r>
            <a:r>
              <a:rPr lang="en-US" dirty="0"/>
              <a:t>. knobs</a:t>
            </a:r>
          </a:p>
        </p:txBody>
      </p:sp>
    </p:spTree>
    <p:extLst>
      <p:ext uri="{BB962C8B-B14F-4D97-AF65-F5344CB8AC3E}">
        <p14:creationId xmlns:p14="http://schemas.microsoft.com/office/powerpoint/2010/main" val="10770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7060-9CEB-F84E-B590-373ACE164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 only “on-demand”: minimal injected charge, minimal use of RIPS (booster PS)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4A7067A-A706-B948-98E9-27E5F35540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138" y="1772816"/>
            <a:ext cx="5244582" cy="325525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6D3BB-8308-064B-A9E8-7897B5D4E0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48D68-202F-D340-B15C-2EC81F9A2E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32E274-7DED-0241-8E51-65B42F0E9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842579"/>
            <a:ext cx="5805429" cy="467465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92C12BF-C875-5340-B7F3-DC4F037CBCFE}"/>
              </a:ext>
            </a:extLst>
          </p:cNvPr>
          <p:cNvSpPr txBox="1"/>
          <p:nvPr/>
        </p:nvSpPr>
        <p:spPr>
          <a:xfrm>
            <a:off x="7176120" y="966592"/>
            <a:ext cx="445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40mA injected charge for the longest optimization (30min)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F35137-81E1-9D4E-99F9-E4FAB01747E6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2926989" y="4437112"/>
            <a:ext cx="288691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2997B1C-5A3F-E841-B68D-590DF86EA709}"/>
              </a:ext>
            </a:extLst>
          </p:cNvPr>
          <p:cNvCxnSpPr>
            <a:cxnSpLocks/>
          </p:cNvCxnSpPr>
          <p:nvPr/>
        </p:nvCxnSpPr>
        <p:spPr>
          <a:xfrm flipH="1">
            <a:off x="3287688" y="4149080"/>
            <a:ext cx="288033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FB19E64-AE80-1E43-9D7E-7B7087217E94}"/>
              </a:ext>
            </a:extLst>
          </p:cNvPr>
          <p:cNvSpPr txBox="1"/>
          <p:nvPr/>
        </p:nvSpPr>
        <p:spPr>
          <a:xfrm>
            <a:off x="3575721" y="3717032"/>
            <a:ext cx="1728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Beam in booster only when needed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1AD59D-8519-4946-ACE1-DBF303F47D92}"/>
              </a:ext>
            </a:extLst>
          </p:cNvPr>
          <p:cNvSpPr txBox="1"/>
          <p:nvPr/>
        </p:nvSpPr>
        <p:spPr>
          <a:xfrm>
            <a:off x="2319787" y="3790781"/>
            <a:ext cx="1214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settings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674238-09F4-0C41-A6BD-33BDCA0B9DDF}"/>
              </a:ext>
            </a:extLst>
          </p:cNvPr>
          <p:cNvSpPr txBox="1"/>
          <p:nvPr/>
        </p:nvSpPr>
        <p:spPr>
          <a:xfrm>
            <a:off x="6776481" y="5591981"/>
            <a:ext cx="5175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8h MDT &lt; 200mA injected for 6 optimization runs</a:t>
            </a:r>
          </a:p>
        </p:txBody>
      </p:sp>
    </p:spTree>
    <p:extLst>
      <p:ext uri="{BB962C8B-B14F-4D97-AF65-F5344CB8AC3E}">
        <p14:creationId xmlns:p14="http://schemas.microsoft.com/office/powerpoint/2010/main" val="1695948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B52A4-AB75-5043-9762-8802402E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Variation of the parameters observed compared to the total range allowed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E9CA6-3931-C749-B4DB-E1B9237F3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C9D43-3026-A841-A99A-EBBBB578F28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54D8BB6-5FEB-2F4B-804E-345731B0D3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874" y="765175"/>
            <a:ext cx="8570503" cy="5399088"/>
          </a:xfrm>
        </p:spPr>
      </p:pic>
    </p:spTree>
    <p:extLst>
      <p:ext uri="{BB962C8B-B14F-4D97-AF65-F5344CB8AC3E}">
        <p14:creationId xmlns:p14="http://schemas.microsoft.com/office/powerpoint/2010/main" val="114631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4C30-19EF-8A40-A962-0732AC80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aperture optimization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836E613-A87F-3E49-9062-A295E6A50F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63" y="921194"/>
            <a:ext cx="10982325" cy="50870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8358F-B810-3249-90BF-B671FD81DD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D0EF3-7A66-E44B-A159-D824A198C93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086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2274749-CAD2-CF4C-91DA-79F50AE3E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E587E11-6887-B549-B980-9993EF3C8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209" y="824031"/>
            <a:ext cx="7044264" cy="5399088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EB93B-51D9-7441-A122-1A687B920E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7AF8D-737B-8542-B47F-A5FE17ECAD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DC187A-C0A0-6A44-AE0B-F8173563CACE}"/>
              </a:ext>
            </a:extLst>
          </p:cNvPr>
          <p:cNvSpPr txBox="1"/>
          <p:nvPr/>
        </p:nvSpPr>
        <p:spPr>
          <a:xfrm>
            <a:off x="9100537" y="2847061"/>
            <a:ext cx="2563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TuRBO</a:t>
            </a:r>
            <a:r>
              <a:rPr lang="en-US" dirty="0"/>
              <a:t> optimization</a:t>
            </a:r>
          </a:p>
          <a:p>
            <a:r>
              <a:rPr lang="en-US" dirty="0"/>
              <a:t> ~75% (-20min lifetime)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BCC945-5CE5-4141-B4A6-F9B519621D29}"/>
              </a:ext>
            </a:extLst>
          </p:cNvPr>
          <p:cNvSpPr txBox="1"/>
          <p:nvPr/>
        </p:nvSpPr>
        <p:spPr>
          <a:xfrm rot="16200000">
            <a:off x="6275996" y="1592821"/>
            <a:ext cx="1582484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Optimizations</a:t>
            </a:r>
          </a:p>
          <a:p>
            <a:r>
              <a:rPr lang="en-US" dirty="0"/>
              <a:t>Up to </a:t>
            </a:r>
            <a:r>
              <a:rPr lang="en-US" b="1" dirty="0"/>
              <a:t>82%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72C8B0-6A94-CD41-BFFB-3F464B85824E}"/>
              </a:ext>
            </a:extLst>
          </p:cNvPr>
          <p:cNvSpPr/>
          <p:nvPr/>
        </p:nvSpPr>
        <p:spPr>
          <a:xfrm>
            <a:off x="2207568" y="2707229"/>
            <a:ext cx="4418021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Last run ~ 65%</a:t>
            </a:r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1AEB0781-791F-EF4D-A086-2CB25AF130A3}"/>
              </a:ext>
            </a:extLst>
          </p:cNvPr>
          <p:cNvSpPr/>
          <p:nvPr/>
        </p:nvSpPr>
        <p:spPr>
          <a:xfrm rot="16200000">
            <a:off x="8596312" y="2980880"/>
            <a:ext cx="471984" cy="37869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53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D20D-FD55-D645-8CA0-DF1A2DA06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recent figure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15285-5686-D645-96A5-CDA91E9F8C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B808D-BC51-1B4A-A429-63EB1EB7836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MDT inj.eff. opt l 4 Sep 2023 l S.M.Liuzzo et al.</a:t>
            </a:r>
            <a:endParaRPr lang="fr-FR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2A8D4CD-99DF-7E4D-800F-798F2A96D9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29" y="706676"/>
            <a:ext cx="8813076" cy="5399088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5DE1928-6F18-3348-B980-B0C9162FBE76}"/>
              </a:ext>
            </a:extLst>
          </p:cNvPr>
          <p:cNvSpPr/>
          <p:nvPr/>
        </p:nvSpPr>
        <p:spPr>
          <a:xfrm>
            <a:off x="1589758" y="1138253"/>
            <a:ext cx="2376264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376AC8-480D-E346-885B-9794EB44E868}"/>
              </a:ext>
            </a:extLst>
          </p:cNvPr>
          <p:cNvSpPr txBox="1"/>
          <p:nvPr/>
        </p:nvSpPr>
        <p:spPr>
          <a:xfrm>
            <a:off x="1839732" y="1128961"/>
            <a:ext cx="19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LAST RUN ~65%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56FB3E-6E81-BF43-B090-1DC34B43EA11}"/>
              </a:ext>
            </a:extLst>
          </p:cNvPr>
          <p:cNvSpPr txBox="1"/>
          <p:nvPr/>
        </p:nvSpPr>
        <p:spPr>
          <a:xfrm>
            <a:off x="4009783" y="990461"/>
            <a:ext cx="1582484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Optimizations</a:t>
            </a:r>
          </a:p>
          <a:p>
            <a:r>
              <a:rPr lang="en-US" dirty="0"/>
              <a:t>Up to </a:t>
            </a:r>
            <a:r>
              <a:rPr lang="en-US" b="1" dirty="0"/>
              <a:t>82%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AC1D39-CF2A-FB4F-AEBD-7D2879DAFE8B}"/>
              </a:ext>
            </a:extLst>
          </p:cNvPr>
          <p:cNvSpPr txBox="1"/>
          <p:nvPr/>
        </p:nvSpPr>
        <p:spPr>
          <a:xfrm>
            <a:off x="9640722" y="1916832"/>
            <a:ext cx="2563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TuRBO</a:t>
            </a:r>
            <a:r>
              <a:rPr lang="en-US" dirty="0"/>
              <a:t> optimization</a:t>
            </a:r>
          </a:p>
          <a:p>
            <a:r>
              <a:rPr lang="en-US" dirty="0"/>
              <a:t> ~75% (-20min lifetime)</a:t>
            </a:r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31E6D69A-0CF1-724D-8E20-D7E608555C7D}"/>
              </a:ext>
            </a:extLst>
          </p:cNvPr>
          <p:cNvSpPr/>
          <p:nvPr/>
        </p:nvSpPr>
        <p:spPr>
          <a:xfrm rot="16200000">
            <a:off x="9240100" y="2050649"/>
            <a:ext cx="471984" cy="37869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96F7A-30C3-8843-B416-DD87C54B7313}"/>
              </a:ext>
            </a:extLst>
          </p:cNvPr>
          <p:cNvSpPr txBox="1"/>
          <p:nvPr/>
        </p:nvSpPr>
        <p:spPr>
          <a:xfrm>
            <a:off x="9640722" y="3863603"/>
            <a:ext cx="2431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Collimators</a:t>
            </a:r>
            <a:r>
              <a:rPr lang="en-US" dirty="0"/>
              <a:t> new operation point has no impact on I.E., but </a:t>
            </a:r>
            <a:r>
              <a:rPr lang="en-US" dirty="0">
                <a:solidFill>
                  <a:srgbClr val="C00000"/>
                </a:solidFill>
              </a:rPr>
              <a:t>reduced lifetime </a:t>
            </a:r>
            <a:r>
              <a:rPr lang="en-US" dirty="0"/>
              <a:t>compared to previous run</a:t>
            </a:r>
          </a:p>
        </p:txBody>
      </p:sp>
    </p:spTree>
    <p:extLst>
      <p:ext uri="{BB962C8B-B14F-4D97-AF65-F5344CB8AC3E}">
        <p14:creationId xmlns:p14="http://schemas.microsoft.com/office/powerpoint/2010/main" val="3785416325"/>
      </p:ext>
    </p:extLst>
  </p:cSld>
  <p:clrMapOvr>
    <a:masterClrMapping/>
  </p:clrMapOvr>
</p:sld>
</file>

<file path=ppt/theme/theme1.xml><?xml version="1.0" encoding="utf-8"?>
<a:theme xmlns:a="http://schemas.openxmlformats.org/drawingml/2006/main" name="ESRF-default">
  <a:themeElements>
    <a:clrScheme name="ESRF-LightBlue">
      <a:dk1>
        <a:sysClr val="windowText" lastClr="000000"/>
      </a:dk1>
      <a:lt1>
        <a:sysClr val="window" lastClr="FFFFFF"/>
      </a:lt1>
      <a:dk2>
        <a:srgbClr val="132577"/>
      </a:dk2>
      <a:lt2>
        <a:srgbClr val="51A026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AF007C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arge" id="{B15BCB97-A8FD-D541-8A4F-8B7C02A4B762}" vid="{1D0DB679-6EAB-7647-A91B-77781071ADD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ESRF-default</Template>
  <TotalTime>130</TotalTime>
  <Words>391</Words>
  <Application>Microsoft Macintosh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ITCOfficinaSans LT Book</vt:lpstr>
      <vt:lpstr>Wingdings</vt:lpstr>
      <vt:lpstr>ESRF-default</vt:lpstr>
      <vt:lpstr>PowerPoint Presentation</vt:lpstr>
      <vt:lpstr>Injection efficiency optimizations</vt:lpstr>
      <vt:lpstr>Optimizations runs</vt:lpstr>
      <vt:lpstr>Injection only “on-demand”: minimal injected charge, minimal use of RIPS (booster PS)</vt:lpstr>
      <vt:lpstr>Maximum Variation of the parameters observed compared to the total range allowed</vt:lpstr>
      <vt:lpstr>Dynamic aperture optimization</vt:lpstr>
      <vt:lpstr>PowerPoint Presentation</vt:lpstr>
      <vt:lpstr>A more recent figure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Liuzzo</dc:creator>
  <cp:lastModifiedBy>Simone Liuzzo</cp:lastModifiedBy>
  <cp:revision>8</cp:revision>
  <dcterms:created xsi:type="dcterms:W3CDTF">2023-09-05T10:26:51Z</dcterms:created>
  <dcterms:modified xsi:type="dcterms:W3CDTF">2023-09-06T08:26:57Z</dcterms:modified>
</cp:coreProperties>
</file>