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7" r:id="rId12"/>
    <p:sldId id="268" r:id="rId13"/>
    <p:sldId id="269" r:id="rId14"/>
    <p:sldId id="270" r:id="rId15"/>
    <p:sldId id="271" r:id="rId16"/>
    <p:sldId id="266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46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orient="horz" pos="1026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695" userDrawn="1">
          <p15:clr>
            <a:srgbClr val="A4A3A4"/>
          </p15:clr>
        </p15:guide>
        <p15:guide id="7" pos="69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703"/>
    <a:srgbClr val="132577"/>
    <a:srgbClr val="F4F4F4"/>
    <a:srgbClr val="D1D2D4"/>
    <a:srgbClr val="B7B9BA"/>
    <a:srgbClr val="AF007C"/>
    <a:srgbClr val="0098D4"/>
    <a:srgbClr val="51A026"/>
    <a:srgbClr val="FFDD00"/>
    <a:srgbClr val="F4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50" autoAdjust="0"/>
    <p:restoredTop sz="94660"/>
  </p:normalViewPr>
  <p:slideViewPr>
    <p:cSldViewPr showGuides="1">
      <p:cViewPr varScale="1">
        <p:scale>
          <a:sx n="109" d="100"/>
          <a:sy n="109" d="100"/>
        </p:scale>
        <p:origin x="208" y="192"/>
      </p:cViewPr>
      <p:guideLst>
        <p:guide orient="horz" pos="2160"/>
        <p:guide orient="horz" pos="346"/>
        <p:guide orient="horz" pos="3974"/>
        <p:guide orient="horz" pos="1026"/>
        <p:guide pos="3840"/>
        <p:guide pos="695"/>
        <p:guide pos="69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0E798-53FF-4C51-A981-953463752515}" type="datetimeFigureOut">
              <a:rPr lang="fr-FR" smtClean="0"/>
              <a:pPr/>
              <a:t>30/07/2023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8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4" descr="logo_couv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55440" y="1484784"/>
            <a:ext cx="9061347" cy="360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969600" y="126000"/>
            <a:ext cx="10982400" cy="496800"/>
          </a:xfrm>
          <a:solidFill>
            <a:schemeClr val="accent1"/>
          </a:solidFill>
        </p:spPr>
        <p:txBody>
          <a:bodyPr lIns="108000" tIns="0" rIns="108000" anchor="ctr" anchorCtr="0"/>
          <a:lstStyle>
            <a:lvl1pPr>
              <a:lnSpc>
                <a:spcPct val="85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4468800" y="1098000"/>
            <a:ext cx="7483200" cy="4563248"/>
          </a:xfrm>
          <a:solidFill>
            <a:srgbClr val="4E5B99"/>
          </a:solidFill>
        </p:spPr>
        <p:txBody>
          <a:bodyPr lIns="216000" tIns="252000"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5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0000"/>
              <a:buNone/>
              <a:defRPr sz="175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969600" y="1098000"/>
            <a:ext cx="3432000" cy="4563248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l Multipoles in EBS Dipoles l Aug 2023 l S.Liuzzo, J.Chavanne, G.Le Bec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970251" y="764704"/>
            <a:ext cx="10982400" cy="5400000"/>
          </a:xfrm>
        </p:spPr>
        <p:txBody>
          <a:bodyPr/>
          <a:lstStyle>
            <a:lvl1pPr>
              <a:defRPr baseline="0"/>
            </a:lvl1pPr>
            <a:lvl2pPr>
              <a:defRPr>
                <a:solidFill>
                  <a:schemeClr val="tx1"/>
                </a:solidFill>
              </a:defRPr>
            </a:lvl2pPr>
            <a:lvl4pPr>
              <a:spcBef>
                <a:spcPts val="0"/>
              </a:spcBef>
              <a:spcAft>
                <a:spcPts val="300"/>
              </a:spcAft>
              <a:buSzPct val="80000"/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Multipoles in EBS Dipoles l Aug 2023 l S.Liuzzo, J.Chavanne, G.Le Bec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import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 Multipoles in EBS Dipoles l Aug 2023 l S.Liuzzo, J.Chavanne, G.Le Bec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959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ESRF COLOUR PALETTE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 Multipoles in EBS Dipoles l Aug 2023 l S.Liuzzo, J.Chavanne, G.Le Bec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2334965" y="1016733"/>
            <a:ext cx="7073403" cy="4780955"/>
            <a:chOff x="977503" y="761588"/>
            <a:chExt cx="6421177" cy="4780955"/>
          </a:xfrm>
        </p:grpSpPr>
        <p:sp>
          <p:nvSpPr>
            <p:cNvPr id="6" name="Oval 5"/>
            <p:cNvSpPr/>
            <p:nvPr/>
          </p:nvSpPr>
          <p:spPr>
            <a:xfrm>
              <a:off x="2803893" y="1812730"/>
              <a:ext cx="2628292" cy="26282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7" name="Oval 6"/>
            <p:cNvSpPr/>
            <p:nvPr/>
          </p:nvSpPr>
          <p:spPr>
            <a:xfrm>
              <a:off x="4175956" y="1016392"/>
              <a:ext cx="576404" cy="576404"/>
            </a:xfrm>
            <a:prstGeom prst="ellipse">
              <a:avLst/>
            </a:prstGeom>
            <a:solidFill>
              <a:srgbClr val="ED77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8" name="Oval 7"/>
            <p:cNvSpPr/>
            <p:nvPr/>
          </p:nvSpPr>
          <p:spPr>
            <a:xfrm>
              <a:off x="5003708" y="1393465"/>
              <a:ext cx="576404" cy="576404"/>
            </a:xfrm>
            <a:prstGeom prst="ellipse">
              <a:avLst/>
            </a:prstGeom>
            <a:solidFill>
              <a:srgbClr val="F4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9" name="Oval 8"/>
            <p:cNvSpPr/>
            <p:nvPr/>
          </p:nvSpPr>
          <p:spPr>
            <a:xfrm>
              <a:off x="5507764" y="1980062"/>
              <a:ext cx="576404" cy="576404"/>
            </a:xfrm>
            <a:prstGeom prst="ellipse">
              <a:avLst/>
            </a:prstGeom>
            <a:solidFill>
              <a:srgbClr val="FFD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0" name="Oval 9"/>
            <p:cNvSpPr/>
            <p:nvPr/>
          </p:nvSpPr>
          <p:spPr>
            <a:xfrm>
              <a:off x="5688124" y="2740535"/>
              <a:ext cx="576404" cy="576404"/>
            </a:xfrm>
            <a:prstGeom prst="ellipse">
              <a:avLst/>
            </a:prstGeom>
            <a:solidFill>
              <a:srgbClr val="51A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1" name="Oval 10"/>
            <p:cNvSpPr/>
            <p:nvPr/>
          </p:nvSpPr>
          <p:spPr>
            <a:xfrm>
              <a:off x="5580282" y="3501008"/>
              <a:ext cx="576404" cy="576404"/>
            </a:xfrm>
            <a:prstGeom prst="ellipse">
              <a:avLst/>
            </a:prstGeom>
            <a:solidFill>
              <a:srgbClr val="0098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2" name="Oval 11"/>
            <p:cNvSpPr/>
            <p:nvPr/>
          </p:nvSpPr>
          <p:spPr>
            <a:xfrm>
              <a:off x="5148064" y="4169035"/>
              <a:ext cx="576404" cy="576404"/>
            </a:xfrm>
            <a:prstGeom prst="ellipse">
              <a:avLst/>
            </a:prstGeom>
            <a:solidFill>
              <a:srgbClr val="AF00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3" name="Oval 12"/>
            <p:cNvSpPr/>
            <p:nvPr/>
          </p:nvSpPr>
          <p:spPr>
            <a:xfrm>
              <a:off x="2367594" y="1709154"/>
              <a:ext cx="576404" cy="576404"/>
            </a:xfrm>
            <a:prstGeom prst="ellipse">
              <a:avLst/>
            </a:prstGeom>
            <a:solidFill>
              <a:srgbClr val="132577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4" name="Oval 13"/>
            <p:cNvSpPr/>
            <p:nvPr/>
          </p:nvSpPr>
          <p:spPr>
            <a:xfrm>
              <a:off x="2079392" y="2433493"/>
              <a:ext cx="576404" cy="576404"/>
            </a:xfrm>
            <a:prstGeom prst="ellipse">
              <a:avLst/>
            </a:prstGeom>
            <a:solidFill>
              <a:srgbClr val="132577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5" name="Oval 14"/>
            <p:cNvSpPr/>
            <p:nvPr/>
          </p:nvSpPr>
          <p:spPr>
            <a:xfrm>
              <a:off x="3491370" y="4689140"/>
              <a:ext cx="576404" cy="576404"/>
            </a:xfrm>
            <a:prstGeom prst="ellipse">
              <a:avLst/>
            </a:prstGeom>
            <a:solidFill>
              <a:srgbClr val="B7B9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6" name="Oval 15"/>
            <p:cNvSpPr/>
            <p:nvPr/>
          </p:nvSpPr>
          <p:spPr>
            <a:xfrm>
              <a:off x="2706262" y="4329100"/>
              <a:ext cx="576404" cy="576404"/>
            </a:xfrm>
            <a:prstGeom prst="ellipse">
              <a:avLst/>
            </a:prstGeom>
            <a:solidFill>
              <a:srgbClr val="D1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7" name="Oval 16"/>
            <p:cNvSpPr/>
            <p:nvPr/>
          </p:nvSpPr>
          <p:spPr>
            <a:xfrm>
              <a:off x="2113415" y="3746995"/>
              <a:ext cx="576404" cy="576404"/>
            </a:xfrm>
            <a:prstGeom prst="ellipse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45461" y="3053707"/>
              <a:ext cx="12609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chemeClr val="bg1"/>
                  </a:solidFill>
                </a:rPr>
                <a:t>R019G037B119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39537" y="761588"/>
              <a:ext cx="12609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R237G119B003</a:t>
              </a:r>
              <a:endParaRPr lang="en-GB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73712" y="1162931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R244G163B000</a:t>
              </a:r>
              <a:endParaRPr lang="en-GB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95966" y="1756869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R255G221B000</a:t>
              </a:r>
              <a:endParaRPr lang="en-GB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84168" y="2570541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R081G160B038</a:t>
              </a:r>
              <a:endParaRPr lang="en-GB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84168" y="3409385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R000G152B212</a:t>
              </a:r>
              <a:endParaRPr lang="en-GB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77172" y="4159448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R175G000B124</a:t>
              </a:r>
              <a:endParaRPr lang="en-GB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12568" y="1497250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ESRF </a:t>
              </a:r>
              <a:r>
                <a:rPr lang="fr-FR" sz="1200" dirty="0" err="1"/>
                <a:t>blue</a:t>
              </a:r>
              <a:r>
                <a:rPr lang="fr-FR" sz="1200" dirty="0"/>
                <a:t> 75%</a:t>
              </a:r>
              <a:endParaRPr lang="en-GB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77503" y="2279467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ESRF </a:t>
              </a:r>
              <a:r>
                <a:rPr lang="fr-FR" sz="1200" dirty="0" err="1"/>
                <a:t>blue</a:t>
              </a:r>
              <a:r>
                <a:rPr lang="fr-FR" sz="1200" dirty="0"/>
                <a:t> 50%</a:t>
              </a:r>
              <a:endParaRPr lang="en-GB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78263" y="5265544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R183G185B186</a:t>
              </a:r>
              <a:endParaRPr lang="en-GB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68154" y="4899336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R209G210B212</a:t>
              </a:r>
              <a:endParaRPr lang="en-GB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38010" y="4311927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R244G244B244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7485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text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552000" y="6210000"/>
            <a:ext cx="2634592" cy="64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69600" y="126000"/>
            <a:ext cx="10982400" cy="496800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fr-FR" dirty="0"/>
              <a:t>CLICK TO MODIFY THE STYLE OF THE 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69600" y="764704"/>
            <a:ext cx="10982400" cy="54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r>
              <a:rPr lang="fr-FR" dirty="0"/>
              <a:t> </a:t>
            </a:r>
            <a:r>
              <a:rPr lang="fr-FR" dirty="0" err="1"/>
              <a:t>attributes</a:t>
            </a:r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959429" y="6483350"/>
            <a:ext cx="8160000" cy="2124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l Multipoles in EBS Dipoles l Aug 2023 l S.Liuzzo, J.Chavanne, G.Le Bec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239350" y="6483438"/>
            <a:ext cx="551412" cy="212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40000" y="126000"/>
            <a:ext cx="6624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0" name="Image 8" descr="logo_texte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9552000" y="6210000"/>
            <a:ext cx="2634592" cy="64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40000" y="126000"/>
            <a:ext cx="6624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1" r:id="rId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6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None/>
        <a:defRPr sz="1800" b="1" kern="1200" baseline="0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500"/>
        </a:spcAft>
        <a:buFont typeface="Arial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chemeClr val="accent6"/>
        </a:buClr>
        <a:buFont typeface="Wingdings" pitchFamily="2" charset="2"/>
        <a:buChar char="l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6"/>
        </a:buClr>
        <a:buFont typeface="ITCOfficinaSans LT Book" pitchFamily="2" charset="0"/>
        <a:buChar char="&gt;"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84" userDrawn="1">
          <p15:clr>
            <a:srgbClr val="F26B43"/>
          </p15:clr>
        </p15:guide>
        <p15:guide id="2" pos="151" userDrawn="1">
          <p15:clr>
            <a:srgbClr val="F26B43"/>
          </p15:clr>
        </p15:guide>
        <p15:guide id="3" orient="horz" pos="482" userDrawn="1">
          <p15:clr>
            <a:srgbClr val="F26B43"/>
          </p15:clr>
        </p15:guide>
        <p15:guide id="4" pos="604" userDrawn="1">
          <p15:clr>
            <a:srgbClr val="F26B43"/>
          </p15:clr>
        </p15:guide>
        <p15:guide id="5" pos="7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6332A2-D547-914C-9E93-CB4AE0911AF8}"/>
              </a:ext>
            </a:extLst>
          </p:cNvPr>
          <p:cNvSpPr txBox="1"/>
          <p:nvPr/>
        </p:nvSpPr>
        <p:spPr>
          <a:xfrm>
            <a:off x="3855875" y="4221088"/>
            <a:ext cx="3975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Multipoles in EBS Dipoles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88988-B31B-9142-B3D0-43D49970B0E8}"/>
              </a:ext>
            </a:extLst>
          </p:cNvPr>
          <p:cNvSpPr txBox="1"/>
          <p:nvPr/>
        </p:nvSpPr>
        <p:spPr>
          <a:xfrm>
            <a:off x="3988123" y="5805264"/>
            <a:ext cx="3711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S. Liuzzo, J. </a:t>
            </a:r>
            <a:r>
              <a:rPr lang="en-US" dirty="0" err="1"/>
              <a:t>Chavanne</a:t>
            </a:r>
            <a:r>
              <a:rPr lang="en-US" dirty="0"/>
              <a:t>, G. Le </a:t>
            </a:r>
            <a:r>
              <a:rPr lang="en-US" dirty="0" err="1"/>
              <a:t>Bec</a:t>
            </a:r>
            <a:endParaRPr lang="en-US" dirty="0"/>
          </a:p>
          <a:p>
            <a:pPr algn="ctr"/>
            <a:r>
              <a:rPr lang="en-US" dirty="0"/>
              <a:t>July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742706-8282-4B45-9B31-45402DEF3539}"/>
              </a:ext>
            </a:extLst>
          </p:cNvPr>
          <p:cNvSpPr txBox="1"/>
          <p:nvPr/>
        </p:nvSpPr>
        <p:spPr>
          <a:xfrm>
            <a:off x="2423592" y="404664"/>
            <a:ext cx="6840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and work in : /</a:t>
            </a:r>
            <a:r>
              <a:rPr lang="en-US" dirty="0" err="1"/>
              <a:t>machfs</a:t>
            </a:r>
            <a:r>
              <a:rPr lang="en-US" dirty="0"/>
              <a:t>/</a:t>
            </a:r>
            <a:r>
              <a:rPr lang="en-US" dirty="0" err="1"/>
              <a:t>liuzzo</a:t>
            </a:r>
            <a:r>
              <a:rPr lang="en-US" dirty="0"/>
              <a:t>/EBS/S28F_DL_DQ_sextupoles</a:t>
            </a:r>
          </a:p>
        </p:txBody>
      </p:sp>
    </p:spTree>
    <p:extLst>
      <p:ext uri="{BB962C8B-B14F-4D97-AF65-F5344CB8AC3E}">
        <p14:creationId xmlns:p14="http://schemas.microsoft.com/office/powerpoint/2010/main" val="456492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599CD-D750-AA41-9BB3-A4149F7D1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DQ2 3x larger sext than DQ1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D780B-A609-F74F-A95F-923DDB1072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0F382-0A7F-7F4F-B686-5B6B256FA4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Multipoles in EBS Dipoles l Aug 2023 l S.Liuzzo, J.Chavanne, G.Le Bec</a:t>
            </a:r>
            <a:endParaRPr lang="fr-F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196304-E4E5-CE42-8A08-6B43D86D1EA5}"/>
              </a:ext>
            </a:extLst>
          </p:cNvPr>
          <p:cNvSpPr txBox="1"/>
          <p:nvPr/>
        </p:nvSpPr>
        <p:spPr>
          <a:xfrm>
            <a:off x="964619" y="836712"/>
            <a:ext cx="109873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values of the </a:t>
            </a:r>
            <a:r>
              <a:rPr lang="fr-FR" dirty="0" err="1"/>
              <a:t>integrated</a:t>
            </a:r>
            <a:r>
              <a:rPr lang="fr-FR" dirty="0"/>
              <a:t> </a:t>
            </a:r>
            <a:r>
              <a:rPr lang="fr-FR" dirty="0" err="1"/>
              <a:t>sextupole</a:t>
            </a:r>
            <a:r>
              <a:rPr lang="fr-FR" dirty="0"/>
              <a:t> in the DQ </a:t>
            </a:r>
            <a:r>
              <a:rPr lang="fr-FR" dirty="0" err="1"/>
              <a:t>magnets</a:t>
            </a:r>
            <a:r>
              <a:rPr lang="fr-FR" dirty="0"/>
              <a:t>, </a:t>
            </a:r>
            <a:r>
              <a:rPr lang="fr-FR" dirty="0" err="1"/>
              <a:t>averaged</a:t>
            </a:r>
            <a:r>
              <a:rPr lang="fr-FR" dirty="0"/>
              <a:t> over all </a:t>
            </a:r>
            <a:r>
              <a:rPr lang="fr-FR" dirty="0" err="1"/>
              <a:t>magnets</a:t>
            </a:r>
            <a:r>
              <a:rPr lang="fr-FR" dirty="0"/>
              <a:t> and </a:t>
            </a:r>
            <a:r>
              <a:rPr lang="fr-FR" dirty="0" err="1"/>
              <a:t>normalized</a:t>
            </a:r>
            <a:r>
              <a:rPr lang="fr-FR" dirty="0"/>
              <a:t> to the </a:t>
            </a:r>
            <a:r>
              <a:rPr lang="fr-FR" dirty="0" err="1"/>
              <a:t>quadrupole</a:t>
            </a:r>
            <a:r>
              <a:rPr lang="fr-FR" dirty="0"/>
              <a:t> at 7 mm:</a:t>
            </a:r>
            <a:br>
              <a:rPr lang="fr-FR" dirty="0"/>
            </a:br>
            <a:br>
              <a:rPr lang="fr-FR" dirty="0"/>
            </a:br>
            <a:r>
              <a:rPr lang="fr-FR" dirty="0"/>
              <a:t>DQ1 : 5.1 x 10^-4</a:t>
            </a:r>
            <a:br>
              <a:rPr lang="fr-FR" dirty="0"/>
            </a:br>
            <a:r>
              <a:rPr lang="fr-FR" dirty="0"/>
              <a:t>DQ2: 13.0 x 10^-4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28956F-63C3-A24B-A538-D39253347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36" y="1121244"/>
            <a:ext cx="3942281" cy="28901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EF9347-AAC2-5145-8FEA-ACD2442E4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84" y="2338710"/>
            <a:ext cx="3898900" cy="294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E3D44C-14D9-3D43-AA38-C368D85A2D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3630494"/>
            <a:ext cx="3721100" cy="2959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59F932-A166-0247-AAB6-E7DB607A89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273" y="4117607"/>
            <a:ext cx="3746500" cy="2717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075CFB1-1298-234A-98BC-BC69ECD0EBCB}"/>
              </a:ext>
            </a:extLst>
          </p:cNvPr>
          <p:cNvSpPr txBox="1"/>
          <p:nvPr/>
        </p:nvSpPr>
        <p:spPr>
          <a:xfrm>
            <a:off x="4812838" y="1616088"/>
            <a:ext cx="2531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visible impact on performances</a:t>
            </a:r>
          </a:p>
        </p:txBody>
      </p:sp>
    </p:spTree>
    <p:extLst>
      <p:ext uri="{BB962C8B-B14F-4D97-AF65-F5344CB8AC3E}">
        <p14:creationId xmlns:p14="http://schemas.microsoft.com/office/powerpoint/2010/main" val="1763391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193AB-0E9B-6441-BA47-447E71722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Dipole DL longitudinal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75F88-412E-9948-9AFB-56F2F25C0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251" y="764704"/>
            <a:ext cx="10982400" cy="320916"/>
          </a:xfrm>
        </p:spPr>
        <p:txBody>
          <a:bodyPr/>
          <a:lstStyle/>
          <a:p>
            <a:r>
              <a:rPr lang="en-US" dirty="0"/>
              <a:t>Scale Bending angle data to have same integral as the hard-edge DL1 / DL2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2F47E-AE89-BF44-BDF0-AE4E4620A8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83F22-07A1-F74B-A85D-EE87ED70AFB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Multipoles in EBS Dipoles l Aug 2023 l S.Liuzzo, J.Chavanne, G.Le Bec</a:t>
            </a:r>
            <a:endParaRPr lang="fr-F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B10B38-DDE3-5D49-A84B-AF799ADA6943}"/>
              </a:ext>
            </a:extLst>
          </p:cNvPr>
          <p:cNvSpPr txBox="1"/>
          <p:nvPr/>
        </p:nvSpPr>
        <p:spPr>
          <a:xfrm>
            <a:off x="8018846" y="2003649"/>
            <a:ext cx="3691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Strange factor needed</a:t>
            </a:r>
          </a:p>
          <a:p>
            <a:endParaRPr lang="en-US" dirty="0"/>
          </a:p>
          <a:p>
            <a:r>
              <a:rPr lang="en-US" dirty="0"/>
              <a:t>1.037 on the length off all elements in the DL data. Magnetic lengths? Sagitta contribution is 0.0000001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D336A6-6DD2-5F45-98C2-143F839A2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518" y="3716274"/>
            <a:ext cx="3771900" cy="2794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9FB7E82-EEFF-5B44-9B3E-7FCF10C40F09}"/>
              </a:ext>
            </a:extLst>
          </p:cNvPr>
          <p:cNvSpPr txBox="1"/>
          <p:nvPr/>
        </p:nvSpPr>
        <p:spPr>
          <a:xfrm>
            <a:off x="10143097" y="4305862"/>
            <a:ext cx="2048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Raw data, missing length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E2B20C-9CD0-1845-AD3A-F8F2E9704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40" y="1248819"/>
            <a:ext cx="6339409" cy="460851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C054973-EC20-DE4F-80E8-861E618A3253}"/>
              </a:ext>
            </a:extLst>
          </p:cNvPr>
          <p:cNvSpPr/>
          <p:nvPr/>
        </p:nvSpPr>
        <p:spPr>
          <a:xfrm>
            <a:off x="3914649" y="229660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Sum(</a:t>
            </a:r>
            <a:r>
              <a:rPr lang="en-US" dirty="0">
                <a:solidFill>
                  <a:schemeClr val="tx2"/>
                </a:solidFill>
              </a:rPr>
              <a:t>ang</a:t>
            </a:r>
            <a:r>
              <a:rPr lang="en-US" dirty="0"/>
              <a:t>) = 0.031712385</a:t>
            </a:r>
          </a:p>
          <a:p>
            <a:r>
              <a:rPr lang="en-US" dirty="0"/>
              <a:t>Sum(</a:t>
            </a:r>
            <a:r>
              <a:rPr lang="en-US" dirty="0">
                <a:solidFill>
                  <a:schemeClr val="accent2"/>
                </a:solidFill>
              </a:rPr>
              <a:t>ang</a:t>
            </a:r>
            <a:r>
              <a:rPr lang="en-US" dirty="0"/>
              <a:t>) = 0.031712385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674332F-FC78-CA4B-BD7F-D784310772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864" y="4747194"/>
            <a:ext cx="2900654" cy="215792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5BD2C31-9E9D-8F4E-B590-05E1BC88C633}"/>
              </a:ext>
            </a:extLst>
          </p:cNvPr>
          <p:cNvSpPr txBox="1"/>
          <p:nvPr/>
        </p:nvSpPr>
        <p:spPr>
          <a:xfrm>
            <a:off x="1105324" y="5975827"/>
            <a:ext cx="3721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Data only for DL1. DL2 different dipole distribution. Instead of scaling, add delta)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9C7FE96-D912-DE4C-800E-C764E77BD8C5}"/>
              </a:ext>
            </a:extLst>
          </p:cNvPr>
          <p:cNvCxnSpPr>
            <a:cxnSpLocks/>
          </p:cNvCxnSpPr>
          <p:nvPr/>
        </p:nvCxnSpPr>
        <p:spPr>
          <a:xfrm flipH="1">
            <a:off x="10416480" y="4952193"/>
            <a:ext cx="414271" cy="204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355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1129-9DD2-2446-985B-8BA40F00D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 Lattice made of only dipoles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B5C79A-7875-2241-8556-C52415A4E1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52FEB-C33D-7841-8ED0-186460D5172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Multipoles in EBS Dipoles l Aug 2023 l S.Liuzzo, J.Chavanne, G.Le Bec</a:t>
            </a:r>
            <a:endParaRPr lang="fr-F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05BDD7-201E-E345-A194-F69C5916F569}"/>
              </a:ext>
            </a:extLst>
          </p:cNvPr>
          <p:cNvSpPr txBox="1"/>
          <p:nvPr/>
        </p:nvSpPr>
        <p:spPr>
          <a:xfrm>
            <a:off x="762489" y="1412776"/>
            <a:ext cx="3996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S28F lattice where all magnets have been transformed in dipoles. </a:t>
            </a:r>
          </a:p>
          <a:p>
            <a:endParaRPr lang="en-US" dirty="0"/>
          </a:p>
          <a:p>
            <a:r>
              <a:rPr lang="en-US" dirty="0"/>
              <a:t>Hard-edge fields.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8A41D8-1E69-A84C-84C8-5EF6DF9EF781}"/>
              </a:ext>
            </a:extLst>
          </p:cNvPr>
          <p:cNvSpPr/>
          <p:nvPr/>
        </p:nvSpPr>
        <p:spPr>
          <a:xfrm>
            <a:off x="1343472" y="5877272"/>
            <a:ext cx="10105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/</a:t>
            </a:r>
            <a:r>
              <a:rPr lang="en-US" dirty="0" err="1"/>
              <a:t>machfs</a:t>
            </a:r>
            <a:r>
              <a:rPr lang="en-US" dirty="0"/>
              <a:t>/</a:t>
            </a:r>
            <a:r>
              <a:rPr lang="en-US" dirty="0" err="1"/>
              <a:t>liuzzo</a:t>
            </a:r>
            <a:r>
              <a:rPr lang="en-US" dirty="0"/>
              <a:t>/EBS/S28F_DL_DQ_sextupoles/SlicedLattice_all_all_mult_dip_Sext_10.0mm.mat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BC34E89-4ED8-354E-919B-A4D88A916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57" y="733315"/>
            <a:ext cx="7132589" cy="503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08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07C8B-E4C1-1C4B-BBED-87B1C7E90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Dipole longitudinal pattern setting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3BD6FCB-5032-1348-AADD-AC2E401FE1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97" y="764704"/>
            <a:ext cx="6146507" cy="266429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7AF99-5BED-3443-8B1F-4C1B3F00CB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5B0B2-72DA-E341-9738-94E6F2D520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Multipoles in EBS Dipoles l Aug 2023 l S.Liuzzo, J.Chavanne, G.Le Bec</a:t>
            </a:r>
            <a:endParaRPr lang="fr-F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CC6618-8E56-AF41-BA61-AB9F88BC1CE6}"/>
              </a:ext>
            </a:extLst>
          </p:cNvPr>
          <p:cNvSpPr txBox="1"/>
          <p:nvPr/>
        </p:nvSpPr>
        <p:spPr>
          <a:xfrm>
            <a:off x="7536160" y="1916832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solved this error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55D9C46-202D-1D46-978E-078B153EEB9D}"/>
              </a:ext>
            </a:extLst>
          </p:cNvPr>
          <p:cNvCxnSpPr>
            <a:cxnSpLocks/>
          </p:cNvCxnSpPr>
          <p:nvPr/>
        </p:nvCxnSpPr>
        <p:spPr>
          <a:xfrm flipH="1">
            <a:off x="6384032" y="2096852"/>
            <a:ext cx="936104" cy="167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9655DB9-7701-5F4D-8197-676C319E6FED}"/>
              </a:ext>
            </a:extLst>
          </p:cNvPr>
          <p:cNvSpPr txBox="1"/>
          <p:nvPr/>
        </p:nvSpPr>
        <p:spPr>
          <a:xfrm>
            <a:off x="6023992" y="584684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solved this error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345C981-AD9B-2747-BD69-E0F8428B7358}"/>
              </a:ext>
            </a:extLst>
          </p:cNvPr>
          <p:cNvCxnSpPr>
            <a:cxnSpLocks/>
          </p:cNvCxnSpPr>
          <p:nvPr/>
        </p:nvCxnSpPr>
        <p:spPr>
          <a:xfrm flipH="1">
            <a:off x="4871864" y="764704"/>
            <a:ext cx="936104" cy="421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5015563-AFD1-EF40-BB74-DF7C89D15708}"/>
              </a:ext>
            </a:extLst>
          </p:cNvPr>
          <p:cNvSpPr txBox="1"/>
          <p:nvPr/>
        </p:nvSpPr>
        <p:spPr>
          <a:xfrm>
            <a:off x="5718330" y="1418374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solved this error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227C95D-F80C-6A4D-927E-835DA86D51BC}"/>
              </a:ext>
            </a:extLst>
          </p:cNvPr>
          <p:cNvCxnSpPr>
            <a:cxnSpLocks/>
          </p:cNvCxnSpPr>
          <p:nvPr/>
        </p:nvCxnSpPr>
        <p:spPr>
          <a:xfrm flipH="1">
            <a:off x="4566202" y="1598394"/>
            <a:ext cx="936104" cy="421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27223BF-3612-164E-AA3F-40CDD6F148AF}"/>
              </a:ext>
            </a:extLst>
          </p:cNvPr>
          <p:cNvCxnSpPr>
            <a:cxnSpLocks/>
          </p:cNvCxnSpPr>
          <p:nvPr/>
        </p:nvCxnSpPr>
        <p:spPr>
          <a:xfrm>
            <a:off x="5960368" y="917104"/>
            <a:ext cx="0" cy="501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37F789C-313B-624C-B994-94D67D1D900B}"/>
              </a:ext>
            </a:extLst>
          </p:cNvPr>
          <p:cNvSpPr txBox="1"/>
          <p:nvPr/>
        </p:nvSpPr>
        <p:spPr>
          <a:xfrm>
            <a:off x="5276182" y="3822647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Final </a:t>
            </a:r>
            <a:r>
              <a:rPr lang="en-US" b="1" dirty="0">
                <a:solidFill>
                  <a:schemeClr val="bg2"/>
                </a:solidFill>
              </a:rPr>
              <a:t>dispersion</a:t>
            </a:r>
            <a:r>
              <a:rPr lang="en-US" dirty="0"/>
              <a:t> is visibly </a:t>
            </a:r>
            <a:r>
              <a:rPr lang="en-US" b="1" dirty="0">
                <a:solidFill>
                  <a:srgbClr val="FF0000"/>
                </a:solidFill>
              </a:rPr>
              <a:t>distorted</a:t>
            </a:r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36C15063-844A-3541-A909-239D9F9466DA}"/>
              </a:ext>
            </a:extLst>
          </p:cNvPr>
          <p:cNvSpPr/>
          <p:nvPr/>
        </p:nvSpPr>
        <p:spPr>
          <a:xfrm rot="5400000">
            <a:off x="6355730" y="4181064"/>
            <a:ext cx="1060704" cy="48349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FF8B0A1-306A-5A44-B068-1AF92DE04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84" y="3429000"/>
            <a:ext cx="5049031" cy="288032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E0ADDDB-D96C-CE41-8C27-8772D414E2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656" y="3248080"/>
            <a:ext cx="4766344" cy="342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1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0DA4D-798B-BB40-BEDE-F45D98E1B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ABF6A28-8730-3647-B061-495EF6D87D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36" y="764704"/>
            <a:ext cx="11107234" cy="417646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A2613-853F-E347-952B-3E4B4639FA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29A4D-79B8-3A44-A6F8-E6A9979B117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Multipoles in EBS Dipoles l Aug 2023 l S.Liuzzo, J.Chavanne, G.Le Bec</a:t>
            </a:r>
            <a:endParaRPr lang="fr-F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68487B-F474-F640-9F3A-452E67D846A2}"/>
              </a:ext>
            </a:extLst>
          </p:cNvPr>
          <p:cNvSpPr txBox="1"/>
          <p:nvPr/>
        </p:nvSpPr>
        <p:spPr>
          <a:xfrm>
            <a:off x="9984432" y="1556792"/>
            <a:ext cx="1803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</a:rPr>
              <a:t>Some </a:t>
            </a:r>
          </a:p>
          <a:p>
            <a:pPr algn="r"/>
            <a:r>
              <a:rPr lang="en-US" dirty="0">
                <a:solidFill>
                  <a:srgbClr val="C00000"/>
                </a:solidFill>
              </a:rPr>
              <a:t>effect on chromaticity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5DF953-E79D-E249-A4A3-3FD3C0F6D35C}"/>
              </a:ext>
            </a:extLst>
          </p:cNvPr>
          <p:cNvSpPr txBox="1"/>
          <p:nvPr/>
        </p:nvSpPr>
        <p:spPr>
          <a:xfrm>
            <a:off x="1199456" y="5558389"/>
            <a:ext cx="8537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effect on chromaticity, but not enough to get to 8-10 as measured in CTRM.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25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32F20-BEB5-E447-808B-E0180E30F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 with all multipoles DL longitudinal profiles: dipoles, quad., sext., … 20-pole and DQ sext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A849864-9B5D-5640-A35E-5EE47DDB23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764703"/>
            <a:ext cx="7344758" cy="541583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E021F-BFC8-2E49-BF27-626739B6FA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2C06B-10E8-E64C-9B73-CBAE7585F58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Multipoles in EBS Dipoles l Aug 2023 l S.Liuzzo, J.Chavanne, G.Le Bec</a:t>
            </a:r>
            <a:endParaRPr lang="fr-F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29BF60-92E8-724C-9964-2798BBD16B95}"/>
              </a:ext>
            </a:extLst>
          </p:cNvPr>
          <p:cNvSpPr txBox="1"/>
          <p:nvPr/>
        </p:nvSpPr>
        <p:spPr>
          <a:xfrm>
            <a:off x="969601" y="1340768"/>
            <a:ext cx="3758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impact on DA.</a:t>
            </a:r>
          </a:p>
          <a:p>
            <a:endParaRPr lang="en-US" dirty="0"/>
          </a:p>
          <a:p>
            <a:r>
              <a:rPr lang="en-US" dirty="0"/>
              <a:t>Multipoles fields data units are checked, and seem ok.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151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7E7D1-97A9-114F-AFE7-CE60D46A0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E8563-2A87-DC44-AD2C-2650B0D4C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None of the above explains the discrepancy with the model: lower MCF, chromaticity not matching with model expected one.</a:t>
            </a:r>
          </a:p>
          <a:p>
            <a:endParaRPr lang="en-US" dirty="0"/>
          </a:p>
          <a:p>
            <a:r>
              <a:rPr lang="en-US" dirty="0"/>
              <a:t>Use integral values from measurement of individual magnets (data available for DQ, not sure for DLs) instead of average for all with simulated profile.</a:t>
            </a:r>
          </a:p>
          <a:p>
            <a:r>
              <a:rPr lang="en-US" dirty="0" err="1"/>
              <a:t>Sextupole</a:t>
            </a:r>
            <a:r>
              <a:rPr lang="en-US" dirty="0"/>
              <a:t> cross talks. Main </a:t>
            </a:r>
            <a:r>
              <a:rPr lang="en-US" dirty="0" err="1"/>
              <a:t>sextupole</a:t>
            </a:r>
            <a:r>
              <a:rPr lang="en-US" dirty="0"/>
              <a:t> field reduction + </a:t>
            </a:r>
            <a:r>
              <a:rPr lang="en-US" dirty="0" err="1"/>
              <a:t>sextupole</a:t>
            </a:r>
            <a:r>
              <a:rPr lang="en-US" dirty="0"/>
              <a:t> in </a:t>
            </a:r>
            <a:r>
              <a:rPr lang="en-US" dirty="0" err="1"/>
              <a:t>neighbouring</a:t>
            </a:r>
            <a:r>
              <a:rPr lang="en-US" dirty="0"/>
              <a:t> magnets.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Check DL entrance/exit angles and fringe effects. </a:t>
            </a:r>
          </a:p>
          <a:p>
            <a:endParaRPr lang="en-US" dirty="0"/>
          </a:p>
          <a:p>
            <a:r>
              <a:rPr lang="en-US" dirty="0"/>
              <a:t>Add DQ dipole longitudinal profile.</a:t>
            </a:r>
          </a:p>
          <a:p>
            <a:endParaRPr lang="en-US" dirty="0"/>
          </a:p>
          <a:p>
            <a:r>
              <a:rPr lang="en-US" dirty="0"/>
              <a:t>New matching of lattice cell with DL and DQ bending angle longitudinal profiles.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C7392-279C-C049-A34D-4877FD2E99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AB4DA-4A4E-0545-9110-DBC68A2C89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Multipoles in EBS Dipoles l Aug 2023 l S.Liuzzo, J.Chavanne, G.Le Bec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9929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35FCAAC-B39B-9043-8D25-F505FF90D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DL multipoles from </a:t>
            </a:r>
            <a:r>
              <a:rPr lang="en-US" dirty="0" err="1"/>
              <a:t>J.Chavanne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D6698CD-5367-0848-9C53-81E826E19E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63" y="1147409"/>
            <a:ext cx="10982325" cy="463462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6F13-82D7-AB4F-8CB2-3E016B0D94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8C9B0B-AB61-A04E-9F25-7541E7B1DE1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Multipoles in EBS Dipoles l Aug 2023 l S.Liuzzo, J.Chavanne, G.Le Bec</a:t>
            </a:r>
            <a:endParaRPr lang="fr-F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FC4112-F0BC-424F-B5D6-0ADB7B653BAA}"/>
              </a:ext>
            </a:extLst>
          </p:cNvPr>
          <p:cNvSpPr txBox="1"/>
          <p:nvPr/>
        </p:nvSpPr>
        <p:spPr>
          <a:xfrm rot="16200000">
            <a:off x="-1058462" y="3280053"/>
            <a:ext cx="36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Arbitrary units (x factor for display)</a:t>
            </a:r>
          </a:p>
        </p:txBody>
      </p:sp>
    </p:spTree>
    <p:extLst>
      <p:ext uri="{BB962C8B-B14F-4D97-AF65-F5344CB8AC3E}">
        <p14:creationId xmlns:p14="http://schemas.microsoft.com/office/powerpoint/2010/main" val="4203405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1E37E97-C91A-E441-AB6A-DBF37FE51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DQ </a:t>
            </a:r>
            <a:r>
              <a:rPr lang="en-US" dirty="0" err="1"/>
              <a:t>sextupole</a:t>
            </a:r>
            <a:r>
              <a:rPr lang="en-US" dirty="0"/>
              <a:t> from G.LE BEC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4666857-6C5A-6040-BAF3-09B9E34CD7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29" y="764704"/>
            <a:ext cx="6680200" cy="51816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2E81A-66B5-3446-AF76-B409FCD684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7A43B-7B4F-874F-BEAC-0CD69EBF544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Multipoles in EBS Dipoles l Aug 2023 l S.Liuzzo, J.Chavanne, G.Le Bec</a:t>
            </a:r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A1F5E1-3ADB-B74B-819C-2A6BD0348220}"/>
              </a:ext>
            </a:extLst>
          </p:cNvPr>
          <p:cNvSpPr/>
          <p:nvPr/>
        </p:nvSpPr>
        <p:spPr>
          <a:xfrm>
            <a:off x="7464152" y="1412776"/>
            <a:ext cx="44878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>
                <a:latin typeface="Helvetica" pitchFamily="2" charset="0"/>
              </a:rPr>
              <a:t>Please</a:t>
            </a:r>
            <a:r>
              <a:rPr lang="fr-FR" b="1" dirty="0">
                <a:latin typeface="Helvetica" pitchFamily="2" charset="0"/>
              </a:rPr>
              <a:t> </a:t>
            </a:r>
            <a:r>
              <a:rPr lang="fr-FR" b="1" dirty="0" err="1">
                <a:latin typeface="Helvetica" pitchFamily="2" charset="0"/>
              </a:rPr>
              <a:t>find</a:t>
            </a:r>
            <a:r>
              <a:rPr lang="fr-FR" b="1" dirty="0">
                <a:latin typeface="Helvetica" pitchFamily="2" charset="0"/>
              </a:rPr>
              <a:t> </a:t>
            </a:r>
            <a:r>
              <a:rPr lang="fr-FR" b="1" dirty="0" err="1">
                <a:latin typeface="Helvetica" pitchFamily="2" charset="0"/>
              </a:rPr>
              <a:t>below</a:t>
            </a:r>
            <a:r>
              <a:rPr lang="fr-FR" b="1" dirty="0">
                <a:latin typeface="Helvetica" pitchFamily="2" charset="0"/>
              </a:rPr>
              <a:t> the values of the </a:t>
            </a:r>
            <a:r>
              <a:rPr lang="fr-FR" b="1" dirty="0" err="1">
                <a:latin typeface="Helvetica" pitchFamily="2" charset="0"/>
              </a:rPr>
              <a:t>integrated</a:t>
            </a:r>
            <a:r>
              <a:rPr lang="fr-FR" b="1" dirty="0">
                <a:latin typeface="Helvetica" pitchFamily="2" charset="0"/>
              </a:rPr>
              <a:t> </a:t>
            </a:r>
            <a:r>
              <a:rPr lang="fr-FR" b="1" dirty="0" err="1">
                <a:latin typeface="Helvetica" pitchFamily="2" charset="0"/>
              </a:rPr>
              <a:t>sextupole</a:t>
            </a:r>
            <a:r>
              <a:rPr lang="fr-FR" b="1" dirty="0">
                <a:latin typeface="Helvetica" pitchFamily="2" charset="0"/>
              </a:rPr>
              <a:t> in the DQ </a:t>
            </a:r>
            <a:r>
              <a:rPr lang="fr-FR" b="1" dirty="0" err="1">
                <a:latin typeface="Helvetica" pitchFamily="2" charset="0"/>
              </a:rPr>
              <a:t>magnets</a:t>
            </a:r>
            <a:r>
              <a:rPr lang="fr-FR" b="1" dirty="0">
                <a:latin typeface="Helvetica" pitchFamily="2" charset="0"/>
              </a:rPr>
              <a:t>, </a:t>
            </a:r>
            <a:r>
              <a:rPr lang="fr-FR" b="1" dirty="0" err="1">
                <a:latin typeface="Helvetica" pitchFamily="2" charset="0"/>
              </a:rPr>
              <a:t>averaged</a:t>
            </a:r>
            <a:r>
              <a:rPr lang="fr-FR" b="1" dirty="0">
                <a:latin typeface="Helvetica" pitchFamily="2" charset="0"/>
              </a:rPr>
              <a:t> over all </a:t>
            </a:r>
            <a:r>
              <a:rPr lang="fr-FR" b="1" dirty="0" err="1">
                <a:latin typeface="Helvetica" pitchFamily="2" charset="0"/>
              </a:rPr>
              <a:t>magnets</a:t>
            </a:r>
            <a:r>
              <a:rPr lang="fr-FR" b="1" dirty="0">
                <a:latin typeface="Helvetica" pitchFamily="2" charset="0"/>
              </a:rPr>
              <a:t> and </a:t>
            </a:r>
            <a:r>
              <a:rPr lang="fr-FR" b="1" dirty="0" err="1">
                <a:latin typeface="Helvetica" pitchFamily="2" charset="0"/>
              </a:rPr>
              <a:t>normalized</a:t>
            </a:r>
            <a:r>
              <a:rPr lang="fr-FR" b="1" dirty="0">
                <a:latin typeface="Helvetica" pitchFamily="2" charset="0"/>
              </a:rPr>
              <a:t> to the </a:t>
            </a:r>
            <a:r>
              <a:rPr lang="fr-FR" b="1" dirty="0" err="1">
                <a:latin typeface="Helvetica" pitchFamily="2" charset="0"/>
              </a:rPr>
              <a:t>quadrupole</a:t>
            </a:r>
            <a:r>
              <a:rPr lang="fr-FR" b="1" dirty="0">
                <a:latin typeface="Helvetica" pitchFamily="2" charset="0"/>
              </a:rPr>
              <a:t> at 7 mm:</a:t>
            </a:r>
            <a:br>
              <a:rPr lang="fr-FR" b="1" dirty="0"/>
            </a:br>
            <a:br>
              <a:rPr lang="fr-FR" b="1" dirty="0"/>
            </a:br>
            <a:r>
              <a:rPr lang="fr-FR" b="1" dirty="0">
                <a:latin typeface="Helvetica" pitchFamily="2" charset="0"/>
              </a:rPr>
              <a:t>DQ1 : 5.1 x 10^-4</a:t>
            </a:r>
            <a:br>
              <a:rPr lang="fr-FR" b="1" dirty="0"/>
            </a:br>
            <a:r>
              <a:rPr lang="fr-FR" b="1" dirty="0">
                <a:latin typeface="Helvetica" pitchFamily="2" charset="0"/>
              </a:rPr>
              <a:t>DQ2: 13.0 x 10^-4</a:t>
            </a:r>
            <a:br>
              <a:rPr lang="fr-FR" b="1" dirty="0"/>
            </a:br>
            <a:br>
              <a:rPr lang="fr-FR" b="1" dirty="0"/>
            </a:br>
            <a:r>
              <a:rPr lang="fr-FR" b="1" dirty="0" err="1">
                <a:latin typeface="Helvetica" pitchFamily="2" charset="0"/>
              </a:rPr>
              <a:t>These</a:t>
            </a:r>
            <a:r>
              <a:rPr lang="fr-FR" b="1" dirty="0">
                <a:latin typeface="Helvetica" pitchFamily="2" charset="0"/>
              </a:rPr>
              <a:t> values come </a:t>
            </a:r>
            <a:r>
              <a:rPr lang="fr-FR" b="1" dirty="0" err="1">
                <a:latin typeface="Helvetica" pitchFamily="2" charset="0"/>
              </a:rPr>
              <a:t>from</a:t>
            </a:r>
            <a:r>
              <a:rPr lang="fr-FR" b="1" dirty="0">
                <a:latin typeface="Helvetica" pitchFamily="2" charset="0"/>
              </a:rPr>
              <a:t> the </a:t>
            </a:r>
            <a:r>
              <a:rPr lang="fr-FR" b="1" dirty="0" err="1">
                <a:latin typeface="Helvetica" pitchFamily="2" charset="0"/>
              </a:rPr>
              <a:t>wire</a:t>
            </a:r>
            <a:r>
              <a:rPr lang="fr-FR" b="1" dirty="0">
                <a:latin typeface="Helvetica" pitchFamily="2" charset="0"/>
              </a:rPr>
              <a:t> </a:t>
            </a:r>
            <a:r>
              <a:rPr lang="fr-FR" b="1" dirty="0" err="1">
                <a:latin typeface="Helvetica" pitchFamily="2" charset="0"/>
              </a:rPr>
              <a:t>measurements</a:t>
            </a:r>
            <a:r>
              <a:rPr lang="fr-FR" b="1" dirty="0">
                <a:latin typeface="Helvetica" pitchFamily="2" charset="0"/>
              </a:rPr>
              <a:t> on a straight line, </a:t>
            </a:r>
            <a:r>
              <a:rPr lang="fr-FR" b="1" dirty="0" err="1">
                <a:latin typeface="Helvetica" pitchFamily="2" charset="0"/>
              </a:rPr>
              <a:t>corrected</a:t>
            </a:r>
            <a:r>
              <a:rPr lang="fr-FR" b="1" dirty="0">
                <a:latin typeface="Helvetica" pitchFamily="2" charset="0"/>
              </a:rPr>
              <a:t> to </a:t>
            </a:r>
            <a:r>
              <a:rPr lang="fr-FR" b="1" dirty="0" err="1">
                <a:latin typeface="Helvetica" pitchFamily="2" charset="0"/>
              </a:rPr>
              <a:t>give</a:t>
            </a:r>
            <a:r>
              <a:rPr lang="fr-FR" b="1" dirty="0">
                <a:latin typeface="Helvetica" pitchFamily="2" charset="0"/>
              </a:rPr>
              <a:t> the value </a:t>
            </a:r>
            <a:r>
              <a:rPr lang="fr-FR" b="1" dirty="0" err="1">
                <a:latin typeface="Helvetica" pitchFamily="2" charset="0"/>
              </a:rPr>
              <a:t>integrated</a:t>
            </a:r>
            <a:r>
              <a:rPr lang="fr-FR" b="1" dirty="0">
                <a:latin typeface="Helvetica" pitchFamily="2" charset="0"/>
              </a:rPr>
              <a:t> on a parabola.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550FA6-833C-D844-AC83-2D5B9C32B1AD}"/>
              </a:ext>
            </a:extLst>
          </p:cNvPr>
          <p:cNvSpPr txBox="1"/>
          <p:nvPr/>
        </p:nvSpPr>
        <p:spPr>
          <a:xfrm>
            <a:off x="8976320" y="5373216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Email 13</a:t>
            </a:r>
            <a:r>
              <a:rPr lang="en-US" baseline="30000"/>
              <a:t>th</a:t>
            </a:r>
            <a:r>
              <a:rPr lang="en-US"/>
              <a:t> July 2023</a:t>
            </a:r>
          </a:p>
        </p:txBody>
      </p:sp>
    </p:spTree>
    <p:extLst>
      <p:ext uri="{BB962C8B-B14F-4D97-AF65-F5344CB8AC3E}">
        <p14:creationId xmlns:p14="http://schemas.microsoft.com/office/powerpoint/2010/main" val="3852782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8EFE4-AC3D-5841-8403-6BAA6E1B3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Sextupoles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A93A0-3F5E-CF44-97C2-F88500F49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251" y="765304"/>
            <a:ext cx="5485789" cy="3671808"/>
          </a:xfrm>
        </p:spPr>
        <p:txBody>
          <a:bodyPr/>
          <a:lstStyle/>
          <a:p>
            <a:r>
              <a:rPr lang="en-US" dirty="0"/>
              <a:t>Slice lattice at 1mm (~845000 elements) field extends far from edges, impacts drifts, quads, sext… </a:t>
            </a:r>
          </a:p>
          <a:p>
            <a:r>
              <a:rPr lang="en-US" dirty="0"/>
              <a:t>Scale curves for DL2 and DQ1 from above data</a:t>
            </a:r>
          </a:p>
          <a:p>
            <a:r>
              <a:rPr lang="en-US" dirty="0"/>
              <a:t>Assign </a:t>
            </a:r>
            <a:r>
              <a:rPr lang="en-US" dirty="0" err="1"/>
              <a:t>sextupole</a:t>
            </a:r>
            <a:r>
              <a:rPr lang="en-US" dirty="0"/>
              <a:t> fields to each slice along the lattice</a:t>
            </a:r>
          </a:p>
          <a:p>
            <a:r>
              <a:rPr lang="en-US" dirty="0"/>
              <a:t>JL dipoles at injection are ignored.</a:t>
            </a:r>
          </a:p>
          <a:p>
            <a:r>
              <a:rPr lang="en-US" dirty="0"/>
              <a:t>DL1 and DL2 are considered identical (strongest module is different in reality)</a:t>
            </a:r>
          </a:p>
          <a:p>
            <a:r>
              <a:rPr lang="en-US" dirty="0"/>
              <a:t>Compare detuning with mom and with </a:t>
            </a:r>
            <a:r>
              <a:rPr lang="en-US" dirty="0" err="1"/>
              <a:t>ampl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473AA-9182-8E45-A88B-C4208371B8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7E494-A209-AD4C-97F3-FFC1EAFF1F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Multipoles in EBS Dipoles l Aug 2023 l S.Liuzzo, J.Chavanne, G.Le Bec</a:t>
            </a:r>
            <a:endParaRPr lang="fr-F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35BAB7-6E2F-1443-9F88-9AA3ACC1A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581128"/>
            <a:ext cx="10998200" cy="19380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D04F7E-5E35-C941-BDE4-FB04627543C3}"/>
              </a:ext>
            </a:extLst>
          </p:cNvPr>
          <p:cNvSpPr txBox="1"/>
          <p:nvPr/>
        </p:nvSpPr>
        <p:spPr>
          <a:xfrm>
            <a:off x="1199456" y="5618537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Coarse slicing (5cm) to check correct location of multipoles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EEDC95-E863-8D42-BFE8-3A938449F9B0}"/>
              </a:ext>
            </a:extLst>
          </p:cNvPr>
          <p:cNvSpPr txBox="1"/>
          <p:nvPr/>
        </p:nvSpPr>
        <p:spPr>
          <a:xfrm>
            <a:off x="5576159" y="5162907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DQ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998968-BB04-0949-8D5A-5AA73FD977D1}"/>
              </a:ext>
            </a:extLst>
          </p:cNvPr>
          <p:cNvSpPr txBox="1"/>
          <p:nvPr/>
        </p:nvSpPr>
        <p:spPr>
          <a:xfrm>
            <a:off x="6240016" y="514790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DQ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44021E-99BA-DF46-A034-96C961BF625C}"/>
              </a:ext>
            </a:extLst>
          </p:cNvPr>
          <p:cNvSpPr txBox="1"/>
          <p:nvPr/>
        </p:nvSpPr>
        <p:spPr>
          <a:xfrm>
            <a:off x="6960096" y="514790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DQ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B24822-1816-6045-9FF6-25BD95779BC5}"/>
              </a:ext>
            </a:extLst>
          </p:cNvPr>
          <p:cNvSpPr txBox="1"/>
          <p:nvPr/>
        </p:nvSpPr>
        <p:spPr>
          <a:xfrm>
            <a:off x="7680176" y="4977935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DL2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BD32D4-D469-8042-8A5B-49E14BC9C579}"/>
              </a:ext>
            </a:extLst>
          </p:cNvPr>
          <p:cNvSpPr txBox="1"/>
          <p:nvPr/>
        </p:nvSpPr>
        <p:spPr>
          <a:xfrm>
            <a:off x="4605363" y="498255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DL2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07B3D9-D74B-1A49-83D4-1CA05F050CAF}"/>
              </a:ext>
            </a:extLst>
          </p:cNvPr>
          <p:cNvSpPr txBox="1"/>
          <p:nvPr/>
        </p:nvSpPr>
        <p:spPr>
          <a:xfrm>
            <a:off x="2800955" y="499103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DL1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47A55F-F99F-6A45-92CC-62327D68CEC5}"/>
              </a:ext>
            </a:extLst>
          </p:cNvPr>
          <p:cNvSpPr txBox="1"/>
          <p:nvPr/>
        </p:nvSpPr>
        <p:spPr>
          <a:xfrm>
            <a:off x="9630698" y="4977935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DL1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5292FC-5253-6541-8B8F-F85E745DAC1D}"/>
              </a:ext>
            </a:extLst>
          </p:cNvPr>
          <p:cNvSpPr txBox="1"/>
          <p:nvPr/>
        </p:nvSpPr>
        <p:spPr>
          <a:xfrm>
            <a:off x="8616280" y="5637999"/>
            <a:ext cx="810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Main SEXT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F1C4F5E-6587-AB45-A97C-E9C442F0E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352" y="855528"/>
            <a:ext cx="4973325" cy="37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48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38427-FFC0-784D-B2BE-0BE6D9040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600" y="126000"/>
            <a:ext cx="10982400" cy="496800"/>
          </a:xfrm>
        </p:spPr>
        <p:txBody>
          <a:bodyPr/>
          <a:lstStyle/>
          <a:p>
            <a:r>
              <a:rPr lang="en-US" dirty="0"/>
              <a:t>Lattice slicing and introduction of SEXTUPOLES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79F3A27-BC3A-B944-9690-4F0EC53C89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626" y="840575"/>
            <a:ext cx="4728195" cy="16982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659AD-D1E1-6642-AC9E-27EC5D40F0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2FEDB-1B26-9441-BDDA-47650578B84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Multipoles in EBS Dipoles l Aug 2023 l S.Liuzzo, J.Chavanne, G.Le Bec</a:t>
            </a:r>
            <a:endParaRPr lang="fr-F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3B1B2C-B00B-C34D-B96F-7B930EEA9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715" y="2824755"/>
            <a:ext cx="4668772" cy="16882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859FF1-C2E6-B84E-A6EC-6A327F0972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714" y="4573464"/>
            <a:ext cx="4668773" cy="16742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690749-10C8-5747-982F-86B42D8986B7}"/>
              </a:ext>
            </a:extLst>
          </p:cNvPr>
          <p:cNvSpPr txBox="1"/>
          <p:nvPr/>
        </p:nvSpPr>
        <p:spPr>
          <a:xfrm>
            <a:off x="985410" y="1416639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S28F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BE6241-70CF-BD44-94BB-4B9CE886C632}"/>
              </a:ext>
            </a:extLst>
          </p:cNvPr>
          <p:cNvSpPr txBox="1"/>
          <p:nvPr/>
        </p:nvSpPr>
        <p:spPr>
          <a:xfrm>
            <a:off x="348273" y="3079691"/>
            <a:ext cx="2653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S28F</a:t>
            </a:r>
          </a:p>
          <a:p>
            <a:r>
              <a:rPr lang="en-US" dirty="0"/>
              <a:t>Sliced ~87000 elements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57E144-2679-FA47-A439-16C3B228E905}"/>
              </a:ext>
            </a:extLst>
          </p:cNvPr>
          <p:cNvSpPr txBox="1"/>
          <p:nvPr/>
        </p:nvSpPr>
        <p:spPr>
          <a:xfrm>
            <a:off x="321742" y="4946757"/>
            <a:ext cx="1723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S28F</a:t>
            </a:r>
          </a:p>
          <a:p>
            <a:r>
              <a:rPr lang="en-US" dirty="0"/>
              <a:t>Sliced (87000)</a:t>
            </a:r>
          </a:p>
          <a:p>
            <a:r>
              <a:rPr lang="en-US" dirty="0"/>
              <a:t>SEXTUPOLES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110097-EDE9-CD47-804A-938E1BC4E608}"/>
              </a:ext>
            </a:extLst>
          </p:cNvPr>
          <p:cNvSpPr txBox="1"/>
          <p:nvPr/>
        </p:nvSpPr>
        <p:spPr>
          <a:xfrm>
            <a:off x="7835484" y="3165164"/>
            <a:ext cx="4137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OK. No change compared to thick optics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4D6463-D84E-8F40-951E-991A0D8A7342}"/>
              </a:ext>
            </a:extLst>
          </p:cNvPr>
          <p:cNvSpPr txBox="1"/>
          <p:nvPr/>
        </p:nvSpPr>
        <p:spPr>
          <a:xfrm>
            <a:off x="7877875" y="5085257"/>
            <a:ext cx="4137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OK. No change compared to thick optics. (only </a:t>
            </a:r>
            <a:r>
              <a:rPr lang="en-US" dirty="0" err="1"/>
              <a:t>sextupoles</a:t>
            </a:r>
            <a:r>
              <a:rPr lang="en-US" dirty="0"/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A15805-C40D-C24C-AB3B-EB3FABDDB2A3}"/>
              </a:ext>
            </a:extLst>
          </p:cNvPr>
          <p:cNvSpPr txBox="1"/>
          <p:nvPr/>
        </p:nvSpPr>
        <p:spPr>
          <a:xfrm>
            <a:off x="367435" y="3719162"/>
            <a:ext cx="2520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Here 5cm, 1mm in reality, but too many elements for plot (845000)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ABF83C-EC71-A34D-93E3-BC92126AD1A0}"/>
              </a:ext>
            </a:extLst>
          </p:cNvPr>
          <p:cNvSpPr txBox="1"/>
          <p:nvPr/>
        </p:nvSpPr>
        <p:spPr>
          <a:xfrm>
            <a:off x="7835484" y="1189896"/>
            <a:ext cx="423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cell, but whole lattice is considered</a:t>
            </a:r>
          </a:p>
        </p:txBody>
      </p:sp>
    </p:spTree>
    <p:extLst>
      <p:ext uri="{BB962C8B-B14F-4D97-AF65-F5344CB8AC3E}">
        <p14:creationId xmlns:p14="http://schemas.microsoft.com/office/powerpoint/2010/main" val="2722428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9CA18-7F3F-084E-82BC-BC007DDD8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Detuning with amplitude and momentum  (1cm slices)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A4AC3-BDDC-FE4C-AA5D-5FCB7090C2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77125-BF3F-8049-A358-F0523D8C451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Multipoles in EBS Dipoles l Aug 2023 l S.Liuzzo, J.Chavanne, G.Le Bec</a:t>
            </a:r>
            <a:endParaRPr lang="fr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3300E5-2F25-444E-9FF8-05C9A9147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56" y="1196752"/>
            <a:ext cx="5805124" cy="43204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B7A06B-EB90-2A43-975C-D5A766007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836712"/>
            <a:ext cx="5763705" cy="47525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2410AA1-C609-BC47-8069-8D8DC57B6C4A}"/>
              </a:ext>
            </a:extLst>
          </p:cNvPr>
          <p:cNvSpPr txBox="1"/>
          <p:nvPr/>
        </p:nvSpPr>
        <p:spPr>
          <a:xfrm>
            <a:off x="1707586" y="5815625"/>
            <a:ext cx="895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clearly visible impact of the additional </a:t>
            </a:r>
            <a:r>
              <a:rPr lang="en-US" dirty="0" err="1"/>
              <a:t>sextupoles</a:t>
            </a:r>
            <a:r>
              <a:rPr lang="en-US" dirty="0"/>
              <a:t>. Only a small variation for </a:t>
            </a:r>
            <a:r>
              <a:rPr lang="en-US" dirty="0" err="1"/>
              <a:t>dQy</a:t>
            </a:r>
            <a:r>
              <a:rPr lang="en-US" dirty="0"/>
              <a:t>/</a:t>
            </a:r>
            <a:r>
              <a:rPr lang="en-US" dirty="0" err="1"/>
              <a:t>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451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9CA18-7F3F-084E-82BC-BC007DDD8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Detuning with amplitude and momentum  (1cm slices) SEXT. x10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A4AC3-BDDC-FE4C-AA5D-5FCB7090C2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77125-BF3F-8049-A358-F0523D8C451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Multipoles in EBS Dipoles l Aug 2023 l S.Liuzzo, J.Chavanne, G.Le Bec</a:t>
            </a:r>
            <a:endParaRPr lang="fr-FR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870000-1B92-B148-AC42-A31AA29C50A9}"/>
              </a:ext>
            </a:extLst>
          </p:cNvPr>
          <p:cNvGrpSpPr/>
          <p:nvPr/>
        </p:nvGrpSpPr>
        <p:grpSpPr>
          <a:xfrm>
            <a:off x="695400" y="622800"/>
            <a:ext cx="11098988" cy="4464496"/>
            <a:chOff x="989816" y="836712"/>
            <a:chExt cx="9961105" cy="400679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984DA03-5C8C-AD40-A26E-CEDB157B9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816" y="836712"/>
              <a:ext cx="4992554" cy="395668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D163886-3191-954B-9B8D-1D4486427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0086" y="992188"/>
              <a:ext cx="4710835" cy="3851314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59469FB-1969-0840-8A48-3D858A63116E}"/>
              </a:ext>
            </a:extLst>
          </p:cNvPr>
          <p:cNvSpPr txBox="1"/>
          <p:nvPr/>
        </p:nvSpPr>
        <p:spPr>
          <a:xfrm>
            <a:off x="3318433" y="5388076"/>
            <a:ext cx="628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times larger </a:t>
            </a:r>
            <a:r>
              <a:rPr lang="en-US" dirty="0" err="1"/>
              <a:t>sextupoles</a:t>
            </a:r>
            <a:r>
              <a:rPr lang="en-US" dirty="0"/>
              <a:t> starts to produces visible effects.</a:t>
            </a:r>
          </a:p>
        </p:txBody>
      </p:sp>
    </p:spTree>
    <p:extLst>
      <p:ext uri="{BB962C8B-B14F-4D97-AF65-F5344CB8AC3E}">
        <p14:creationId xmlns:p14="http://schemas.microsoft.com/office/powerpoint/2010/main" val="3148650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7C279-4A6E-1346-831B-E8B2D427B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 for </a:t>
            </a:r>
            <a:r>
              <a:rPr lang="en-US" dirty="0" err="1"/>
              <a:t>sextupoles</a:t>
            </a:r>
            <a:r>
              <a:rPr lang="en-US" dirty="0"/>
              <a:t> </a:t>
            </a:r>
            <a:r>
              <a:rPr lang="en-US" b="0" dirty="0"/>
              <a:t>x</a:t>
            </a:r>
            <a:r>
              <a:rPr lang="en-US" dirty="0"/>
              <a:t>1, </a:t>
            </a:r>
            <a:r>
              <a:rPr lang="en-US" b="0" dirty="0"/>
              <a:t>x</a:t>
            </a:r>
            <a:r>
              <a:rPr lang="en-US" dirty="0"/>
              <a:t>2 and </a:t>
            </a:r>
            <a:r>
              <a:rPr lang="en-US" b="0" dirty="0"/>
              <a:t>x</a:t>
            </a:r>
            <a:r>
              <a:rPr lang="en-US" dirty="0"/>
              <a:t>10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AE18EBD-940F-9546-8810-F2CCF2EBDB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97" y="910312"/>
            <a:ext cx="3756442" cy="276587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03784-69B8-1941-9680-398DDD3F15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1A348-6E35-0E46-B7B7-05DE63D372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Multipoles in EBS Dipoles l Aug 2023 l S.Liuzzo, J.Chavanne, G.Le Bec</a:t>
            </a:r>
            <a:endParaRPr lang="fr-F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FFB67B-CAAE-BD42-B9B1-6CC158B4E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114988"/>
            <a:ext cx="3767768" cy="27332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A862B1C-B443-3E4B-960B-65AFA636132B}"/>
              </a:ext>
            </a:extLst>
          </p:cNvPr>
          <p:cNvSpPr txBox="1"/>
          <p:nvPr/>
        </p:nvSpPr>
        <p:spPr>
          <a:xfrm>
            <a:off x="10920536" y="3183743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x10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22CEDE6-EE50-1C49-9DF4-A76005C51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522" y="910312"/>
            <a:ext cx="3981270" cy="29379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BAECC5E-0C11-F947-9044-579A98A11588}"/>
              </a:ext>
            </a:extLst>
          </p:cNvPr>
          <p:cNvSpPr txBox="1"/>
          <p:nvPr/>
        </p:nvSpPr>
        <p:spPr>
          <a:xfrm>
            <a:off x="6816080" y="312134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</p:spTree>
    <p:extLst>
      <p:ext uri="{BB962C8B-B14F-4D97-AF65-F5344CB8AC3E}">
        <p14:creationId xmlns:p14="http://schemas.microsoft.com/office/powerpoint/2010/main" val="1506220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599CD-D750-AA41-9BB3-A4149F7D1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DL including quadrupole, octupole, </a:t>
            </a:r>
            <a:r>
              <a:rPr lang="en-US" dirty="0" err="1"/>
              <a:t>decapole</a:t>
            </a:r>
            <a:r>
              <a:rPr lang="en-US" dirty="0"/>
              <a:t>… 20-pole from J-</a:t>
            </a:r>
            <a:r>
              <a:rPr lang="en-US" dirty="0" err="1"/>
              <a:t>Chavanne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D780B-A609-F74F-A95F-923DDB1072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0F382-0A7F-7F4F-B686-5B6B256FA4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Multipoles in EBS Dipoles l Aug 2023 l S.Liuzzo, J.Chavanne, G.Le Bec</a:t>
            </a:r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9C4DC8-6EBD-A34F-9CAB-943CF7B23191}"/>
              </a:ext>
            </a:extLst>
          </p:cNvPr>
          <p:cNvSpPr txBox="1"/>
          <p:nvPr/>
        </p:nvSpPr>
        <p:spPr>
          <a:xfrm>
            <a:off x="959428" y="918163"/>
            <a:ext cx="6360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Dipole is more complicated. DL1 data is not simply rescaled to DL2 data, must work a bit more for that, see later slides. </a:t>
            </a:r>
            <a:r>
              <a:rPr lang="en-US" b="1" dirty="0"/>
              <a:t>HERE ONLY Quad. Sext., … to 20-pole in DL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558AA6-B09A-484A-A95E-8BAAB5144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28" y="2348880"/>
            <a:ext cx="10129774" cy="37945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9A0DD6-B321-284D-813D-2BF371079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04" y="764704"/>
            <a:ext cx="2810396" cy="20387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7BBED7-11E9-0F47-95E2-8131EF18DAB9}"/>
              </a:ext>
            </a:extLst>
          </p:cNvPr>
          <p:cNvSpPr txBox="1"/>
          <p:nvPr/>
        </p:nvSpPr>
        <p:spPr>
          <a:xfrm>
            <a:off x="1199456" y="6200728"/>
            <a:ext cx="3728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Quadrupole in DL = +0.02 </a:t>
            </a:r>
            <a:r>
              <a:rPr lang="en-US" dirty="0" err="1"/>
              <a:t>ver</a:t>
            </a:r>
            <a:r>
              <a:rPr lang="en-US" dirty="0"/>
              <a:t> tune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FE2D0B-A0D8-EA41-AC13-96E450E4FCB7}"/>
              </a:ext>
            </a:extLst>
          </p:cNvPr>
          <p:cNvSpPr txBox="1"/>
          <p:nvPr/>
        </p:nvSpPr>
        <p:spPr>
          <a:xfrm>
            <a:off x="9840416" y="1302501"/>
            <a:ext cx="1697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 unchanged</a:t>
            </a:r>
          </a:p>
        </p:txBody>
      </p:sp>
    </p:spTree>
    <p:extLst>
      <p:ext uri="{BB962C8B-B14F-4D97-AF65-F5344CB8AC3E}">
        <p14:creationId xmlns:p14="http://schemas.microsoft.com/office/powerpoint/2010/main" val="1648798285"/>
      </p:ext>
    </p:extLst>
  </p:cSld>
  <p:clrMapOvr>
    <a:masterClrMapping/>
  </p:clrMapOvr>
</p:sld>
</file>

<file path=ppt/theme/theme1.xml><?xml version="1.0" encoding="utf-8"?>
<a:theme xmlns:a="http://schemas.openxmlformats.org/drawingml/2006/main" name="ESRF-default">
  <a:themeElements>
    <a:clrScheme name="ESRF-LightBlue">
      <a:dk1>
        <a:sysClr val="windowText" lastClr="000000"/>
      </a:dk1>
      <a:lt1>
        <a:sysClr val="window" lastClr="FFFFFF"/>
      </a:lt1>
      <a:dk2>
        <a:srgbClr val="132577"/>
      </a:dk2>
      <a:lt2>
        <a:srgbClr val="51A026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AF007C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arge" id="{B15BCB97-A8FD-D541-8A4F-8B7C02A4B762}" vid="{1D0DB679-6EAB-7647-A91B-77781071ADD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ESRF-default</Template>
  <TotalTime>24408</TotalTime>
  <Words>1089</Words>
  <Application>Microsoft Macintosh PowerPoint</Application>
  <PresentationFormat>Widescreen</PresentationFormat>
  <Paragraphs>117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Helvetica</vt:lpstr>
      <vt:lpstr>ITCOfficinaSans LT Book</vt:lpstr>
      <vt:lpstr>Wingdings</vt:lpstr>
      <vt:lpstr>ESRF-default</vt:lpstr>
      <vt:lpstr>PowerPoint Presentation</vt:lpstr>
      <vt:lpstr>DL multipoles from J.Chavanne</vt:lpstr>
      <vt:lpstr>DQ sextupole from G.LE BEC</vt:lpstr>
      <vt:lpstr>Sextupoles</vt:lpstr>
      <vt:lpstr>Lattice slicing and introduction of SEXTUPOLES</vt:lpstr>
      <vt:lpstr>Detuning with amplitude and momentum  (1cm slices)</vt:lpstr>
      <vt:lpstr>Detuning with amplitude and momentum  (1cm slices) SEXT. x10</vt:lpstr>
      <vt:lpstr>DA for sextupoles x1, x2 and x10</vt:lpstr>
      <vt:lpstr>DL including quadrupole, octupole, decapole… 20-pole from J-Chavanne</vt:lpstr>
      <vt:lpstr>DQ2 3x larger sext than DQ1</vt:lpstr>
      <vt:lpstr>Dipole DL longitudinal components</vt:lpstr>
      <vt:lpstr>SR Lattice made of only dipoles</vt:lpstr>
      <vt:lpstr>Dipole longitudinal pattern setting</vt:lpstr>
      <vt:lpstr>PowerPoint Presentation</vt:lpstr>
      <vt:lpstr>DA with all multipoles DL longitudinal profiles: dipoles, quad., sext., … 20-pole and DQ sext</vt:lpstr>
      <vt:lpstr>Further steps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Simone Liuzzo</dc:creator>
  <cp:lastModifiedBy>Simone Liuzzo</cp:lastModifiedBy>
  <cp:revision>45</cp:revision>
  <dcterms:created xsi:type="dcterms:W3CDTF">2023-07-12T11:57:03Z</dcterms:created>
  <dcterms:modified xsi:type="dcterms:W3CDTF">2023-08-03T13:29:25Z</dcterms:modified>
</cp:coreProperties>
</file>