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62" r:id="rId2"/>
    <p:sldId id="266" r:id="rId3"/>
    <p:sldId id="263" r:id="rId4"/>
    <p:sldId id="264" r:id="rId5"/>
    <p:sldId id="267" r:id="rId6"/>
    <p:sldId id="269" r:id="rId7"/>
  </p:sldIdLst>
  <p:sldSz cx="9144000" cy="5715000" type="screen16x1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orient="horz" pos="288">
          <p15:clr>
            <a:srgbClr val="A4A3A4"/>
          </p15:clr>
        </p15:guide>
        <p15:guide id="3" orient="horz" pos="3312">
          <p15:clr>
            <a:srgbClr val="A4A3A4"/>
          </p15:clr>
        </p15:guide>
        <p15:guide id="4" orient="horz" pos="855">
          <p15:clr>
            <a:srgbClr val="A4A3A4"/>
          </p15:clr>
        </p15:guide>
        <p15:guide id="5" pos="2880">
          <p15:clr>
            <a:srgbClr val="A4A3A4"/>
          </p15:clr>
        </p15:guide>
        <p15:guide id="6" pos="521">
          <p15:clr>
            <a:srgbClr val="A4A3A4"/>
          </p15:clr>
        </p15:guide>
        <p15:guide id="7" pos="52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5B99"/>
    <a:srgbClr val="B7B9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7"/>
    <p:restoredTop sz="94660"/>
  </p:normalViewPr>
  <p:slideViewPr>
    <p:cSldViewPr showGuides="1">
      <p:cViewPr varScale="1">
        <p:scale>
          <a:sx n="152" d="100"/>
          <a:sy n="152" d="100"/>
        </p:scale>
        <p:origin x="584" y="184"/>
      </p:cViewPr>
      <p:guideLst>
        <p:guide orient="horz" pos="1800"/>
        <p:guide orient="horz" pos="288"/>
        <p:guide orient="horz" pos="3312"/>
        <p:guide orient="horz" pos="855"/>
        <p:guide pos="2880"/>
        <p:guide pos="521"/>
        <p:guide pos="52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0E798-53FF-4C51-A981-953463752515}" type="datetimeFigureOut">
              <a:rPr lang="fr-FR" smtClean="0"/>
              <a:pPr/>
              <a:t>26/09/2023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6CD8F-B7ED-4A05-9FB1-A01CC0EF02CC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 bwMode="gray">
          <a:xfrm>
            <a:off x="827089" y="1"/>
            <a:ext cx="7489825" cy="457729"/>
          </a:xfrm>
          <a:noFill/>
        </p:spPr>
        <p:txBody>
          <a:bodyPr anchor="b" anchorCtr="0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827088" y="457729"/>
            <a:ext cx="7489825" cy="479558"/>
          </a:xfrm>
        </p:spPr>
        <p:txBody>
          <a:bodyPr/>
          <a:lstStyle>
            <a:lvl1pPr marL="0" indent="0" algn="l">
              <a:buNone/>
              <a:defRPr sz="1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noProof="0"/>
              <a:t>26/07/2013</a:t>
            </a:r>
            <a:endParaRPr lang="en-US" noProof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Blow-up simulations l January 2023 l Nicola Carmignani</a:t>
            </a:r>
            <a:endParaRPr lang="en-US" noProof="0" dirty="0"/>
          </a:p>
        </p:txBody>
      </p:sp>
      <p:pic>
        <p:nvPicPr>
          <p:cNvPr id="9" name="Image 8" descr="logo_couv.jpg"/>
          <p:cNvPicPr>
            <a:picLocks noChangeAspect="1"/>
          </p:cNvPicPr>
          <p:nvPr userDrawn="1"/>
        </p:nvPicPr>
        <p:blipFill rotWithShape="1">
          <a:blip r:embed="rId2" cstate="print"/>
          <a:srcRect b="17491"/>
          <a:stretch/>
        </p:blipFill>
        <p:spPr>
          <a:xfrm>
            <a:off x="972000" y="3001516"/>
            <a:ext cx="7200000" cy="23762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727200" y="126000"/>
            <a:ext cx="8236800" cy="496800"/>
          </a:xfrm>
          <a:solidFill>
            <a:schemeClr val="accent1"/>
          </a:solidFill>
        </p:spPr>
        <p:txBody>
          <a:bodyPr lIns="108000" tIns="0" rIns="108000" anchor="ctr" anchorCtr="0"/>
          <a:lstStyle>
            <a:lvl1pPr>
              <a:lnSpc>
                <a:spcPct val="85000"/>
              </a:lnSpc>
              <a:defRPr sz="25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 bwMode="gray">
          <a:xfrm>
            <a:off x="3351600" y="915000"/>
            <a:ext cx="5612400" cy="2970000"/>
          </a:xfrm>
          <a:solidFill>
            <a:srgbClr val="4E5B99"/>
          </a:solidFill>
        </p:spPr>
        <p:txBody>
          <a:bodyPr lIns="216000" tIns="252000"/>
          <a:lstStyle>
            <a:lvl1pPr marL="0" indent="0">
              <a:spcAft>
                <a:spcPts val="300"/>
              </a:spcAft>
              <a:buFont typeface="Arial" pitchFamily="34" charset="0"/>
              <a:buNone/>
              <a:defRPr sz="2800">
                <a:solidFill>
                  <a:schemeClr val="bg1"/>
                </a:solidFill>
              </a:defRPr>
            </a:lvl1pPr>
            <a:lvl2pPr marL="0" indent="0">
              <a:spcBef>
                <a:spcPts val="400"/>
              </a:spcBef>
              <a:spcAft>
                <a:spcPts val="0"/>
              </a:spcAft>
              <a:buFont typeface="Arial" pitchFamily="34" charset="0"/>
              <a:buNone/>
              <a:defRPr sz="2600" b="1">
                <a:solidFill>
                  <a:schemeClr val="bg1"/>
                </a:solidFill>
              </a:defRPr>
            </a:lvl2pPr>
            <a:lvl3pPr marL="0" indent="0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 sz="225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80000"/>
              <a:buNone/>
              <a:defRPr sz="1750">
                <a:solidFill>
                  <a:schemeClr val="bg1"/>
                </a:solidFill>
              </a:defRPr>
            </a:lvl4pPr>
            <a:lvl5pPr marL="0" indent="0">
              <a:lnSpc>
                <a:spcPct val="80000"/>
              </a:lnSpc>
              <a:spcAft>
                <a:spcPts val="0"/>
              </a:spcAft>
              <a:buNone/>
              <a:defRPr sz="1500" b="1" i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727200" y="915000"/>
            <a:ext cx="2574000" cy="2970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noProof="0"/>
              <a:t>26/07/2013</a:t>
            </a:r>
            <a:endParaRPr lang="en-US" noProof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/>
              <a:t>Blow-up simulations l January 2023 l Nicola Carmignani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 bwMode="gray"/>
        <p:txBody>
          <a:bodyPr/>
          <a:lstStyle>
            <a:lvl4pPr>
              <a:spcBef>
                <a:spcPts val="0"/>
              </a:spcBef>
              <a:spcAft>
                <a:spcPts val="300"/>
              </a:spcAft>
              <a:buSzPct val="80000"/>
              <a:defRPr/>
            </a:lvl4pPr>
            <a:lvl5pPr>
              <a:spcAft>
                <a:spcPts val="300"/>
              </a:spcAft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noProof="0"/>
              <a:t>26/07/2013</a:t>
            </a:r>
            <a:endParaRPr lang="en-US" noProof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Blow-up simulations l January 2023 l Nicola Carmignani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se for importing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noProof="0"/>
              <a:t>26/07/2013</a:t>
            </a:r>
            <a:endParaRPr lang="en-US" noProof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Blow-up simulations l January 2023 l Nicola Carmignani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logo_texte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168056" y="5067000"/>
            <a:ext cx="1975944" cy="648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727200" y="126000"/>
            <a:ext cx="8236800" cy="496800"/>
          </a:xfrm>
          <a:prstGeom prst="rect">
            <a:avLst/>
          </a:prstGeom>
          <a:solidFill>
            <a:schemeClr val="accent1"/>
          </a:solidFill>
        </p:spPr>
        <p:txBody>
          <a:bodyPr vert="horz" lIns="72000" tIns="0" rIns="72000" bIns="0" rtlCol="0" anchor="ctr" anchorCtr="0">
            <a:noAutofit/>
          </a:bodyPr>
          <a:lstStyle/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727200" y="805272"/>
            <a:ext cx="8236800" cy="43319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0" y="5587803"/>
            <a:ext cx="611560" cy="12719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600" b="1">
                <a:solidFill>
                  <a:schemeClr val="bg1"/>
                </a:solidFill>
              </a:defRPr>
            </a:lvl1pPr>
          </a:lstStyle>
          <a:p>
            <a:r>
              <a:rPr lang="fr-FR"/>
              <a:t>26/07/2013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630001" y="5402791"/>
            <a:ext cx="6120000" cy="17707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600" b="1" cap="none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Blow-up simulations l January 2023 l Nicola Carmignani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198001" y="5402865"/>
            <a:ext cx="413559" cy="177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600" b="1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Page </a:t>
            </a:r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80000" y="126000"/>
            <a:ext cx="496800" cy="49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0" r:id="rId3"/>
    <p:sldLayoutId id="2147483654" r:id="rId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1600" b="1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1000"/>
        </a:spcAft>
        <a:buFont typeface="Arial" pitchFamily="34" charset="0"/>
        <a:buNone/>
        <a:defRPr sz="1800" b="1" kern="1200">
          <a:solidFill>
            <a:schemeClr val="accent6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0"/>
        </a:spcBef>
        <a:spcAft>
          <a:spcPts val="1500"/>
        </a:spcAft>
        <a:buFont typeface="Arial" pitchFamily="34" charset="0"/>
        <a:buNone/>
        <a:defRPr sz="17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5000"/>
        </a:lnSpc>
        <a:spcBef>
          <a:spcPts val="0"/>
        </a:spcBef>
        <a:spcAft>
          <a:spcPts val="500"/>
        </a:spcAft>
        <a:buFont typeface="Arial" pitchFamily="34" charset="0"/>
        <a:buNone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357188" indent="-174625" algn="l" defTabSz="914400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Clr>
          <a:schemeClr val="accent6"/>
        </a:buClr>
        <a:buSzPct val="80000"/>
        <a:buFont typeface="Wingdings" pitchFamily="2" charset="2"/>
        <a:buChar char="l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162050" indent="-174625" algn="l" defTabSz="914400" rtl="0" eaLnBrk="1" latinLnBrk="0" hangingPunct="1">
        <a:spcBef>
          <a:spcPts val="0"/>
        </a:spcBef>
        <a:spcAft>
          <a:spcPts val="600"/>
        </a:spcAft>
        <a:buClr>
          <a:schemeClr val="accent6"/>
        </a:buClr>
        <a:buFont typeface="ITCOfficinaSans LT Book" pitchFamily="2" charset="0"/>
        <a:buChar char="&gt;"/>
        <a:defRPr sz="12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ED67747-F764-5A44-92EC-B38B03C598FB}"/>
              </a:ext>
            </a:extLst>
          </p:cNvPr>
          <p:cNvSpPr txBox="1"/>
          <p:nvPr/>
        </p:nvSpPr>
        <p:spPr>
          <a:xfrm>
            <a:off x="2267745" y="1561356"/>
            <a:ext cx="4711546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Emittance blow-up simulations</a:t>
            </a:r>
          </a:p>
          <a:p>
            <a:pPr algn="ctr"/>
            <a:endParaRPr lang="en-GB" sz="2400" b="1" dirty="0"/>
          </a:p>
          <a:p>
            <a:pPr algn="ctr"/>
            <a:r>
              <a:rPr lang="en-GB" dirty="0"/>
              <a:t>Nicola Carmignani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January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96FB6-4D6E-9F4D-8125-40C96D911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Blow-up simulation with 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3C131-7AA1-C749-9703-95E4F5D4C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The simulation is performed using the </a:t>
            </a:r>
            <a:r>
              <a:rPr lang="en-GB" dirty="0" err="1">
                <a:solidFill>
                  <a:schemeClr val="accent1"/>
                </a:solidFill>
              </a:rPr>
              <a:t>atfastring</a:t>
            </a:r>
            <a:r>
              <a:rPr lang="en-GB" dirty="0">
                <a:solidFill>
                  <a:schemeClr val="accent1"/>
                </a:solidFill>
              </a:rPr>
              <a:t> function.</a:t>
            </a:r>
          </a:p>
          <a:p>
            <a:r>
              <a:rPr lang="en-GB" dirty="0">
                <a:solidFill>
                  <a:schemeClr val="accent1"/>
                </a:solidFill>
              </a:rPr>
              <a:t>The fast ring includes: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RF cavity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Linear matrix for the full ring with radiation damping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Nonlinear element with chromaticity and amplitude detuning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Quantum diffusion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Shaker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1"/>
              </a:solidFill>
            </a:endParaRPr>
          </a:p>
          <a:p>
            <a:r>
              <a:rPr lang="en-GB" dirty="0">
                <a:solidFill>
                  <a:schemeClr val="accent1"/>
                </a:solidFill>
              </a:rPr>
              <a:t>The noise sent to the shaker is generated by Benoit Roche. It is a white noise in a range of frequencies including the transverse tune and with 40 kHz bandwidth (or more in some simulations) and 10 Hz, 100 Hz or 500 Hz repetition frequency.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000710-6663-7549-8D66-E9CB9F1C02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2</a:t>
            </a:fld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FFC22-96E7-054D-B588-9FE5A96FD46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Blow-up simulations l January 2023 l Nicola Carmignani</a:t>
            </a:r>
          </a:p>
        </p:txBody>
      </p:sp>
    </p:spTree>
    <p:extLst>
      <p:ext uri="{BB962C8B-B14F-4D97-AF65-F5344CB8AC3E}">
        <p14:creationId xmlns:p14="http://schemas.microsoft.com/office/powerpoint/2010/main" val="2992006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AC28F-2B2F-C542-A115-89ACC68EF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Emittance at different chromaticity, with different integration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D09CE-789F-5B46-81FB-0B0B83EE7B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3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42043-72FF-2A4D-ABF3-6245A70DBBA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Blow-up simulations l January 2023 l Nicola Carmignani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87C2C3-651F-E642-9658-CC941B732C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235" y="630738"/>
            <a:ext cx="3371849" cy="250058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C6FC41E-D4C8-0644-8470-F5E880043D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0052" y="3199462"/>
            <a:ext cx="3367341" cy="249724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873964D-C10A-F64B-8CB5-84665299ED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7427" y="3159611"/>
            <a:ext cx="3421077" cy="25370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5BE2CB3-5099-264C-A2CA-7DB0AF726D6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3"/>
          <a:stretch/>
        </p:blipFill>
        <p:spPr>
          <a:xfrm>
            <a:off x="5652318" y="618403"/>
            <a:ext cx="3456186" cy="256294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73144AC-69CC-F245-999A-7049DE2D0370}"/>
              </a:ext>
            </a:extLst>
          </p:cNvPr>
          <p:cNvSpPr txBox="1"/>
          <p:nvPr/>
        </p:nvSpPr>
        <p:spPr>
          <a:xfrm>
            <a:off x="198001" y="713853"/>
            <a:ext cx="214501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/>
                </a:solidFill>
              </a:rPr>
              <a:t>The repetition frequency of the noise signal is 100 Hz and the bandwidth of the noise is 40 kHz centred around the vertical tune.</a:t>
            </a:r>
          </a:p>
          <a:p>
            <a:endParaRPr lang="en-GB" sz="1400" dirty="0">
              <a:solidFill>
                <a:schemeClr val="accent1"/>
              </a:solidFill>
            </a:endParaRPr>
          </a:p>
          <a:p>
            <a:r>
              <a:rPr lang="en-GB" sz="1400" dirty="0">
                <a:solidFill>
                  <a:schemeClr val="accent1"/>
                </a:solidFill>
              </a:rPr>
              <a:t>At low chromaticity there is almost no emittance blow, but only coherent oscillations.</a:t>
            </a:r>
          </a:p>
          <a:p>
            <a:endParaRPr lang="en-GB" sz="1400" dirty="0">
              <a:solidFill>
                <a:schemeClr val="accent1"/>
              </a:solidFill>
            </a:endParaRPr>
          </a:p>
          <a:p>
            <a:r>
              <a:rPr lang="en-GB" sz="1400" dirty="0">
                <a:solidFill>
                  <a:schemeClr val="accent1"/>
                </a:solidFill>
              </a:rPr>
              <a:t>When the integration time is long enough, the coherent oscillations can be wrongly interpreted as blow-up.</a:t>
            </a:r>
          </a:p>
          <a:p>
            <a:endParaRPr lang="en-GB" sz="1400" dirty="0">
              <a:solidFill>
                <a:schemeClr val="accent1"/>
              </a:solidFill>
            </a:endParaRPr>
          </a:p>
          <a:p>
            <a:r>
              <a:rPr lang="en-GB" sz="1400" dirty="0">
                <a:solidFill>
                  <a:schemeClr val="accent1"/>
                </a:solidFill>
              </a:rPr>
              <a:t>The emittance oscillations are due to the 100 Hz repetition frequency of the noise.</a:t>
            </a:r>
          </a:p>
        </p:txBody>
      </p:sp>
    </p:spTree>
    <p:extLst>
      <p:ext uri="{BB962C8B-B14F-4D97-AF65-F5344CB8AC3E}">
        <p14:creationId xmlns:p14="http://schemas.microsoft.com/office/powerpoint/2010/main" val="4239011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90AAB-A89D-E34F-A193-CCA4A00BB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Vertical emittance as a function of chromaticity for three different shaker amplitudes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7FF169-B37F-4943-8766-F5ECB6358C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4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C8930-4C4F-7945-BFDD-3FF27529F2F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Blow-up simulations l January 2023 l Nicola Carmignani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800C452-006B-A048-8CAB-133C0CA760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81926"/>
            <a:ext cx="4670970" cy="350741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8C76BB7-B154-A144-AE7B-E85E69F38EA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500"/>
          <a:stretch/>
        </p:blipFill>
        <p:spPr>
          <a:xfrm>
            <a:off x="4427984" y="881926"/>
            <a:ext cx="4680520" cy="350741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7667739-C463-1049-AE88-FD0BDC7E66E9}"/>
              </a:ext>
            </a:extLst>
          </p:cNvPr>
          <p:cNvSpPr txBox="1"/>
          <p:nvPr/>
        </p:nvSpPr>
        <p:spPr>
          <a:xfrm>
            <a:off x="1625484" y="697260"/>
            <a:ext cx="1420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Turn by turn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4BDB7C-54CD-6744-878F-4A368A9A5B6D}"/>
              </a:ext>
            </a:extLst>
          </p:cNvPr>
          <p:cNvSpPr txBox="1"/>
          <p:nvPr/>
        </p:nvSpPr>
        <p:spPr>
          <a:xfrm>
            <a:off x="5688461" y="697260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10 turns integration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C6E256-A75A-C342-A92F-67DB92EE8075}"/>
              </a:ext>
            </a:extLst>
          </p:cNvPr>
          <p:cNvSpPr txBox="1"/>
          <p:nvPr/>
        </p:nvSpPr>
        <p:spPr>
          <a:xfrm>
            <a:off x="198001" y="4369668"/>
            <a:ext cx="891050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Error bars are the standard deviation of the emittance measurements in the last 10000 turns of the simulation.</a:t>
            </a:r>
          </a:p>
          <a:p>
            <a:r>
              <a:rPr lang="en-GB" sz="1400" dirty="0"/>
              <a:t>The blow-up works well for chromaticity more than 8. </a:t>
            </a:r>
          </a:p>
          <a:p>
            <a:r>
              <a:rPr lang="en-GB" sz="1400" dirty="0"/>
              <a:t>At chromaticity=6, emittance is about 10% less </a:t>
            </a:r>
          </a:p>
          <a:p>
            <a:r>
              <a:rPr lang="en-GB" sz="1400" dirty="0"/>
              <a:t>At chromaticity=4, emittance is about 35% less</a:t>
            </a:r>
          </a:p>
          <a:p>
            <a:r>
              <a:rPr lang="en-GB" sz="1400" dirty="0"/>
              <a:t>At chromaticity=2, emittance is about 80% less</a:t>
            </a:r>
          </a:p>
        </p:txBody>
      </p:sp>
    </p:spTree>
    <p:extLst>
      <p:ext uri="{BB962C8B-B14F-4D97-AF65-F5344CB8AC3E}">
        <p14:creationId xmlns:p14="http://schemas.microsoft.com/office/powerpoint/2010/main" val="998856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AC8C7-83AE-B84C-92F2-7D2C2651C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Effect of noise repetition frequency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AA5AAC-DCA0-344A-B47A-EFC6A67D99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5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EA87B-D931-8B4C-849E-F1FDABAB298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Blow-up simulations l January 2023 l Nicola Carmignani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AD7E276-0948-DC4E-86FA-8FC0602FEC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7" y="1650427"/>
            <a:ext cx="9075058" cy="400097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37DECD5-4C15-E84E-B675-0A52AA517B26}"/>
              </a:ext>
            </a:extLst>
          </p:cNvPr>
          <p:cNvSpPr txBox="1"/>
          <p:nvPr/>
        </p:nvSpPr>
        <p:spPr>
          <a:xfrm>
            <a:off x="198001" y="659214"/>
            <a:ext cx="8765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/>
                </a:solidFill>
              </a:rPr>
              <a:t>With different repetition frequency of the noise, the emittance oscillations have different frequency.</a:t>
            </a:r>
          </a:p>
          <a:p>
            <a:r>
              <a:rPr lang="en-GB" sz="1400" dirty="0">
                <a:solidFill>
                  <a:schemeClr val="accent1"/>
                </a:solidFill>
              </a:rPr>
              <a:t>The bandwidth here is larger than in the previous simulations, but the effect is similar.</a:t>
            </a:r>
          </a:p>
          <a:p>
            <a:r>
              <a:rPr lang="en-GB" sz="1400" dirty="0">
                <a:solidFill>
                  <a:schemeClr val="accent1"/>
                </a:solidFill>
              </a:rPr>
              <a:t>The integration time of 3500 turns (10 </a:t>
            </a:r>
            <a:r>
              <a:rPr lang="en-GB" sz="1400" dirty="0" err="1">
                <a:solidFill>
                  <a:schemeClr val="accent1"/>
                </a:solidFill>
              </a:rPr>
              <a:t>ms</a:t>
            </a:r>
            <a:r>
              <a:rPr lang="en-GB" sz="1400" dirty="0">
                <a:solidFill>
                  <a:schemeClr val="accent1"/>
                </a:solidFill>
              </a:rPr>
              <a:t>) is what we use in operation for the emittance measurement with the pinhole camera.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DC9A0024-D0D1-DB4D-8B92-1E3603B6C61D}"/>
              </a:ext>
            </a:extLst>
          </p:cNvPr>
          <p:cNvSpPr/>
          <p:nvPr/>
        </p:nvSpPr>
        <p:spPr>
          <a:xfrm>
            <a:off x="3131840" y="4267200"/>
            <a:ext cx="2947227" cy="1278467"/>
          </a:xfrm>
          <a:prstGeom prst="roundRect">
            <a:avLst/>
          </a:prstGeom>
          <a:noFill/>
          <a:ln w="412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F3B349-2C00-2C40-8FC6-E6C771AB0705}"/>
              </a:ext>
            </a:extLst>
          </p:cNvPr>
          <p:cNvSpPr txBox="1"/>
          <p:nvPr/>
        </p:nvSpPr>
        <p:spPr>
          <a:xfrm>
            <a:off x="4560288" y="4999517"/>
            <a:ext cx="11897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operation case</a:t>
            </a:r>
          </a:p>
        </p:txBody>
      </p:sp>
    </p:spTree>
    <p:extLst>
      <p:ext uri="{BB962C8B-B14F-4D97-AF65-F5344CB8AC3E}">
        <p14:creationId xmlns:p14="http://schemas.microsoft.com/office/powerpoint/2010/main" val="3110852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C6E15-B48A-7843-A656-E10A917E6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FE910-D482-8940-BB9A-F439D0C68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The beam blow-up with a magnetic shaker is effective only in presence of some decoherence from chromaticity. </a:t>
            </a:r>
          </a:p>
          <a:p>
            <a:r>
              <a:rPr lang="en-GB" dirty="0">
                <a:solidFill>
                  <a:schemeClr val="accent1"/>
                </a:solidFill>
              </a:rPr>
              <a:t>To have about 90% of the measured blow-up as real blow-up, chromaticity has to be at least 6.</a:t>
            </a:r>
          </a:p>
          <a:p>
            <a:r>
              <a:rPr lang="en-GB" dirty="0">
                <a:solidFill>
                  <a:schemeClr val="accent1"/>
                </a:solidFill>
              </a:rPr>
              <a:t>The repetition frequency of the noise causes an emittance oscillation at the same frequency.</a:t>
            </a:r>
          </a:p>
          <a:p>
            <a:r>
              <a:rPr lang="en-GB" dirty="0">
                <a:solidFill>
                  <a:schemeClr val="accent1"/>
                </a:solidFill>
              </a:rPr>
              <a:t>An MDT should be planned to measure the blow-up efficiency as a function of chromaticity.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779629-FE44-A041-83C2-0FDA7F766E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6</a:t>
            </a:fld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DD1B47-6389-A745-A8F4-9BE3C811E57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Blow-up simulations l January 2023 l Nicola Carmignani</a:t>
            </a:r>
          </a:p>
        </p:txBody>
      </p:sp>
    </p:spTree>
    <p:extLst>
      <p:ext uri="{BB962C8B-B14F-4D97-AF65-F5344CB8AC3E}">
        <p14:creationId xmlns:p14="http://schemas.microsoft.com/office/powerpoint/2010/main" val="2153833636"/>
      </p:ext>
    </p:extLst>
  </p:cSld>
  <p:clrMapOvr>
    <a:masterClrMapping/>
  </p:clrMapOvr>
</p:sld>
</file>

<file path=ppt/theme/theme1.xml><?xml version="1.0" encoding="utf-8"?>
<a:theme xmlns:a="http://schemas.openxmlformats.org/drawingml/2006/main" name="ESRF - default">
  <a:themeElements>
    <a:clrScheme name="ESRF">
      <a:dk1>
        <a:sysClr val="windowText" lastClr="000000"/>
      </a:dk1>
      <a:lt1>
        <a:sysClr val="window" lastClr="FFFFFF"/>
      </a:lt1>
      <a:dk2>
        <a:srgbClr val="B7B9BA"/>
      </a:dk2>
      <a:lt2>
        <a:srgbClr val="AF007C"/>
      </a:lt2>
      <a:accent1>
        <a:srgbClr val="132577"/>
      </a:accent1>
      <a:accent2>
        <a:srgbClr val="ED7703"/>
      </a:accent2>
      <a:accent3>
        <a:srgbClr val="F4A300"/>
      </a:accent3>
      <a:accent4>
        <a:srgbClr val="FFDD00"/>
      </a:accent4>
      <a:accent5>
        <a:srgbClr val="51A026"/>
      </a:accent5>
      <a:accent6>
        <a:srgbClr val="0098D4"/>
      </a:accent6>
      <a:hlink>
        <a:srgbClr val="000000"/>
      </a:hlink>
      <a:folHlink>
        <a:srgbClr val="000000"/>
      </a:folHlink>
    </a:clrScheme>
    <a:fontScheme name="Solocal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2" id="{D847FB10-DE6C-6240-8E0A-F797EB7AA051}" vid="{813414D4-6DF6-B645-AB4F-E48B1EFA1D5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ESRF - default</Template>
  <TotalTime>15730</TotalTime>
  <Words>443</Words>
  <Application>Microsoft Macintosh PowerPoint</Application>
  <PresentationFormat>On-screen Show (16:10)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ITCOfficinaSans LT Book</vt:lpstr>
      <vt:lpstr>Wingdings</vt:lpstr>
      <vt:lpstr>ESRF - default</vt:lpstr>
      <vt:lpstr>PowerPoint Presentation</vt:lpstr>
      <vt:lpstr>Blow-up simulation with at</vt:lpstr>
      <vt:lpstr>Emittance at different chromaticity, with different integration time</vt:lpstr>
      <vt:lpstr>Vertical emittance as a function of chromaticity for three different shaker amplitudes</vt:lpstr>
      <vt:lpstr>Effect of noise repetition frequency</vt:lpstr>
      <vt:lpstr>conclusion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16</cp:revision>
  <cp:lastPrinted>2023-01-17T15:52:34Z</cp:lastPrinted>
  <dcterms:created xsi:type="dcterms:W3CDTF">2023-01-16T12:33:18Z</dcterms:created>
  <dcterms:modified xsi:type="dcterms:W3CDTF">2023-09-26T12:49:37Z</dcterms:modified>
</cp:coreProperties>
</file>