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5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216" y="416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151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pos="604">
          <p15:clr>
            <a:srgbClr val="F26B43"/>
          </p15:clr>
        </p15:guide>
        <p15:guide id="5" pos="7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31D73-AD5D-9342-A38F-C660680A19E5}"/>
              </a:ext>
            </a:extLst>
          </p:cNvPr>
          <p:cNvSpPr txBox="1"/>
          <p:nvPr/>
        </p:nvSpPr>
        <p:spPr>
          <a:xfrm>
            <a:off x="4943872" y="458112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HFD booster optics</a:t>
            </a:r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98A8-4BFE-174E-B52E-F3A2AFE9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6D7DB-25C9-2D47-849E-4C58D4712E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0FA0-CFD0-F541-B657-F601EBA1BF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C5EF8-174B-1A40-82B6-28EB861D2BF5}"/>
              </a:ext>
            </a:extLst>
          </p:cNvPr>
          <p:cNvSpPr txBox="1"/>
          <p:nvPr/>
        </p:nvSpPr>
        <p:spPr>
          <a:xfrm>
            <a:off x="959429" y="766048"/>
            <a:ext cx="6257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Modify at will </a:t>
            </a:r>
            <a:r>
              <a:rPr lang="en-US" dirty="0" err="1"/>
              <a:t>build_lattice.py</a:t>
            </a:r>
            <a:r>
              <a:rPr lang="en-US" dirty="0"/>
              <a:t> (for example change </a:t>
            </a:r>
            <a:r>
              <a:rPr lang="en-US" dirty="0" err="1"/>
              <a:t>self.dl_len</a:t>
            </a:r>
            <a:r>
              <a:rPr lang="en-US" dirty="0"/>
              <a:t> or </a:t>
            </a:r>
            <a:r>
              <a:rPr lang="en-US" dirty="0" err="1"/>
              <a:t>sextupole</a:t>
            </a:r>
            <a:r>
              <a:rPr lang="en-US" dirty="0"/>
              <a:t> lengths)</a:t>
            </a:r>
          </a:p>
          <a:p>
            <a:r>
              <a:rPr lang="en-US" dirty="0"/>
              <a:t>Run </a:t>
            </a:r>
            <a:r>
              <a:rPr lang="en-US" dirty="0" err="1"/>
              <a:t>match_booster_geometry.py</a:t>
            </a:r>
            <a:r>
              <a:rPr lang="en-US" dirty="0"/>
              <a:t> (changes quad lengths)</a:t>
            </a:r>
          </a:p>
          <a:p>
            <a:r>
              <a:rPr lang="en-US" dirty="0"/>
              <a:t>Copy printed parameters in </a:t>
            </a:r>
            <a:r>
              <a:rPr lang="en-US" dirty="0" err="1"/>
              <a:t>build_lattice_layout.py</a:t>
            </a:r>
            <a:endParaRPr lang="en-US" dirty="0"/>
          </a:p>
          <a:p>
            <a:r>
              <a:rPr lang="en-US" dirty="0"/>
              <a:t>Dived all quadrupole gradients by ratio of lengths in </a:t>
            </a:r>
            <a:r>
              <a:rPr lang="en-US" dirty="0" err="1"/>
              <a:t>build_lattice.py</a:t>
            </a:r>
            <a:r>
              <a:rPr lang="en-US" dirty="0"/>
              <a:t> and in </a:t>
            </a:r>
            <a:r>
              <a:rPr lang="en-US" dirty="0" err="1"/>
              <a:t>build_lattice_layout.py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 </a:t>
            </a:r>
            <a:r>
              <a:rPr lang="en-US" dirty="0" err="1"/>
              <a:t>study_lattice.py</a:t>
            </a:r>
            <a:r>
              <a:rPr lang="en-US" dirty="0"/>
              <a:t> (match optics)</a:t>
            </a:r>
          </a:p>
          <a:p>
            <a:r>
              <a:rPr lang="en-US" dirty="0"/>
              <a:t>Look at figures and data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42A757-8045-E64C-9259-A22271032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576928"/>
            <a:ext cx="3562722" cy="25536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32D1AF-E09F-6549-A561-8452AF12E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2853375"/>
            <a:ext cx="5915725" cy="3850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5AAD0-181C-2744-98DD-C68CB2E1E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61" y="690636"/>
            <a:ext cx="3199351" cy="289087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E4C858-FC44-F748-AB5D-84441740F3F3}"/>
              </a:ext>
            </a:extLst>
          </p:cNvPr>
          <p:cNvCxnSpPr>
            <a:cxnSpLocks/>
          </p:cNvCxnSpPr>
          <p:nvPr/>
        </p:nvCxnSpPr>
        <p:spPr>
          <a:xfrm>
            <a:off x="6960096" y="1484784"/>
            <a:ext cx="2016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7CE03B-7AAF-F54B-A90D-24BEB8858CB6}"/>
              </a:ext>
            </a:extLst>
          </p:cNvPr>
          <p:cNvCxnSpPr>
            <a:cxnSpLocks/>
          </p:cNvCxnSpPr>
          <p:nvPr/>
        </p:nvCxnSpPr>
        <p:spPr>
          <a:xfrm>
            <a:off x="3681693" y="5373216"/>
            <a:ext cx="14782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4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F506-6041-064D-9D11-35479EB1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Optics with corrected layout and quadrupole/</a:t>
            </a:r>
            <a:r>
              <a:rPr lang="en-US" dirty="0" err="1"/>
              <a:t>sextupole</a:t>
            </a:r>
            <a:r>
              <a:rPr lang="en-US" dirty="0"/>
              <a:t> lengths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BCA32E-50AF-3146-BFE4-63FF6DEF1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3" y="764704"/>
            <a:ext cx="6096000" cy="4470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FF1F3-2D46-8C4F-8373-2AFC090D41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537F6-BE89-074F-B9F8-83D3314B81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F741D-C20A-3943-A68D-734D71953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644867"/>
            <a:ext cx="3982368" cy="2965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4C283B-7860-3540-B633-E6290B044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632882"/>
            <a:ext cx="4008827" cy="29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6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E146-7E88-DC49-8693-CDA06BF6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785509-41D4-8C4B-BC18-5714C685B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3706"/>
              </p:ext>
            </p:extLst>
          </p:nvPr>
        </p:nvGraphicFramePr>
        <p:xfrm>
          <a:off x="969962" y="765175"/>
          <a:ext cx="75023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7806">
                  <a:extLst>
                    <a:ext uri="{9D8B030D-6E8A-4147-A177-3AD203B41FA5}">
                      <a16:colId xmlns:a16="http://schemas.microsoft.com/office/drawing/2014/main" val="353040143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3985253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HFD booster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35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Circumference [m]: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299.630326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2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Hor. Emit. [</a:t>
                      </a:r>
                      <a:r>
                        <a:rPr lang="en-US" dirty="0" err="1"/>
                        <a:t>nmrad</a:t>
                      </a:r>
                      <a:r>
                        <a:rPr lang="en-US" dirty="0"/>
                        <a:t>]: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046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25.21, 15.34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03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Momentum compact. factor: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2.04e-03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5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Energy loss /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5.17e+06 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5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Damping partition numbers: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0.99536411</a:t>
                      </a:r>
                      <a:r>
                        <a:rPr lang="en-US" dirty="0"/>
                        <a:t>  1.         2.00463589]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87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Damping times: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[0.00233262 0.00232181 0.00115822]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64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Energy spread: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0.00110014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3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Bunch length: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0.00930561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4814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5B16E-12E2-F844-886B-1311BDCF72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49163-E423-FB42-8E49-21FE313551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B24FB-8BC5-9F46-BA78-E971D6F25454}"/>
              </a:ext>
            </a:extLst>
          </p:cNvPr>
          <p:cNvSpPr/>
          <p:nvPr/>
        </p:nvSpPr>
        <p:spPr>
          <a:xfrm>
            <a:off x="969600" y="4941168"/>
            <a:ext cx="3004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Max |K1L| = 55.6837 T/m</a:t>
            </a:r>
          </a:p>
          <a:p>
            <a:r>
              <a:rPr lang="en-US" dirty="0"/>
              <a:t>Max |K2L| = 1038.20 T/m^2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024DC-F430-C74C-BC63-E66C0F5BBDEC}"/>
              </a:ext>
            </a:extLst>
          </p:cNvPr>
          <p:cNvSpPr txBox="1"/>
          <p:nvPr/>
        </p:nvSpPr>
        <p:spPr>
          <a:xfrm>
            <a:off x="8539783" y="2999077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Unstable. ZERO 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4F81E-8D1F-7642-B570-BEAEE6D1CA00}"/>
              </a:ext>
            </a:extLst>
          </p:cNvPr>
          <p:cNvSpPr txBox="1"/>
          <p:nvPr/>
        </p:nvSpPr>
        <p:spPr>
          <a:xfrm>
            <a:off x="5234807" y="4994595"/>
            <a:ext cx="6539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ring made only of the unit cell has also &lt;1 damping partition.</a:t>
            </a:r>
          </a:p>
          <a:p>
            <a:r>
              <a:rPr lang="en-US" dirty="0"/>
              <a:t>The issue originates at the level of the unit cell optics.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D3DB6F-97FC-BB45-9469-E2A40061A1FB}"/>
              </a:ext>
            </a:extLst>
          </p:cNvPr>
          <p:cNvSpPr txBox="1"/>
          <p:nvPr/>
        </p:nvSpPr>
        <p:spPr>
          <a:xfrm>
            <a:off x="8612560" y="3627504"/>
            <a:ext cx="33394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SW suggests to do DA 4D only</a:t>
            </a:r>
          </a:p>
        </p:txBody>
      </p:sp>
    </p:spTree>
    <p:extLst>
      <p:ext uri="{BB962C8B-B14F-4D97-AF65-F5344CB8AC3E}">
        <p14:creationId xmlns:p14="http://schemas.microsoft.com/office/powerpoint/2010/main" val="395834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8FC8-F445-3848-B47A-5AC95798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DA / 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D98FE-792D-FF4A-993A-D50B3A5E0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83AC4-EFB1-984D-9C29-50DF509CD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391EB-4E4D-2548-9D85-AFC0F8A661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25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6065B0-A345-6341-9443-F928DDB9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by Pantaleo Raimondi + Matching scripts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F86DC1-9BD2-8C42-B16F-9ED04EE33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692696"/>
            <a:ext cx="8777662" cy="577629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D001E-D6A0-C64F-92C6-5C33F439F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27D1B-2C2B-874D-A07E-408D860D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12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F9B6-B3E8-454C-8573-8D73E5F1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order to get a booster for ESRF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B43E-EB87-CF43-9378-B02647F2E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lattice from MAD8 (ok)</a:t>
            </a:r>
          </a:p>
          <a:p>
            <a:r>
              <a:rPr lang="en-US" dirty="0"/>
              <a:t>Convert matching (difficult, but done by </a:t>
            </a:r>
            <a:r>
              <a:rPr lang="en-US" dirty="0" err="1"/>
              <a:t>S.White</a:t>
            </a:r>
            <a:r>
              <a:rPr lang="en-US" dirty="0"/>
              <a:t>)</a:t>
            </a:r>
          </a:p>
          <a:p>
            <a:r>
              <a:rPr lang="en-US" dirty="0"/>
              <a:t>Match geometry : shorter straight sections, rematch optics</a:t>
            </a:r>
          </a:p>
          <a:p>
            <a:r>
              <a:rPr lang="en-US" dirty="0"/>
              <a:t>Make quadrupole gradients &lt;50T/m</a:t>
            </a:r>
          </a:p>
          <a:p>
            <a:r>
              <a:rPr lang="en-US" dirty="0"/>
              <a:t>Optimize optics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988E6-E14A-D44F-89E9-5EBAE3E1C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DD37A-E26D-7643-816E-1457CF5A83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10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6C4B-9108-2F44-86DA-0283A6FD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5E311-81E7-B246-A0EF-23E1AF936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7D803-55B1-F34A-B5F8-6C950DB3B1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57002-272B-7B46-8C84-2B74DF745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771775"/>
            <a:ext cx="4610100" cy="556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AD6123-0358-9F44-B789-07AD4CA7A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5" y="3613679"/>
            <a:ext cx="4030167" cy="2929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0665F2-8F8A-CF4D-A06F-C699826C5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04" y="716174"/>
            <a:ext cx="4030167" cy="28975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57B831-C3E9-9043-B681-AF3DFAFBF029}"/>
              </a:ext>
            </a:extLst>
          </p:cNvPr>
          <p:cNvSpPr txBox="1"/>
          <p:nvPr/>
        </p:nvSpPr>
        <p:spPr>
          <a:xfrm>
            <a:off x="839416" y="1196752"/>
            <a:ext cx="1458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Need: 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shorter straight section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correct X-Y at end of sector</a:t>
            </a:r>
          </a:p>
          <a:p>
            <a:pPr marL="342900" indent="-342900"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17347-AB41-0C4B-8C75-B63FF6EB8F66}"/>
              </a:ext>
            </a:extLst>
          </p:cNvPr>
          <p:cNvSpPr txBox="1"/>
          <p:nvPr/>
        </p:nvSpPr>
        <p:spPr>
          <a:xfrm>
            <a:off x="5303912" y="1148707"/>
            <a:ext cx="9541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present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78D47-C736-9E41-8DE2-196AAA272088}"/>
              </a:ext>
            </a:extLst>
          </p:cNvPr>
          <p:cNvSpPr txBox="1"/>
          <p:nvPr/>
        </p:nvSpPr>
        <p:spPr>
          <a:xfrm>
            <a:off x="3359696" y="4016697"/>
            <a:ext cx="65915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HDF</a:t>
            </a:r>
          </a:p>
        </p:txBody>
      </p:sp>
    </p:spTree>
    <p:extLst>
      <p:ext uri="{BB962C8B-B14F-4D97-AF65-F5344CB8AC3E}">
        <p14:creationId xmlns:p14="http://schemas.microsoft.com/office/powerpoint/2010/main" val="163971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496F-979E-E149-BA50-6630A208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3 drifts or 2 Drifts and Dipole lengths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616ECA-ED9E-B848-904A-D50EE46F2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644487"/>
            <a:ext cx="3905328" cy="43113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0CE-4FEF-CD42-9E0A-623067A020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21B24-CB29-9046-8C57-B523F7EEEB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75FE8-C620-964B-9241-C41C4ABE2878}"/>
              </a:ext>
            </a:extLst>
          </p:cNvPr>
          <p:cNvSpPr/>
          <p:nvPr/>
        </p:nvSpPr>
        <p:spPr>
          <a:xfrm>
            <a:off x="4007825" y="3138043"/>
            <a:ext cx="4393395" cy="33547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/>
              <a:t>        Name      Initial          Final        Variation</a:t>
            </a:r>
          </a:p>
          <a:p>
            <a:endParaRPr lang="en-US" sz="1400" dirty="0"/>
          </a:p>
          <a:p>
            <a:r>
              <a:rPr lang="en-US" sz="1400" dirty="0"/>
              <a:t>      </a:t>
            </a:r>
            <a:r>
              <a:rPr lang="en-US" sz="1400" dirty="0" err="1"/>
              <a:t>dr_len</a:t>
            </a:r>
            <a:r>
              <a:rPr lang="en-US" sz="1400" dirty="0"/>
              <a:t>    7.500000e-02    2.079543e-01    1.329543e-01</a:t>
            </a:r>
          </a:p>
          <a:p>
            <a:r>
              <a:rPr lang="en-US" sz="1400" strike="sngStrike" dirty="0"/>
              <a:t>     dr2_len    7.500000e-02    7.500000e-02    0.000000e+00</a:t>
            </a:r>
          </a:p>
          <a:p>
            <a:r>
              <a:rPr lang="en-US" sz="1400" strike="sngStrike" dirty="0"/>
              <a:t>    drl0_len    1.200000e+00    1.200000e+00    1.200000e-10</a:t>
            </a:r>
          </a:p>
          <a:p>
            <a:endParaRPr lang="en-US" sz="1400" dirty="0"/>
          </a:p>
          <a:p>
            <a:r>
              <a:rPr lang="en-US" sz="1200" dirty="0"/>
              <a:t>Initial end coordinates = (array([39.11404372]), array([-68.00731863]), array([-2.0943951]))</a:t>
            </a:r>
          </a:p>
          <a:p>
            <a:r>
              <a:rPr lang="en-US" sz="1200" dirty="0"/>
              <a:t>  Final end coordinates = (array([39.04549867]), array([-67.88859513]), array([-2.0943951]))</a:t>
            </a:r>
          </a:p>
          <a:p>
            <a:r>
              <a:rPr lang="en-US" sz="1200" dirty="0"/>
              <a:t>Desired end coordinates = ([39.00152548], [-68.07227979], [-2.09439562])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D868DB-22D8-2046-965E-EA70965E3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0" y="2141376"/>
            <a:ext cx="3318022" cy="4176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177403-4529-2A4D-B36D-7C7323EC8703}"/>
              </a:ext>
            </a:extLst>
          </p:cNvPr>
          <p:cNvSpPr txBox="1"/>
          <p:nvPr/>
        </p:nvSpPr>
        <p:spPr>
          <a:xfrm>
            <a:off x="1213480" y="2894552"/>
            <a:ext cx="1879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Longer dipoles, better for Emittance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8B9AF-EFEA-BA42-8D27-8AC9F0A425B6}"/>
              </a:ext>
            </a:extLst>
          </p:cNvPr>
          <p:cNvSpPr/>
          <p:nvPr/>
        </p:nvSpPr>
        <p:spPr>
          <a:xfrm>
            <a:off x="851682" y="705934"/>
            <a:ext cx="7476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dl_len</a:t>
            </a:r>
            <a:r>
              <a:rPr lang="en-US" sz="1200" dirty="0"/>
              <a:t>    1.100000e+00    1.419325e+00    3.193246e-01</a:t>
            </a:r>
          </a:p>
          <a:p>
            <a:r>
              <a:rPr lang="en-US" sz="1200" strike="sngStrike" dirty="0"/>
              <a:t>     dr2_len    7.500000e-02    7.500000e-02    0.000000e+00</a:t>
            </a:r>
          </a:p>
          <a:p>
            <a:r>
              <a:rPr lang="en-US" sz="1200" strike="sngStrike" dirty="0"/>
              <a:t>    drl0_len    1.200000e+00    1.200000e+00    1.200000e-10</a:t>
            </a:r>
          </a:p>
          <a:p>
            <a:r>
              <a:rPr lang="en-US" sz="1200" dirty="0"/>
              <a:t>  Start     coordinates = ([0.], [0.], [0.])</a:t>
            </a:r>
          </a:p>
          <a:p>
            <a:r>
              <a:rPr lang="en-US" sz="1200" dirty="0"/>
              <a:t>Initial end coordinates = (array([39.11404631]), array([-68.00732313]), array([-2.0943951]))</a:t>
            </a:r>
          </a:p>
          <a:p>
            <a:r>
              <a:rPr lang="en-US" sz="1200" dirty="0"/>
              <a:t>  Final end coordinates = (array([39.11404631]), array([-68.00732313]), array([-2.0943951]))</a:t>
            </a:r>
          </a:p>
          <a:p>
            <a:r>
              <a:rPr lang="en-US" sz="1200" dirty="0"/>
              <a:t>Desired end coordinates = ([39.00152548], [-68.07227979], [-2.09439562])</a:t>
            </a:r>
          </a:p>
        </p:txBody>
      </p:sp>
    </p:spTree>
    <p:extLst>
      <p:ext uri="{BB962C8B-B14F-4D97-AF65-F5344CB8AC3E}">
        <p14:creationId xmlns:p14="http://schemas.microsoft.com/office/powerpoint/2010/main" val="170205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8A8C-7195-F340-B2A9-8333E62D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geometry lengthening quads (NEEDED in any case)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BE2B8-42C2-564A-93B0-907291A67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2783E-FEC7-BD48-9C26-0BBAD781F3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5C655-DF05-E347-9F4A-9BC593B63B96}"/>
              </a:ext>
            </a:extLst>
          </p:cNvPr>
          <p:cNvSpPr/>
          <p:nvPr/>
        </p:nvSpPr>
        <p:spPr>
          <a:xfrm>
            <a:off x="790762" y="1196752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qfd_len</a:t>
            </a:r>
            <a:r>
              <a:rPr lang="en-US" sz="2400" b="1" dirty="0"/>
              <a:t>    0.075  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/>
              <a:t> 0.2278</a:t>
            </a:r>
          </a:p>
          <a:p>
            <a:r>
              <a:rPr lang="en-US" strike="sngStrike" dirty="0"/>
              <a:t>dr2_len    7.500000e-02    7.500000e-02    0.000000e+00</a:t>
            </a:r>
          </a:p>
          <a:p>
            <a:r>
              <a:rPr lang="en-US" strike="sngStrike" dirty="0"/>
              <a:t>    drl0_len    1.200000e+00    1.200000e+00    1.200000e-10</a:t>
            </a:r>
          </a:p>
          <a:p>
            <a:r>
              <a:rPr lang="en-US" sz="1100" dirty="0"/>
              <a:t>  Start     coordinates = ([0.], [0.], [0.])</a:t>
            </a:r>
          </a:p>
          <a:p>
            <a:r>
              <a:rPr lang="en-US" sz="1100" dirty="0"/>
              <a:t>Initial end coordinates = (array([38.88360863]), array([-68.13739054]), array([-2.0943951]))</a:t>
            </a:r>
          </a:p>
          <a:p>
            <a:r>
              <a:rPr lang="en-US" sz="1100" dirty="0"/>
              <a:t>  Final end coordinates = (array([38.88360863]), array([-67.60819334]), array([-2.0943951]))</a:t>
            </a:r>
          </a:p>
          <a:p>
            <a:r>
              <a:rPr lang="en-US" sz="1100" dirty="0"/>
              <a:t>Desired end coordinates = ([39.00152548], [-68.07227979], [-2.09439562])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BE412-F695-EB4B-96E1-D95044477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737154"/>
            <a:ext cx="4631864" cy="574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B8DDD-EA7B-DE44-9CAE-C25DC3CE0119}"/>
              </a:ext>
            </a:extLst>
          </p:cNvPr>
          <p:cNvSpPr txBox="1"/>
          <p:nvPr/>
        </p:nvSpPr>
        <p:spPr>
          <a:xfrm>
            <a:off x="1402491" y="4077072"/>
            <a:ext cx="4872541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Length of quadrupoles = 3 x initial.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Exactly what is needed for gradient.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78200-509E-B74F-BB1D-C979E1B51BD5}"/>
              </a:ext>
            </a:extLst>
          </p:cNvPr>
          <p:cNvSpPr txBox="1"/>
          <p:nvPr/>
        </p:nvSpPr>
        <p:spPr>
          <a:xfrm>
            <a:off x="1402491" y="5449287"/>
            <a:ext cx="487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quads in the lattice have the same length (some are split in 2)</a:t>
            </a:r>
          </a:p>
        </p:txBody>
      </p:sp>
    </p:spTree>
    <p:extLst>
      <p:ext uri="{BB962C8B-B14F-4D97-AF65-F5344CB8AC3E}">
        <p14:creationId xmlns:p14="http://schemas.microsoft.com/office/powerpoint/2010/main" val="408408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5A99-DE85-814E-B11F-1A5D21FA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lattice is shorter by 5 meters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E0597B-0C5C-6B46-86EE-5CD31CBB3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86" y="692696"/>
            <a:ext cx="6296886" cy="53990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028B6-4D3B-2F43-AF15-4E781A1A7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AF081-6C54-1642-BA07-4137D6A2C7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7F890-D790-6047-AFA9-85890A74FA74}"/>
              </a:ext>
            </a:extLst>
          </p:cNvPr>
          <p:cNvSpPr txBox="1"/>
          <p:nvPr/>
        </p:nvSpPr>
        <p:spPr>
          <a:xfrm>
            <a:off x="1127448" y="1844824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Lengthen drifts to recover 299.51m length.</a:t>
            </a:r>
          </a:p>
        </p:txBody>
      </p:sp>
    </p:spTree>
    <p:extLst>
      <p:ext uri="{BB962C8B-B14F-4D97-AF65-F5344CB8AC3E}">
        <p14:creationId xmlns:p14="http://schemas.microsoft.com/office/powerpoint/2010/main" val="386672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B56A-CAF7-544D-8F6D-B73EEFCB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options: total length fixed (same RF), or same position of Straight sections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AFBA81-E05B-0F40-887B-343DC8058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4704"/>
            <a:ext cx="5654019" cy="53990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12AF4-C34C-6448-94BA-A9161A4FE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BE0EF-74F3-664C-AFC2-B009EE162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2E4A86-1977-4544-A78D-0DF52351F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5" y="1052736"/>
            <a:ext cx="5359400" cy="148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C4ABE-8B06-9C4A-878E-D342774EC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5" y="2538636"/>
            <a:ext cx="3247749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7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495B-DE7F-C744-9797-E39581FE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Decide to keep a longer straight section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B37A2E-A31A-0644-8365-384CCF055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658532"/>
            <a:ext cx="6042437" cy="53990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A95B3-3B18-1849-B5BE-626F12115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4DBCB-4D84-1848-AACE-7E08278FAE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AB208-1DB1-D34A-9169-58223E9E65FE}"/>
              </a:ext>
            </a:extLst>
          </p:cNvPr>
          <p:cNvSpPr txBox="1"/>
          <p:nvPr/>
        </p:nvSpPr>
        <p:spPr>
          <a:xfrm>
            <a:off x="1127448" y="414908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existing booster has 4 dipoles free sections of about 3.5m each.</a:t>
            </a:r>
          </a:p>
          <a:p>
            <a:endParaRPr lang="en-US" dirty="0"/>
          </a:p>
          <a:p>
            <a:r>
              <a:rPr lang="en-US" dirty="0"/>
              <a:t>The new layout as a continuous straight section of ~14m.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034D908B-F571-BC4E-BC40-514950D7D018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H="1">
            <a:off x="4941516" y="2459248"/>
            <a:ext cx="216024" cy="3595689"/>
          </a:xfrm>
          <a:prstGeom prst="bentConnector4">
            <a:avLst>
              <a:gd name="adj1" fmla="val -105822"/>
              <a:gd name="adj2" fmla="val 9995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D052358F-520A-D245-9361-7B489379A1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33100" y="2564101"/>
            <a:ext cx="216024" cy="3595689"/>
          </a:xfrm>
          <a:prstGeom prst="bentConnector4">
            <a:avLst>
              <a:gd name="adj1" fmla="val -105822"/>
              <a:gd name="adj2" fmla="val 9995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155EB448-ABA1-B142-B128-5AE456AE5C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71548" y="3628186"/>
            <a:ext cx="12700" cy="3996444"/>
          </a:xfrm>
          <a:prstGeom prst="bentConnector4">
            <a:avLst>
              <a:gd name="adj1" fmla="val 1800000"/>
              <a:gd name="adj2" fmla="val 10036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2DDE541-22B8-EE42-A059-483CB5351661}"/>
              </a:ext>
            </a:extLst>
          </p:cNvPr>
          <p:cNvSpPr txBox="1"/>
          <p:nvPr/>
        </p:nvSpPr>
        <p:spPr>
          <a:xfrm>
            <a:off x="9030541" y="3964414"/>
            <a:ext cx="181331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Present booster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D3D074-11C2-F745-94A4-8507EE1E0B98}"/>
              </a:ext>
            </a:extLst>
          </p:cNvPr>
          <p:cNvSpPr txBox="1"/>
          <p:nvPr/>
        </p:nvSpPr>
        <p:spPr>
          <a:xfrm>
            <a:off x="9119429" y="6108229"/>
            <a:ext cx="149271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HFD booster</a:t>
            </a:r>
          </a:p>
        </p:txBody>
      </p:sp>
    </p:spTree>
    <p:extLst>
      <p:ext uri="{BB962C8B-B14F-4D97-AF65-F5344CB8AC3E}">
        <p14:creationId xmlns:p14="http://schemas.microsoft.com/office/powerpoint/2010/main" val="1430280928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10385</TotalTime>
  <Words>815</Words>
  <Application>Microsoft Macintosh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Lattice by Pantaleo Raimondi + Matching scripts</vt:lpstr>
      <vt:lpstr>In order to get a booster for ESRF </vt:lpstr>
      <vt:lpstr>Geometry matching</vt:lpstr>
      <vt:lpstr>Use 3 drifts or 2 Drifts and Dipole lengths</vt:lpstr>
      <vt:lpstr>Match geometry lengthening quads (NEEDED in any case)</vt:lpstr>
      <vt:lpstr>Final lattice is shorter by 5 meters</vt:lpstr>
      <vt:lpstr>2 options: total length fixed (same RF), or same position of Straight sections</vt:lpstr>
      <vt:lpstr>Decide to keep a longer straight section</vt:lpstr>
      <vt:lpstr>Procedure to</vt:lpstr>
      <vt:lpstr>Matched Optics with corrected layout and quadrupole/sextupole lengths</vt:lpstr>
      <vt:lpstr>parameters</vt:lpstr>
      <vt:lpstr>Preliminary DA / MA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17</cp:revision>
  <dcterms:created xsi:type="dcterms:W3CDTF">2023-06-06T06:55:00Z</dcterms:created>
  <dcterms:modified xsi:type="dcterms:W3CDTF">2023-06-13T12:00:06Z</dcterms:modified>
</cp:coreProperties>
</file>