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2" r:id="rId2"/>
    <p:sldId id="268" r:id="rId3"/>
    <p:sldId id="269" r:id="rId4"/>
    <p:sldId id="267" r:id="rId5"/>
    <p:sldId id="270" r:id="rId6"/>
    <p:sldId id="271" r:id="rId7"/>
    <p:sldId id="263" r:id="rId8"/>
    <p:sldId id="273" r:id="rId9"/>
    <p:sldId id="272" r:id="rId10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B99"/>
    <a:srgbClr val="B7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9"/>
    <p:restoredTop sz="94660"/>
  </p:normalViewPr>
  <p:slideViewPr>
    <p:cSldViewPr showGuides="1">
      <p:cViewPr varScale="1">
        <p:scale>
          <a:sx n="130" d="100"/>
          <a:sy n="130" d="100"/>
        </p:scale>
        <p:origin x="912" y="184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 66TH MEETING OF THE ESRF l 30-31 May 2014 l Author</a:t>
            </a:r>
          </a:p>
        </p:txBody>
      </p:sp>
      <p:pic>
        <p:nvPicPr>
          <p:cNvPr id="9" name="Image 8" descr="logo_couv.jpg"/>
          <p:cNvPicPr>
            <a:picLocks noChangeAspect="1"/>
          </p:cNvPicPr>
          <p:nvPr userDrawn="1"/>
        </p:nvPicPr>
        <p:blipFill rotWithShape="1">
          <a:blip r:embed="rId2" cstate="print"/>
          <a:srcRect b="17491"/>
          <a:stretch/>
        </p:blipFill>
        <p:spPr>
          <a:xfrm>
            <a:off x="972000" y="3001516"/>
            <a:ext cx="7200000" cy="2376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26/07/2013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l 66TH MEETING OF THE ESRF l 30-31 May 2014 l Author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5587803"/>
            <a:ext cx="611560" cy="127197"/>
          </a:xfrm>
        </p:spPr>
        <p:txBody>
          <a:bodyPr/>
          <a:lstStyle/>
          <a:p>
            <a:r>
              <a:rPr lang="fr-FR"/>
              <a:t>26/07/2013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630001" y="5402791"/>
            <a:ext cx="6120000" cy="177074"/>
          </a:xfrm>
        </p:spPr>
        <p:txBody>
          <a:bodyPr/>
          <a:lstStyle/>
          <a:p>
            <a:r>
              <a:rPr lang="en-US"/>
              <a:t>l 66TH MEETING OF THE ESRF l 30-31 May 2014 l Author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BE0CD-11AC-1749-9B1F-7B28070E9874}"/>
              </a:ext>
            </a:extLst>
          </p:cNvPr>
          <p:cNvSpPr txBox="1"/>
          <p:nvPr/>
        </p:nvSpPr>
        <p:spPr>
          <a:xfrm>
            <a:off x="0" y="1042219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Updates on the detuning with amplitude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Nicola Carmignani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C7F5-E17B-5548-8654-2388E981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excite vertical oscillations only?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5125-A3D4-9641-9953-3960CAC6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001" y="697260"/>
            <a:ext cx="3221871" cy="1672497"/>
          </a:xfrm>
        </p:spPr>
        <p:txBody>
          <a:bodyPr/>
          <a:lstStyle/>
          <a:p>
            <a:r>
              <a:rPr lang="en-GB" b="0" dirty="0">
                <a:solidFill>
                  <a:schemeClr val="accent1"/>
                </a:solidFill>
              </a:rPr>
              <a:t>We can excite vertical oscillations sending a sinusoidal signal to the shaker at the frequency of the vertical tune, using the injection perturbation correction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D5E-BEE9-4D46-8B62-2BFB8746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EB5B0-14AC-2641-BD5A-A9621C210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0B5C8-FD5E-A948-9EE9-00DB63F1EC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94991-5FCA-3046-8D98-CB32A48F5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492"/>
            <a:ext cx="3789615" cy="2929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80184E-03B6-0043-88D3-E784FB7DB862}"/>
              </a:ext>
            </a:extLst>
          </p:cNvPr>
          <p:cNvSpPr txBox="1"/>
          <p:nvPr/>
        </p:nvSpPr>
        <p:spPr>
          <a:xfrm>
            <a:off x="198001" y="249281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Horizontal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DEABF-B5A4-EA43-B724-019B01647E3F}"/>
              </a:ext>
            </a:extLst>
          </p:cNvPr>
          <p:cNvSpPr txBox="1"/>
          <p:nvPr/>
        </p:nvSpPr>
        <p:spPr>
          <a:xfrm>
            <a:off x="2193536" y="2467240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Vertical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0763B2-44E8-B240-B44B-78E213A7A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9428"/>
            <a:ext cx="3267327" cy="34419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DD5C6C-7FB6-5343-9DC0-58034954DF4E}"/>
              </a:ext>
            </a:extLst>
          </p:cNvPr>
          <p:cNvSpPr txBox="1"/>
          <p:nvPr/>
        </p:nvSpPr>
        <p:spPr>
          <a:xfrm>
            <a:off x="4707082" y="697260"/>
            <a:ext cx="4436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Signal in bpm 1 for 3 different shaker amplitudes.</a:t>
            </a:r>
          </a:p>
          <a:p>
            <a:r>
              <a:rPr lang="en-GB" dirty="0">
                <a:solidFill>
                  <a:schemeClr val="accent1"/>
                </a:solidFill>
              </a:rPr>
              <a:t>The oscillations start at turn 31 and have their maximum after 30 turns, then the driven excitation ends.</a:t>
            </a:r>
          </a:p>
        </p:txBody>
      </p:sp>
    </p:spTree>
    <p:extLst>
      <p:ext uri="{BB962C8B-B14F-4D97-AF65-F5344CB8AC3E}">
        <p14:creationId xmlns:p14="http://schemas.microsoft.com/office/powerpoint/2010/main" val="278713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6850-5012-4040-BAF1-AF18170E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Vertical detuning with vertical amplitude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B716-A572-B74C-8B83-A05832C6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80" y="1698649"/>
            <a:ext cx="2789823" cy="2628292"/>
          </a:xfrm>
        </p:spPr>
        <p:txBody>
          <a:bodyPr/>
          <a:lstStyle/>
          <a:p>
            <a:r>
              <a:rPr lang="en-GB" b="0" dirty="0">
                <a:solidFill>
                  <a:schemeClr val="accent1"/>
                </a:solidFill>
              </a:rPr>
              <a:t>Once the vertical oscillations can be generated, even if with much weaker amplitudes, we can measure the vertical detuning with vertical amplitude.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FBEFE-57C3-BD4F-B296-68E4BF9B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A51B4-F3E9-034F-9C72-A036B5B3B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DE33-3FF6-1F4E-B911-55D51C544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6B70F-3E07-4C49-A471-FCCE528CD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59" y="888339"/>
            <a:ext cx="5859941" cy="44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MAC Slide was wrong!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18TH MAC MEETING – 23/24 MAY 2023 - Nicola Carmignani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28E16-B8C5-6442-9B71-B31473327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"/>
          <a:stretch/>
        </p:blipFill>
        <p:spPr>
          <a:xfrm>
            <a:off x="3640320" y="2929508"/>
            <a:ext cx="5468184" cy="1994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D2A014-F9D7-5745-A88A-98C418B82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/>
          <a:stretch/>
        </p:blipFill>
        <p:spPr>
          <a:xfrm>
            <a:off x="3640320" y="792067"/>
            <a:ext cx="5468184" cy="184940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F37CA8-910D-A447-A7C2-F56852944C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08" y="769268"/>
          <a:ext cx="3491880" cy="356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9695168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1576193"/>
                    </a:ext>
                  </a:extLst>
                </a:gridCol>
                <a:gridCol w="1071246">
                  <a:extLst>
                    <a:ext uri="{9D8B030D-6E8A-4147-A177-3AD203B41FA5}">
                      <a16:colId xmlns:a16="http://schemas.microsoft.com/office/drawing/2014/main" val="449123488"/>
                    </a:ext>
                  </a:extLst>
                </a:gridCol>
                <a:gridCol w="872970">
                  <a:extLst>
                    <a:ext uri="{9D8B030D-6E8A-4147-A177-3AD203B41FA5}">
                      <a16:colId xmlns:a16="http://schemas.microsoft.com/office/drawing/2014/main" val="2282486138"/>
                    </a:ext>
                  </a:extLst>
                </a:gridCol>
              </a:tblGrid>
              <a:tr h="731928">
                <a:tc>
                  <a:txBody>
                    <a:bodyPr/>
                    <a:lstStyle/>
                    <a:p>
                      <a:r>
                        <a:rPr lang="en-GB" sz="1400" b="0" dirty="0"/>
                        <a:t>Oct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d</a:t>
                      </a:r>
                      <a:r>
                        <a:rPr lang="en-GB" sz="1400" b="0" dirty="0" err="1">
                          <a:latin typeface="Symbol" pitchFamily="2" charset="2"/>
                        </a:rPr>
                        <a:t>n</a:t>
                      </a:r>
                      <a:r>
                        <a:rPr lang="en-GB" sz="1400" b="0" baseline="-25000" dirty="0" err="1"/>
                        <a:t>x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dJ</a:t>
                      </a:r>
                      <a:r>
                        <a:rPr lang="en-GB" sz="1400" b="0" baseline="-25000" dirty="0" err="1"/>
                        <a:t>x</a:t>
                      </a:r>
                      <a:r>
                        <a:rPr lang="en-GB" sz="1400" b="0" baseline="-25000" dirty="0"/>
                        <a:t> </a:t>
                      </a:r>
                      <a:r>
                        <a:rPr lang="en-GB" sz="1400" b="0" baseline="0" dirty="0"/>
                        <a:t>(10</a:t>
                      </a:r>
                      <a:r>
                        <a:rPr lang="en-GB" sz="1400" b="0" baseline="30000" dirty="0"/>
                        <a:t>4 </a:t>
                      </a:r>
                      <a:r>
                        <a:rPr lang="en-GB" sz="1400" b="0" baseline="0" dirty="0"/>
                        <a:t>m</a:t>
                      </a:r>
                      <a:r>
                        <a:rPr lang="en-GB" sz="1400" b="0" baseline="30000" dirty="0"/>
                        <a:t>-1</a:t>
                      </a:r>
                      <a:r>
                        <a:rPr lang="en-GB" sz="1400" b="0" baseline="0" dirty="0"/>
                        <a:t>)</a:t>
                      </a:r>
                      <a:endParaRPr lang="en-GB" sz="1400" b="0" baseline="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/>
                        <a:t>d</a:t>
                      </a:r>
                      <a:r>
                        <a:rPr lang="en-GB" sz="1400" b="0" dirty="0" err="1">
                          <a:latin typeface="Symbol" pitchFamily="2" charset="2"/>
                        </a:rPr>
                        <a:t>n</a:t>
                      </a:r>
                      <a:r>
                        <a:rPr lang="en-GB" sz="1400" b="0" baseline="-25000" dirty="0" err="1"/>
                        <a:t>y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dJ</a:t>
                      </a:r>
                      <a:r>
                        <a:rPr lang="en-GB" sz="1400" b="0" baseline="-25000" dirty="0" err="1"/>
                        <a:t>x</a:t>
                      </a:r>
                      <a:r>
                        <a:rPr lang="en-GB" sz="1400" b="0" baseline="-25000" dirty="0"/>
                        <a:t> </a:t>
                      </a:r>
                      <a:r>
                        <a:rPr lang="en-GB" sz="1400" b="0" baseline="0" dirty="0"/>
                        <a:t>(10</a:t>
                      </a:r>
                      <a:r>
                        <a:rPr lang="en-GB" sz="1400" b="0" baseline="30000" dirty="0"/>
                        <a:t>4 </a:t>
                      </a:r>
                      <a:r>
                        <a:rPr lang="en-GB" sz="1400" b="0" baseline="0" dirty="0"/>
                        <a:t>m</a:t>
                      </a:r>
                      <a:r>
                        <a:rPr lang="en-GB" sz="1400" b="0" baseline="30000" dirty="0"/>
                        <a:t>-1</a:t>
                      </a:r>
                      <a:r>
                        <a:rPr lang="en-GB" sz="1400" b="0" baseline="0" dirty="0"/>
                        <a:t>)</a:t>
                      </a:r>
                      <a:endParaRPr lang="en-GB" sz="1400" b="0" baseline="-25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/>
                        <a:t>d</a:t>
                      </a:r>
                      <a:r>
                        <a:rPr lang="en-GB" sz="1400" b="0" dirty="0" err="1">
                          <a:latin typeface="Symbol" pitchFamily="2" charset="2"/>
                        </a:rPr>
                        <a:t>n</a:t>
                      </a:r>
                      <a:r>
                        <a:rPr lang="en-GB" sz="1400" b="0" baseline="-25000" dirty="0" err="1"/>
                        <a:t>y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dJ</a:t>
                      </a:r>
                      <a:r>
                        <a:rPr lang="en-GB" sz="1400" b="0" baseline="-25000" dirty="0" err="1"/>
                        <a:t>y</a:t>
                      </a:r>
                      <a:r>
                        <a:rPr lang="en-GB" sz="1400" b="0" baseline="-25000" dirty="0"/>
                        <a:t> </a:t>
                      </a:r>
                      <a:r>
                        <a:rPr lang="en-GB" sz="1400" b="0" baseline="0" dirty="0"/>
                        <a:t>(10</a:t>
                      </a:r>
                      <a:r>
                        <a:rPr lang="en-GB" sz="1400" b="0" baseline="30000" dirty="0"/>
                        <a:t>4 </a:t>
                      </a:r>
                      <a:r>
                        <a:rPr lang="en-GB" sz="1400" b="0" baseline="0" dirty="0"/>
                        <a:t>m</a:t>
                      </a:r>
                      <a:r>
                        <a:rPr lang="en-GB" sz="1400" b="0" baseline="30000" dirty="0"/>
                        <a:t>-1</a:t>
                      </a:r>
                      <a:r>
                        <a:rPr lang="en-GB" sz="1400" b="0" baseline="0" dirty="0"/>
                        <a:t>)</a:t>
                      </a:r>
                      <a:endParaRPr lang="en-GB" sz="1400" b="0" baseline="-25000" dirty="0">
                        <a:latin typeface="Symbol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01108"/>
                  </a:ext>
                </a:extLst>
              </a:tr>
              <a:tr h="944180">
                <a:tc>
                  <a:txBody>
                    <a:bodyPr/>
                    <a:lstStyle/>
                    <a:p>
                      <a:r>
                        <a:rPr lang="en-GB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9.3±0.3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7.93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-18±2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-8.95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34±3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71832"/>
                  </a:ext>
                </a:extLst>
              </a:tr>
              <a:tr h="944180">
                <a:tc>
                  <a:txBody>
                    <a:bodyPr/>
                    <a:lstStyle/>
                    <a:p>
                      <a:r>
                        <a:rPr lang="en-GB" sz="14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7.1±0.3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6.35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-14±1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-6.84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19186"/>
                  </a:ext>
                </a:extLst>
              </a:tr>
              <a:tr h="944180">
                <a:tc>
                  <a:txBody>
                    <a:bodyPr/>
                    <a:lstStyle/>
                    <a:p>
                      <a:r>
                        <a:rPr lang="en-GB" sz="1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4.7±0.2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4.35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-10.9±0.3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-4.20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19±2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292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8DE254-CE66-6749-A2C7-E26063104865}"/>
              </a:ext>
            </a:extLst>
          </p:cNvPr>
          <p:cNvSpPr txBox="1"/>
          <p:nvPr/>
        </p:nvSpPr>
        <p:spPr>
          <a:xfrm>
            <a:off x="0" y="4297660"/>
            <a:ext cx="369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Values from simulations in </a:t>
            </a:r>
            <a:r>
              <a:rPr lang="en-GB" b="1" dirty="0">
                <a:solidFill>
                  <a:schemeClr val="accent2"/>
                </a:solidFill>
              </a:rPr>
              <a:t>orange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A86E3-A9BA-1F49-B415-25B6C1B37A4E}"/>
              </a:ext>
            </a:extLst>
          </p:cNvPr>
          <p:cNvSpPr txBox="1"/>
          <p:nvPr/>
        </p:nvSpPr>
        <p:spPr>
          <a:xfrm>
            <a:off x="-32948" y="4816198"/>
            <a:ext cx="886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Vertical detuning with vertical amplitude is measured positive and is supposed to be negative in simulation. Maybe the measurement is not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339AD-B89E-9340-A911-7D8E53123455}"/>
              </a:ext>
            </a:extLst>
          </p:cNvPr>
          <p:cNvSpPr txBox="1"/>
          <p:nvPr/>
        </p:nvSpPr>
        <p:spPr>
          <a:xfrm>
            <a:off x="4716016" y="60740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C98AB-FB9B-CF4E-83F7-2C576EE8B0D1}"/>
              </a:ext>
            </a:extLst>
          </p:cNvPr>
          <p:cNvSpPr txBox="1"/>
          <p:nvPr/>
        </p:nvSpPr>
        <p:spPr>
          <a:xfrm>
            <a:off x="4852271" y="2755461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54B4-E58A-4049-88E2-147A190DA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B9A669-3CEF-4049-944A-11F3669E2368}"/>
              </a:ext>
            </a:extLst>
          </p:cNvPr>
          <p:cNvSpPr/>
          <p:nvPr/>
        </p:nvSpPr>
        <p:spPr>
          <a:xfrm>
            <a:off x="7204208" y="2790682"/>
            <a:ext cx="2120320" cy="2133803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223E57-F398-1F46-ABAE-8BC38F7807FF}"/>
              </a:ext>
            </a:extLst>
          </p:cNvPr>
          <p:cNvSpPr/>
          <p:nvPr/>
        </p:nvSpPr>
        <p:spPr>
          <a:xfrm>
            <a:off x="2483767" y="622800"/>
            <a:ext cx="1152129" cy="3818876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AE382D-B09D-2747-9990-CA0B6724BDC8}"/>
              </a:ext>
            </a:extLst>
          </p:cNvPr>
          <p:cNvSpPr/>
          <p:nvPr/>
        </p:nvSpPr>
        <p:spPr>
          <a:xfrm>
            <a:off x="2450413" y="125999"/>
            <a:ext cx="969460" cy="498679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4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800" cy="496800"/>
          </a:xfrm>
        </p:spPr>
        <p:txBody>
          <a:bodyPr/>
          <a:lstStyle/>
          <a:p>
            <a:r>
              <a:rPr lang="en-GB" dirty="0"/>
              <a:t>This is how it was supposed to be!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18TH MAC MEETING – 23/24 MAY 2023 - Nicola Carmignani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2A014-F9D7-5745-A88A-98C418B82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/>
          <a:stretch/>
        </p:blipFill>
        <p:spPr>
          <a:xfrm>
            <a:off x="3640320" y="792067"/>
            <a:ext cx="5468184" cy="184940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F37CA8-910D-A447-A7C2-F5685294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94828"/>
              </p:ext>
            </p:extLst>
          </p:nvPr>
        </p:nvGraphicFramePr>
        <p:xfrm>
          <a:off x="72008" y="769268"/>
          <a:ext cx="3491880" cy="356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>
                  <a:extLst>
                    <a:ext uri="{9D8B030D-6E8A-4147-A177-3AD203B41FA5}">
                      <a16:colId xmlns:a16="http://schemas.microsoft.com/office/drawing/2014/main" val="9695168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51576193"/>
                    </a:ext>
                  </a:extLst>
                </a:gridCol>
                <a:gridCol w="1071246">
                  <a:extLst>
                    <a:ext uri="{9D8B030D-6E8A-4147-A177-3AD203B41FA5}">
                      <a16:colId xmlns:a16="http://schemas.microsoft.com/office/drawing/2014/main" val="449123488"/>
                    </a:ext>
                  </a:extLst>
                </a:gridCol>
                <a:gridCol w="872970">
                  <a:extLst>
                    <a:ext uri="{9D8B030D-6E8A-4147-A177-3AD203B41FA5}">
                      <a16:colId xmlns:a16="http://schemas.microsoft.com/office/drawing/2014/main" val="2282486138"/>
                    </a:ext>
                  </a:extLst>
                </a:gridCol>
              </a:tblGrid>
              <a:tr h="731928">
                <a:tc>
                  <a:txBody>
                    <a:bodyPr/>
                    <a:lstStyle/>
                    <a:p>
                      <a:r>
                        <a:rPr lang="en-GB" sz="1400" b="0" dirty="0"/>
                        <a:t>Oct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d</a:t>
                      </a:r>
                      <a:r>
                        <a:rPr lang="en-GB" sz="1400" b="0" dirty="0" err="1">
                          <a:latin typeface="Symbol" pitchFamily="2" charset="2"/>
                        </a:rPr>
                        <a:t>n</a:t>
                      </a:r>
                      <a:r>
                        <a:rPr lang="en-GB" sz="1400" b="0" baseline="-25000" dirty="0" err="1"/>
                        <a:t>x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dJ</a:t>
                      </a:r>
                      <a:r>
                        <a:rPr lang="en-GB" sz="1400" b="0" baseline="-25000" dirty="0" err="1"/>
                        <a:t>x</a:t>
                      </a:r>
                      <a:r>
                        <a:rPr lang="en-GB" sz="1400" b="0" baseline="-25000" dirty="0"/>
                        <a:t> </a:t>
                      </a:r>
                      <a:r>
                        <a:rPr lang="en-GB" sz="1400" b="0" baseline="0" dirty="0"/>
                        <a:t>(10</a:t>
                      </a:r>
                      <a:r>
                        <a:rPr lang="en-GB" sz="1400" b="0" baseline="30000" dirty="0"/>
                        <a:t>4 </a:t>
                      </a:r>
                      <a:r>
                        <a:rPr lang="en-GB" sz="1400" b="0" baseline="0" dirty="0"/>
                        <a:t>m</a:t>
                      </a:r>
                      <a:r>
                        <a:rPr lang="en-GB" sz="1400" b="0" baseline="30000" dirty="0"/>
                        <a:t>-1</a:t>
                      </a:r>
                      <a:r>
                        <a:rPr lang="en-GB" sz="1400" b="0" baseline="0" dirty="0"/>
                        <a:t>)</a:t>
                      </a:r>
                      <a:endParaRPr lang="en-GB" sz="1400" b="0" baseline="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/>
                        <a:t>d</a:t>
                      </a:r>
                      <a:r>
                        <a:rPr lang="en-GB" sz="1400" b="0" dirty="0" err="1">
                          <a:latin typeface="Symbol" pitchFamily="2" charset="2"/>
                        </a:rPr>
                        <a:t>n</a:t>
                      </a:r>
                      <a:r>
                        <a:rPr lang="en-GB" sz="1400" b="0" baseline="-25000" dirty="0" err="1"/>
                        <a:t>y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dJ</a:t>
                      </a:r>
                      <a:r>
                        <a:rPr lang="en-GB" sz="1400" b="0" baseline="-25000" dirty="0" err="1"/>
                        <a:t>x</a:t>
                      </a:r>
                      <a:r>
                        <a:rPr lang="en-GB" sz="1400" b="0" baseline="-25000" dirty="0"/>
                        <a:t> </a:t>
                      </a:r>
                      <a:r>
                        <a:rPr lang="en-GB" sz="1400" b="0" baseline="0" dirty="0"/>
                        <a:t>(10</a:t>
                      </a:r>
                      <a:r>
                        <a:rPr lang="en-GB" sz="1400" b="0" baseline="30000" dirty="0"/>
                        <a:t>4 </a:t>
                      </a:r>
                      <a:r>
                        <a:rPr lang="en-GB" sz="1400" b="0" baseline="0" dirty="0"/>
                        <a:t>m</a:t>
                      </a:r>
                      <a:r>
                        <a:rPr lang="en-GB" sz="1400" b="0" baseline="30000" dirty="0"/>
                        <a:t>-1</a:t>
                      </a:r>
                      <a:r>
                        <a:rPr lang="en-GB" sz="1400" b="0" baseline="0" dirty="0"/>
                        <a:t>)</a:t>
                      </a:r>
                      <a:endParaRPr lang="en-GB" sz="1400" b="0" baseline="-25000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err="1"/>
                        <a:t>d</a:t>
                      </a:r>
                      <a:r>
                        <a:rPr lang="en-GB" sz="1400" b="0" dirty="0" err="1">
                          <a:latin typeface="Symbol" pitchFamily="2" charset="2"/>
                        </a:rPr>
                        <a:t>n</a:t>
                      </a:r>
                      <a:r>
                        <a:rPr lang="en-GB" sz="1400" b="0" baseline="-25000" dirty="0" err="1"/>
                        <a:t>y</a:t>
                      </a:r>
                      <a:r>
                        <a:rPr lang="en-GB" sz="1400" b="0" dirty="0"/>
                        <a:t>/</a:t>
                      </a:r>
                      <a:r>
                        <a:rPr lang="en-GB" sz="1400" b="0" dirty="0" err="1"/>
                        <a:t>dJ</a:t>
                      </a:r>
                      <a:r>
                        <a:rPr lang="en-GB" sz="1400" b="0" baseline="-25000" dirty="0" err="1"/>
                        <a:t>y</a:t>
                      </a:r>
                      <a:r>
                        <a:rPr lang="en-GB" sz="1400" b="0" baseline="-25000" dirty="0"/>
                        <a:t> </a:t>
                      </a:r>
                      <a:r>
                        <a:rPr lang="en-GB" sz="1400" b="0" baseline="0" dirty="0"/>
                        <a:t>(10</a:t>
                      </a:r>
                      <a:r>
                        <a:rPr lang="en-GB" sz="1400" b="0" baseline="30000" dirty="0"/>
                        <a:t>4 </a:t>
                      </a:r>
                      <a:r>
                        <a:rPr lang="en-GB" sz="1400" b="0" baseline="0" dirty="0"/>
                        <a:t>m</a:t>
                      </a:r>
                      <a:r>
                        <a:rPr lang="en-GB" sz="1400" b="0" baseline="30000" dirty="0"/>
                        <a:t>-1</a:t>
                      </a:r>
                      <a:r>
                        <a:rPr lang="en-GB" sz="1400" b="0" baseline="0" dirty="0"/>
                        <a:t>)</a:t>
                      </a:r>
                      <a:endParaRPr lang="en-GB" sz="1400" b="0" baseline="-25000" dirty="0">
                        <a:latin typeface="Symbol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01108"/>
                  </a:ext>
                </a:extLst>
              </a:tr>
              <a:tr h="944180">
                <a:tc>
                  <a:txBody>
                    <a:bodyPr/>
                    <a:lstStyle/>
                    <a:p>
                      <a:r>
                        <a:rPr lang="en-GB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9.3±0.3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7.93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-18±2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-8.95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34±3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+4.90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71832"/>
                  </a:ext>
                </a:extLst>
              </a:tr>
              <a:tr h="944180">
                <a:tc>
                  <a:txBody>
                    <a:bodyPr/>
                    <a:lstStyle/>
                    <a:p>
                      <a:r>
                        <a:rPr lang="en-GB" sz="14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7.1±0.3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6.35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-14±1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-6.84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719186"/>
                  </a:ext>
                </a:extLst>
              </a:tr>
              <a:tr h="944180">
                <a:tc>
                  <a:txBody>
                    <a:bodyPr/>
                    <a:lstStyle/>
                    <a:p>
                      <a:r>
                        <a:rPr lang="en-GB" sz="1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4.7±0.2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4.35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-10.9±0.3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-4.20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19±2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chemeClr val="accent2"/>
                          </a:solidFill>
                        </a:rPr>
                        <a:t>+3.13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292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8DE254-CE66-6749-A2C7-E26063104865}"/>
              </a:ext>
            </a:extLst>
          </p:cNvPr>
          <p:cNvSpPr txBox="1"/>
          <p:nvPr/>
        </p:nvSpPr>
        <p:spPr>
          <a:xfrm>
            <a:off x="0" y="4297660"/>
            <a:ext cx="369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Values from simulations in </a:t>
            </a:r>
            <a:r>
              <a:rPr lang="en-GB" b="1" dirty="0">
                <a:solidFill>
                  <a:schemeClr val="accent2"/>
                </a:solidFill>
              </a:rPr>
              <a:t>orange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A86E3-A9BA-1F49-B415-25B6C1B37A4E}"/>
              </a:ext>
            </a:extLst>
          </p:cNvPr>
          <p:cNvSpPr txBox="1"/>
          <p:nvPr/>
        </p:nvSpPr>
        <p:spPr>
          <a:xfrm>
            <a:off x="-32948" y="4816198"/>
            <a:ext cx="886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Vertical detuning with vertical amplitude is still in disagreement with theory, but at least the sign is correct.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339AD-B89E-9340-A911-7D8E53123455}"/>
              </a:ext>
            </a:extLst>
          </p:cNvPr>
          <p:cNvSpPr txBox="1"/>
          <p:nvPr/>
        </p:nvSpPr>
        <p:spPr>
          <a:xfrm>
            <a:off x="4716016" y="60740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54B4-E58A-4049-88E2-147A190DA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018CFE-F74D-D64B-8733-0BDB79298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r="2569" b="990"/>
          <a:stretch/>
        </p:blipFill>
        <p:spPr>
          <a:xfrm>
            <a:off x="3646115" y="2912533"/>
            <a:ext cx="5462389" cy="1980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FC98AB-FB9B-CF4E-83F7-2C576EE8B0D1}"/>
              </a:ext>
            </a:extLst>
          </p:cNvPr>
          <p:cNvSpPr txBox="1"/>
          <p:nvPr/>
        </p:nvSpPr>
        <p:spPr>
          <a:xfrm>
            <a:off x="4852271" y="2734970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37707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E8E6-3B5C-DE4F-9751-FB79F620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Detuning with full </a:t>
            </a:r>
            <a:r>
              <a:rPr lang="en-GB" dirty="0" err="1"/>
              <a:t>sextupolar</a:t>
            </a:r>
            <a:r>
              <a:rPr lang="en-GB" dirty="0"/>
              <a:t> knobs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D24FB1-50D7-C94C-8A44-E824531E7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" y="1417340"/>
            <a:ext cx="8876227" cy="31674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C7063-6497-254B-9EA6-F7536730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8A3DB-806C-EA4A-8E06-AA063F9F5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3D788-04CB-1045-BC5D-08C7F0EEB7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2C227-F385-AF4F-BD34-CB5D775B47FD}"/>
              </a:ext>
            </a:extLst>
          </p:cNvPr>
          <p:cNvSpPr txBox="1"/>
          <p:nvPr/>
        </p:nvSpPr>
        <p:spPr>
          <a:xfrm>
            <a:off x="204235" y="697260"/>
            <a:ext cx="843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</a:t>
            </a:r>
            <a:r>
              <a:rPr lang="en-GB" dirty="0" err="1"/>
              <a:t>sextupole</a:t>
            </a:r>
            <a:r>
              <a:rPr lang="en-GB" dirty="0"/>
              <a:t> knobs have little effect (purple vs blue lines) in </a:t>
            </a:r>
            <a:r>
              <a:rPr lang="en-GB" dirty="0" err="1"/>
              <a:t>hor-hor</a:t>
            </a:r>
            <a:r>
              <a:rPr lang="en-GB" dirty="0"/>
              <a:t> and </a:t>
            </a:r>
            <a:r>
              <a:rPr lang="en-GB" dirty="0" err="1"/>
              <a:t>ver-ver</a:t>
            </a:r>
            <a:r>
              <a:rPr lang="en-GB" dirty="0"/>
              <a:t>, but they have some significant effect in the cross term.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3132F-8D7F-5F47-8C9F-7B90D0276DD3}"/>
              </a:ext>
            </a:extLst>
          </p:cNvPr>
          <p:cNvSpPr txBox="1"/>
          <p:nvPr/>
        </p:nvSpPr>
        <p:spPr>
          <a:xfrm>
            <a:off x="404780" y="4678310"/>
            <a:ext cx="827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Purple line is what we get with all the </a:t>
            </a:r>
            <a:r>
              <a:rPr lang="en-GB" dirty="0" err="1"/>
              <a:t>sextupole</a:t>
            </a:r>
            <a:r>
              <a:rPr lang="en-GB" dirty="0"/>
              <a:t> and octupole knobs as they were during last run in operation.</a:t>
            </a:r>
          </a:p>
        </p:txBody>
      </p:sp>
    </p:spTree>
    <p:extLst>
      <p:ext uri="{BB962C8B-B14F-4D97-AF65-F5344CB8AC3E}">
        <p14:creationId xmlns:p14="http://schemas.microsoft.com/office/powerpoint/2010/main" val="376439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7702FA7-E481-B648-8881-B8F91AAC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each SF sine wave knob in the </a:t>
            </a:r>
            <a:r>
              <a:rPr lang="en-GB" dirty="0" err="1"/>
              <a:t>detunings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28A28-28A0-F447-8501-239D93E5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891B-DC7F-BD41-B0DB-5BC52E191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49482C-382C-8B4D-9610-4EF531713D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04D92-4D68-B247-A4A8-2A5559D56C7B}"/>
              </a:ext>
            </a:extLst>
          </p:cNvPr>
          <p:cNvSpPr txBox="1"/>
          <p:nvPr/>
        </p:nvSpPr>
        <p:spPr>
          <a:xfrm>
            <a:off x="416906" y="985292"/>
            <a:ext cx="2243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harmonics have big effect on the </a:t>
            </a:r>
            <a:r>
              <a:rPr lang="en-GB" dirty="0" err="1"/>
              <a:t>detunings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ones scanned for optimization of operation are: 8, 9,12 and 20.</a:t>
            </a:r>
          </a:p>
          <a:p>
            <a:endParaRPr lang="en-GB" dirty="0"/>
          </a:p>
          <a:p>
            <a:r>
              <a:rPr lang="en-GB" dirty="0"/>
              <a:t>Maybe we can try to scan all of them with badger and check at the end the detuning with amplitude.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A9D1FE-AEF9-F645-800F-721AD3ABA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69490"/>
            <a:ext cx="5832648" cy="50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2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11B3-D981-3B49-93B2-F5510ED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each SD_AE sine wave knob in the </a:t>
            </a:r>
            <a:r>
              <a:rPr lang="en-GB" dirty="0" err="1"/>
              <a:t>detunings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2BBE7-92B9-E440-B79B-B7C12DC0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71593-A0B9-6D4F-A957-24970A028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0739B-9F61-C441-82B5-E24B594711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7D9CB-1807-8844-9D71-06BC703C2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12" y="622800"/>
            <a:ext cx="6102188" cy="5046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C1A5E5-1361-534A-9C39-11954B3054D9}"/>
              </a:ext>
            </a:extLst>
          </p:cNvPr>
          <p:cNvSpPr txBox="1"/>
          <p:nvPr/>
        </p:nvSpPr>
        <p:spPr>
          <a:xfrm>
            <a:off x="416906" y="985292"/>
            <a:ext cx="224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ones scanned for optimization of operation are: 3, 9, 23 and 29.</a:t>
            </a:r>
          </a:p>
        </p:txBody>
      </p:sp>
    </p:spTree>
    <p:extLst>
      <p:ext uri="{BB962C8B-B14F-4D97-AF65-F5344CB8AC3E}">
        <p14:creationId xmlns:p14="http://schemas.microsoft.com/office/powerpoint/2010/main" val="6140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6A05-8EE4-4D44-B10A-8C4DB3F3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each SD_BD sine wave knob in the </a:t>
            </a:r>
            <a:r>
              <a:rPr lang="en-GB" dirty="0" err="1"/>
              <a:t>detunings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B61CC-C7C5-3042-BDCB-054F06DE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F1061-D931-094E-8F09-EB9CCA6FA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4654-D6C4-5D4C-8DE3-EE14DEE6B7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 66TH MEETING OF THE ESRF l 30-31 May 2014 l Author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4883D-2BB0-8249-B25D-FED26B650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14" y="622800"/>
            <a:ext cx="5964186" cy="509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6FBBA2-A8DC-3B4B-8BCD-59B7FA9CEB8E}"/>
              </a:ext>
            </a:extLst>
          </p:cNvPr>
          <p:cNvSpPr txBox="1"/>
          <p:nvPr/>
        </p:nvSpPr>
        <p:spPr>
          <a:xfrm>
            <a:off x="416906" y="985292"/>
            <a:ext cx="224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ones scanned for optimization of operation are: only the 9.</a:t>
            </a:r>
          </a:p>
        </p:txBody>
      </p:sp>
    </p:spTree>
    <p:extLst>
      <p:ext uri="{BB962C8B-B14F-4D97-AF65-F5344CB8AC3E}">
        <p14:creationId xmlns:p14="http://schemas.microsoft.com/office/powerpoint/2010/main" val="1033755468"/>
      </p:ext>
    </p:extLst>
  </p:cSld>
  <p:clrMapOvr>
    <a:masterClrMapping/>
  </p:clrMapOvr>
</p:sld>
</file>

<file path=ppt/theme/theme1.xml><?xml version="1.0" encoding="utf-8"?>
<a:theme xmlns:a="http://schemas.openxmlformats.org/drawingml/2006/main" name="ESRF - default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D847FB10-DE6C-6240-8E0A-F797EB7AA051}" vid="{813414D4-6DF6-B645-AB4F-E48B1EFA1D5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ESRF - default</Template>
  <TotalTime>242</TotalTime>
  <Words>574</Words>
  <Application>Microsoft Macintosh PowerPoint</Application>
  <PresentationFormat>On-screen Show (16:10)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ITCOfficinaSans LT Book</vt:lpstr>
      <vt:lpstr>Symbol</vt:lpstr>
      <vt:lpstr>Wingdings</vt:lpstr>
      <vt:lpstr>ESRF - default</vt:lpstr>
      <vt:lpstr>PowerPoint Presentation</vt:lpstr>
      <vt:lpstr>How to excite vertical oscillations only?</vt:lpstr>
      <vt:lpstr>Vertical detuning with vertical amplitude</vt:lpstr>
      <vt:lpstr>MAC Slide was wrong!</vt:lpstr>
      <vt:lpstr>This is how it was supposed to be!</vt:lpstr>
      <vt:lpstr>Detuning with full sextupolar knobs </vt:lpstr>
      <vt:lpstr>Effect of each SF sine wave knob in the detunings</vt:lpstr>
      <vt:lpstr>Effect of each SD_AE sine wave knob in the detunings</vt:lpstr>
      <vt:lpstr>Effect of each SD_BD sine wave knob in the detunings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2023-05-31T11:16:26Z</dcterms:created>
  <dcterms:modified xsi:type="dcterms:W3CDTF">2023-06-06T11:43:57Z</dcterms:modified>
</cp:coreProperties>
</file>