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67" r:id="rId2"/>
    <p:sldId id="279" r:id="rId3"/>
    <p:sldId id="280" r:id="rId4"/>
    <p:sldId id="442" r:id="rId5"/>
    <p:sldId id="438" r:id="rId6"/>
    <p:sldId id="436" r:id="rId7"/>
    <p:sldId id="437" r:id="rId8"/>
    <p:sldId id="281" r:id="rId9"/>
    <p:sldId id="441" r:id="rId10"/>
    <p:sldId id="276" r:id="rId11"/>
    <p:sldId id="27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257"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72" autoAdjust="0"/>
  </p:normalViewPr>
  <p:slideViewPr>
    <p:cSldViewPr showGuides="1">
      <p:cViewPr>
        <p:scale>
          <a:sx n="50" d="100"/>
          <a:sy n="50" d="100"/>
        </p:scale>
        <p:origin x="708" y="612"/>
      </p:cViewPr>
      <p:guideLst>
        <p:guide orient="horz" pos="913"/>
        <p:guide pos="257"/>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p:scale>
          <a:sx n="100" d="100"/>
          <a:sy n="100" d="100"/>
        </p:scale>
        <p:origin x="480" y="72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75E6C4-5F43-4FF9-96D4-21B8157BE639}" type="datetimeFigureOut">
              <a:rPr lang="de-DE" smtClean="0"/>
              <a:t>12.06.2023</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E8B182-0F75-451D-B88B-ABD1C205B431}" type="slidenum">
              <a:rPr lang="de-DE" smtClean="0"/>
              <a:t>‹Nr.›</a:t>
            </a:fld>
            <a:endParaRPr lang="de-DE"/>
          </a:p>
        </p:txBody>
      </p:sp>
    </p:spTree>
    <p:extLst>
      <p:ext uri="{BB962C8B-B14F-4D97-AF65-F5344CB8AC3E}">
        <p14:creationId xmlns:p14="http://schemas.microsoft.com/office/powerpoint/2010/main" val="391809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BD367-6A7A-405A-BFB1-15817186491F}" type="datetimeFigureOut">
              <a:rPr lang="de-DE" smtClean="0"/>
              <a:t>12.06.2023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4131890"/>
          </a:xfrm>
          <a:prstGeom prst="rect">
            <a:avLst/>
          </a:prstGeom>
        </p:spPr>
        <p:txBody>
          <a:bodyPr vert="horz" lIns="91440" tIns="45720" rIns="91440" bIns="45720" rtlCol="0"/>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7B5255-5329-45F9-87F3-A2F9FB4734DF}" type="slidenum">
              <a:rPr lang="de-DE" smtClean="0"/>
              <a:t>‹Nr.›</a:t>
            </a:fld>
            <a:endParaRPr lang="de-DE"/>
          </a:p>
        </p:txBody>
      </p:sp>
    </p:spTree>
    <p:extLst>
      <p:ext uri="{BB962C8B-B14F-4D97-AF65-F5344CB8AC3E}">
        <p14:creationId xmlns:p14="http://schemas.microsoft.com/office/powerpoint/2010/main" val="1927676706"/>
      </p:ext>
    </p:extLst>
  </p:cSld>
  <p:clrMap bg1="lt1" tx1="dk1" bg2="lt2" tx2="dk2" accent1="accent1" accent2="accent2" accent3="accent3" accent4="accent4" accent5="accent5" accent6="accent6" hlink="hlink" folHlink="folHlink"/>
  <p:notesStyle>
    <a:lvl1pPr marL="177800"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1pPr>
    <a:lvl2pPr marL="355600"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542925" indent="-187325" algn="l" defTabSz="914400" rtl="0" eaLnBrk="1" latinLnBrk="0" hangingPunct="1">
      <a:buFont typeface="Arial" panose="020B0604020202020204" pitchFamily="34" charset="0"/>
      <a:buChar char="•"/>
      <a:tabLst/>
      <a:defRPr sz="1200" kern="1200">
        <a:solidFill>
          <a:schemeClr val="tx1"/>
        </a:solidFill>
        <a:latin typeface="+mn-lt"/>
        <a:ea typeface="+mn-ea"/>
        <a:cs typeface="+mn-cs"/>
      </a:defRPr>
    </a:lvl3pPr>
    <a:lvl4pPr marL="720725"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898525" indent="-17780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en-US" dirty="0"/>
          </a:p>
        </p:txBody>
      </p:sp>
      <p:sp>
        <p:nvSpPr>
          <p:cNvPr id="4" name="Foliennummernplatzhalter 3"/>
          <p:cNvSpPr>
            <a:spLocks noGrp="1"/>
          </p:cNvSpPr>
          <p:nvPr>
            <p:ph type="sldNum" sz="quarter" idx="5"/>
          </p:nvPr>
        </p:nvSpPr>
        <p:spPr/>
        <p:txBody>
          <a:bodyPr/>
          <a:lstStyle/>
          <a:p>
            <a:fld id="{BE7B5255-5329-45F9-87F3-A2F9FB4734DF}" type="slidenum">
              <a:rPr lang="de-DE" smtClean="0"/>
              <a:t>6</a:t>
            </a:fld>
            <a:endParaRPr lang="de-DE"/>
          </a:p>
        </p:txBody>
      </p:sp>
    </p:spTree>
    <p:extLst>
      <p:ext uri="{BB962C8B-B14F-4D97-AF65-F5344CB8AC3E}">
        <p14:creationId xmlns:p14="http://schemas.microsoft.com/office/powerpoint/2010/main" val="22318018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1"/>
            <a:ext cx="11376025" cy="1855254"/>
          </a:xfrm>
        </p:spPr>
        <p:txBody>
          <a:bodyPr anchor="t"/>
          <a:lstStyle>
            <a:lvl1pPr algn="l">
              <a:lnSpc>
                <a:spcPct val="100000"/>
              </a:lnSpc>
              <a:defRPr sz="6000"/>
            </a:lvl1pPr>
          </a:lstStyle>
          <a:p>
            <a:r>
              <a:rPr lang="de-DE" noProof="0"/>
              <a:t>Mastertitelformat bearbeiten</a:t>
            </a:r>
            <a:endParaRPr lang="en-US" noProof="0" dirty="0"/>
          </a:p>
        </p:txBody>
      </p:sp>
      <p:sp>
        <p:nvSpPr>
          <p:cNvPr id="3" name="Subtitle 2"/>
          <p:cNvSpPr>
            <a:spLocks noGrp="1"/>
          </p:cNvSpPr>
          <p:nvPr>
            <p:ph type="subTitle" idx="1"/>
          </p:nvPr>
        </p:nvSpPr>
        <p:spPr>
          <a:xfrm>
            <a:off x="407987" y="2335014"/>
            <a:ext cx="11376025" cy="1525787"/>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a:t>Master-Untertitelformat bearbeiten</a:t>
            </a:r>
            <a:endParaRPr lang="en-US" noProof="0" dirty="0"/>
          </a:p>
        </p:txBody>
      </p:sp>
      <p:sp>
        <p:nvSpPr>
          <p:cNvPr id="12" name="Textplatzhalter 11"/>
          <p:cNvSpPr>
            <a:spLocks noGrp="1"/>
          </p:cNvSpPr>
          <p:nvPr>
            <p:ph type="body" sz="quarter" idx="10"/>
          </p:nvPr>
        </p:nvSpPr>
        <p:spPr>
          <a:xfrm>
            <a:off x="414396" y="4096780"/>
            <a:ext cx="11369549" cy="700373"/>
          </a:xfrm>
        </p:spPr>
        <p:txBody>
          <a:bodyPr/>
          <a:lstStyle>
            <a:lvl1pPr marL="0" indent="0">
              <a:spcAft>
                <a:spcPts val="0"/>
              </a:spcAft>
              <a:buNone/>
              <a:defRPr sz="1800"/>
            </a:lvl1pPr>
          </a:lstStyle>
          <a:p>
            <a:pPr lvl="0"/>
            <a:r>
              <a:rPr lang="de-DE" noProof="0"/>
              <a:t>Mastertextformat bearbeiten</a:t>
            </a:r>
          </a:p>
        </p:txBody>
      </p:sp>
      <p:pic>
        <p:nvPicPr>
          <p:cNvPr id="9" name="Grafik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33032" y="5669842"/>
            <a:ext cx="793750" cy="794193"/>
          </a:xfrm>
          <a:prstGeom prst="rect">
            <a:avLst/>
          </a:prstGeom>
        </p:spPr>
      </p:pic>
      <p:pic>
        <p:nvPicPr>
          <p:cNvPr id="7" name="Grafik 6">
            <a:extLst>
              <a:ext uri="{FF2B5EF4-FFF2-40B4-BE49-F238E27FC236}">
                <a16:creationId xmlns:a16="http://schemas.microsoft.com/office/drawing/2014/main" id="{A7BDDAEA-9330-49C2-BDC0-9EC5B726588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07368" y="6261914"/>
            <a:ext cx="2168482" cy="160615"/>
          </a:xfrm>
          <a:prstGeom prst="rect">
            <a:avLst/>
          </a:prstGeom>
        </p:spPr>
      </p:pic>
    </p:spTree>
    <p:extLst>
      <p:ext uri="{BB962C8B-B14F-4D97-AF65-F5344CB8AC3E}">
        <p14:creationId xmlns:p14="http://schemas.microsoft.com/office/powerpoint/2010/main" val="83941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Text and 2 Pictur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Textplatzhalter 6"/>
          <p:cNvSpPr>
            <a:spLocks noGrp="1"/>
          </p:cNvSpPr>
          <p:nvPr>
            <p:ph type="body" sz="quarter" idx="15"/>
          </p:nvPr>
        </p:nvSpPr>
        <p:spPr>
          <a:xfrm>
            <a:off x="407988" y="1406427"/>
            <a:ext cx="7524750" cy="2454374"/>
          </a:xfrm>
        </p:spPr>
        <p:txBody>
          <a:bodyPr/>
          <a:lstStyle/>
          <a:p>
            <a:pPr lvl="0"/>
            <a:r>
              <a:rPr lang="de-DE" noProof="0"/>
              <a:t>Mastertextformat bearbeiten</a:t>
            </a:r>
          </a:p>
        </p:txBody>
      </p:sp>
      <p:sp>
        <p:nvSpPr>
          <p:cNvPr id="9" name="Textplatzhalter 6"/>
          <p:cNvSpPr>
            <a:spLocks noGrp="1"/>
          </p:cNvSpPr>
          <p:nvPr>
            <p:ph type="body" sz="quarter" idx="16"/>
          </p:nvPr>
        </p:nvSpPr>
        <p:spPr>
          <a:xfrm>
            <a:off x="407988" y="3963533"/>
            <a:ext cx="7524750" cy="2454374"/>
          </a:xfrm>
        </p:spPr>
        <p:txBody>
          <a:bodyPr/>
          <a:lstStyle/>
          <a:p>
            <a:pPr lvl="0"/>
            <a:r>
              <a:rPr lang="de-DE" noProof="0"/>
              <a:t>Mastertextformat bearbeiten</a:t>
            </a:r>
          </a:p>
        </p:txBody>
      </p:sp>
      <p:sp>
        <p:nvSpPr>
          <p:cNvPr id="10" name="Bildplatzhalter 6"/>
          <p:cNvSpPr>
            <a:spLocks noGrp="1"/>
          </p:cNvSpPr>
          <p:nvPr>
            <p:ph type="pic" sz="quarter" idx="14"/>
          </p:nvPr>
        </p:nvSpPr>
        <p:spPr>
          <a:xfrm>
            <a:off x="8075611" y="1449389"/>
            <a:ext cx="3708401" cy="2411412"/>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11" name="Bildplatzhalter 6"/>
          <p:cNvSpPr>
            <a:spLocks noGrp="1"/>
          </p:cNvSpPr>
          <p:nvPr>
            <p:ph type="pic" sz="quarter" idx="17"/>
          </p:nvPr>
        </p:nvSpPr>
        <p:spPr>
          <a:xfrm>
            <a:off x="8075612" y="4005263"/>
            <a:ext cx="3708401" cy="2412644"/>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1447463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Text and 2 Object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Textplatzhalter 6"/>
          <p:cNvSpPr>
            <a:spLocks noGrp="1"/>
          </p:cNvSpPr>
          <p:nvPr>
            <p:ph type="body" sz="quarter" idx="15"/>
          </p:nvPr>
        </p:nvSpPr>
        <p:spPr>
          <a:xfrm>
            <a:off x="407988" y="1406427"/>
            <a:ext cx="7524750" cy="2454374"/>
          </a:xfrm>
        </p:spPr>
        <p:txBody>
          <a:bodyPr/>
          <a:lstStyle/>
          <a:p>
            <a:pPr lvl="0"/>
            <a:r>
              <a:rPr lang="de-DE" noProof="0"/>
              <a:t>Mastertextformat bearbeiten</a:t>
            </a:r>
          </a:p>
        </p:txBody>
      </p:sp>
      <p:sp>
        <p:nvSpPr>
          <p:cNvPr id="9" name="Textplatzhalter 6"/>
          <p:cNvSpPr>
            <a:spLocks noGrp="1"/>
          </p:cNvSpPr>
          <p:nvPr>
            <p:ph type="body" sz="quarter" idx="16"/>
          </p:nvPr>
        </p:nvSpPr>
        <p:spPr>
          <a:xfrm>
            <a:off x="407988" y="3963533"/>
            <a:ext cx="7524750" cy="2454374"/>
          </a:xfrm>
        </p:spPr>
        <p:txBody>
          <a:bodyPr/>
          <a:lstStyle/>
          <a:p>
            <a:pPr lvl="0"/>
            <a:r>
              <a:rPr lang="de-DE" noProof="0"/>
              <a:t>Mastertextformat bearbeiten</a:t>
            </a:r>
          </a:p>
        </p:txBody>
      </p:sp>
      <p:sp>
        <p:nvSpPr>
          <p:cNvPr id="12" name="Inhaltsplatzhalter 5">
            <a:extLst>
              <a:ext uri="{FF2B5EF4-FFF2-40B4-BE49-F238E27FC236}">
                <a16:creationId xmlns:a16="http://schemas.microsoft.com/office/drawing/2014/main" id="{9C675125-65B7-4F5B-AEF0-C38D81E746CF}"/>
              </a:ext>
            </a:extLst>
          </p:cNvPr>
          <p:cNvSpPr>
            <a:spLocks noGrp="1"/>
          </p:cNvSpPr>
          <p:nvPr>
            <p:ph sz="quarter" idx="18" hasCustomPrompt="1"/>
          </p:nvPr>
        </p:nvSpPr>
        <p:spPr>
          <a:xfrm>
            <a:off x="8075612" y="1449388"/>
            <a:ext cx="3708399"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13" name="Inhaltsplatzhalter 5">
            <a:extLst>
              <a:ext uri="{FF2B5EF4-FFF2-40B4-BE49-F238E27FC236}">
                <a16:creationId xmlns:a16="http://schemas.microsoft.com/office/drawing/2014/main" id="{23FA31D8-E476-4ADE-8ED0-89F2667028D2}"/>
              </a:ext>
            </a:extLst>
          </p:cNvPr>
          <p:cNvSpPr>
            <a:spLocks noGrp="1"/>
          </p:cNvSpPr>
          <p:nvPr>
            <p:ph sz="quarter" idx="19" hasCustomPrompt="1"/>
          </p:nvPr>
        </p:nvSpPr>
        <p:spPr>
          <a:xfrm>
            <a:off x="8075612" y="4005263"/>
            <a:ext cx="3708399"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Tree>
    <p:extLst>
      <p:ext uri="{BB962C8B-B14F-4D97-AF65-F5344CB8AC3E}">
        <p14:creationId xmlns:p14="http://schemas.microsoft.com/office/powerpoint/2010/main" val="916810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Text and 4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Textplatzhalter 6"/>
          <p:cNvSpPr>
            <a:spLocks noGrp="1"/>
          </p:cNvSpPr>
          <p:nvPr>
            <p:ph type="body" sz="quarter" idx="15"/>
          </p:nvPr>
        </p:nvSpPr>
        <p:spPr>
          <a:xfrm>
            <a:off x="407989" y="1406427"/>
            <a:ext cx="3708400" cy="2454374"/>
          </a:xfrm>
        </p:spPr>
        <p:txBody>
          <a:bodyPr/>
          <a:lstStyle/>
          <a:p>
            <a:pPr lvl="0"/>
            <a:r>
              <a:rPr lang="de-DE" noProof="0"/>
              <a:t>Mastertextformat bearbeiten</a:t>
            </a:r>
          </a:p>
        </p:txBody>
      </p:sp>
      <p:sp>
        <p:nvSpPr>
          <p:cNvPr id="9" name="Textplatzhalter 6"/>
          <p:cNvSpPr>
            <a:spLocks noGrp="1"/>
          </p:cNvSpPr>
          <p:nvPr>
            <p:ph type="body" sz="quarter" idx="16"/>
          </p:nvPr>
        </p:nvSpPr>
        <p:spPr>
          <a:xfrm>
            <a:off x="407989" y="3963533"/>
            <a:ext cx="3708400" cy="2454374"/>
          </a:xfrm>
        </p:spPr>
        <p:txBody>
          <a:bodyPr/>
          <a:lstStyle/>
          <a:p>
            <a:pPr lvl="0"/>
            <a:r>
              <a:rPr lang="de-DE" noProof="0"/>
              <a:t>Mastertextformat bearbeiten</a:t>
            </a:r>
          </a:p>
        </p:txBody>
      </p:sp>
      <p:sp>
        <p:nvSpPr>
          <p:cNvPr id="10" name="Bildplatzhalter 6"/>
          <p:cNvSpPr>
            <a:spLocks noGrp="1"/>
          </p:cNvSpPr>
          <p:nvPr>
            <p:ph type="pic" sz="quarter" idx="14"/>
          </p:nvPr>
        </p:nvSpPr>
        <p:spPr>
          <a:xfrm>
            <a:off x="4259262" y="1449389"/>
            <a:ext cx="3673475" cy="2411412"/>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11" name="Bildplatzhalter 6"/>
          <p:cNvSpPr>
            <a:spLocks noGrp="1"/>
          </p:cNvSpPr>
          <p:nvPr>
            <p:ph type="pic" sz="quarter" idx="17"/>
          </p:nvPr>
        </p:nvSpPr>
        <p:spPr>
          <a:xfrm>
            <a:off x="4259263" y="4005263"/>
            <a:ext cx="3673475" cy="2412644"/>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12" name="Bildplatzhalter 6">
            <a:extLst>
              <a:ext uri="{FF2B5EF4-FFF2-40B4-BE49-F238E27FC236}">
                <a16:creationId xmlns:a16="http://schemas.microsoft.com/office/drawing/2014/main" id="{68AD19F6-8B2A-4294-9E9A-47F8C86A5D65}"/>
              </a:ext>
            </a:extLst>
          </p:cNvPr>
          <p:cNvSpPr>
            <a:spLocks noGrp="1"/>
          </p:cNvSpPr>
          <p:nvPr>
            <p:ph type="pic" sz="quarter" idx="18"/>
          </p:nvPr>
        </p:nvSpPr>
        <p:spPr>
          <a:xfrm>
            <a:off x="8075611" y="1449389"/>
            <a:ext cx="3708401" cy="2411412"/>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13" name="Bildplatzhalter 6">
            <a:extLst>
              <a:ext uri="{FF2B5EF4-FFF2-40B4-BE49-F238E27FC236}">
                <a16:creationId xmlns:a16="http://schemas.microsoft.com/office/drawing/2014/main" id="{B0BE3BFA-E3C5-48E6-ADE2-3072C916F3FE}"/>
              </a:ext>
            </a:extLst>
          </p:cNvPr>
          <p:cNvSpPr>
            <a:spLocks noGrp="1"/>
          </p:cNvSpPr>
          <p:nvPr>
            <p:ph type="pic" sz="quarter" idx="19"/>
          </p:nvPr>
        </p:nvSpPr>
        <p:spPr>
          <a:xfrm>
            <a:off x="8075612" y="4005263"/>
            <a:ext cx="3708401" cy="2412644"/>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753029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Bildplatzhalter 6"/>
          <p:cNvSpPr>
            <a:spLocks noGrp="1"/>
          </p:cNvSpPr>
          <p:nvPr>
            <p:ph type="pic" sz="quarter" idx="14"/>
          </p:nvPr>
        </p:nvSpPr>
        <p:spPr>
          <a:xfrm>
            <a:off x="407989" y="1449389"/>
            <a:ext cx="11376024" cy="4967287"/>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3896943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Bildplatzhalter 6"/>
          <p:cNvSpPr>
            <a:spLocks noGrp="1"/>
          </p:cNvSpPr>
          <p:nvPr>
            <p:ph type="pic" sz="quarter" idx="14"/>
          </p:nvPr>
        </p:nvSpPr>
        <p:spPr>
          <a:xfrm>
            <a:off x="407989" y="1449389"/>
            <a:ext cx="5616574" cy="4967287"/>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6" name="Bildplatzhalter 6"/>
          <p:cNvSpPr>
            <a:spLocks noGrp="1"/>
          </p:cNvSpPr>
          <p:nvPr>
            <p:ph type="pic" sz="quarter" idx="15"/>
          </p:nvPr>
        </p:nvSpPr>
        <p:spPr>
          <a:xfrm>
            <a:off x="6167437" y="1449389"/>
            <a:ext cx="5616575" cy="4967287"/>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3675352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2 Pictur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Bildplatzhalter 6"/>
          <p:cNvSpPr>
            <a:spLocks noGrp="1"/>
          </p:cNvSpPr>
          <p:nvPr>
            <p:ph type="pic" sz="quarter" idx="14"/>
          </p:nvPr>
        </p:nvSpPr>
        <p:spPr>
          <a:xfrm>
            <a:off x="407989" y="1449389"/>
            <a:ext cx="3708399" cy="4967287"/>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6" name="Bildplatzhalter 6"/>
          <p:cNvSpPr>
            <a:spLocks noGrp="1"/>
          </p:cNvSpPr>
          <p:nvPr>
            <p:ph type="pic" sz="quarter" idx="15"/>
          </p:nvPr>
        </p:nvSpPr>
        <p:spPr>
          <a:xfrm>
            <a:off x="4259263" y="1449389"/>
            <a:ext cx="7524749" cy="4967287"/>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7414256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4" name="Footer Placeholder 3"/>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6"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Tree>
    <p:extLst>
      <p:ext uri="{BB962C8B-B14F-4D97-AF65-F5344CB8AC3E}">
        <p14:creationId xmlns:p14="http://schemas.microsoft.com/office/powerpoint/2010/main" val="3472297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noProof="0"/>
              <a:t>S.Pfeiffer | EURIZON Task 4.1 Diagnostic Update Meeting | 12.06.2023 </a:t>
            </a:r>
            <a:endParaRPr lang="en-US" noProof="0" dirty="0"/>
          </a:p>
        </p:txBody>
      </p:sp>
    </p:spTree>
    <p:extLst>
      <p:ext uri="{BB962C8B-B14F-4D97-AF65-F5344CB8AC3E}">
        <p14:creationId xmlns:p14="http://schemas.microsoft.com/office/powerpoint/2010/main" val="37598946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ontact">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A208E4DA-F01F-4DA4-AFAC-53CEEC220C4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8779" y="4587296"/>
            <a:ext cx="598825" cy="185118"/>
          </a:xfrm>
          <a:prstGeom prst="rect">
            <a:avLst/>
          </a:prstGeom>
        </p:spPr>
      </p:pic>
      <p:sp>
        <p:nvSpPr>
          <p:cNvPr id="5" name="Rechteck 4">
            <a:extLst>
              <a:ext uri="{FF2B5EF4-FFF2-40B4-BE49-F238E27FC236}">
                <a16:creationId xmlns:a16="http://schemas.microsoft.com/office/drawing/2014/main" id="{2955C6E6-DAFB-471E-9050-E05D2B8F3D0D}"/>
              </a:ext>
            </a:extLst>
          </p:cNvPr>
          <p:cNvSpPr/>
          <p:nvPr userDrawn="1"/>
        </p:nvSpPr>
        <p:spPr>
          <a:xfrm>
            <a:off x="395288" y="3980131"/>
            <a:ext cx="4572000" cy="373107"/>
          </a:xfrm>
          <a:prstGeom prst="rect">
            <a:avLst/>
          </a:prstGeom>
        </p:spPr>
        <p:txBody>
          <a:bodyPr lIns="0" tIns="0" rIns="0" bIns="0">
            <a:noAutofit/>
          </a:bodyPr>
          <a:lstStyle/>
          <a:p>
            <a:pPr>
              <a:lnSpc>
                <a:spcPct val="110000"/>
              </a:lnSpc>
            </a:pPr>
            <a:r>
              <a:rPr lang="de-DE" b="1" dirty="0"/>
              <a:t>Contact</a:t>
            </a:r>
          </a:p>
        </p:txBody>
      </p:sp>
      <p:sp>
        <p:nvSpPr>
          <p:cNvPr id="6" name="Rechteck 5">
            <a:extLst>
              <a:ext uri="{FF2B5EF4-FFF2-40B4-BE49-F238E27FC236}">
                <a16:creationId xmlns:a16="http://schemas.microsoft.com/office/drawing/2014/main" id="{3F6E932F-91BF-4BB6-A060-480141891B9A}"/>
              </a:ext>
            </a:extLst>
          </p:cNvPr>
          <p:cNvSpPr/>
          <p:nvPr userDrawn="1"/>
        </p:nvSpPr>
        <p:spPr>
          <a:xfrm>
            <a:off x="395288" y="4516739"/>
            <a:ext cx="2700548" cy="1899935"/>
          </a:xfrm>
          <a:prstGeom prst="rect">
            <a:avLst/>
          </a:prstGeom>
        </p:spPr>
        <p:txBody>
          <a:bodyPr lIns="0" tIns="0" rIns="0" bIns="0">
            <a:noAutofit/>
          </a:bodyPr>
          <a:lstStyle/>
          <a:p>
            <a:pPr>
              <a:lnSpc>
                <a:spcPct val="120000"/>
              </a:lnSpc>
              <a:tabLst>
                <a:tab pos="715963" algn="l"/>
              </a:tabLst>
            </a:pPr>
            <a:r>
              <a:rPr lang="de-DE" dirty="0"/>
              <a:t>	Deutsches </a:t>
            </a:r>
          </a:p>
          <a:p>
            <a:pPr>
              <a:lnSpc>
                <a:spcPct val="120000"/>
              </a:lnSpc>
            </a:pPr>
            <a:r>
              <a:rPr lang="de-DE" dirty="0"/>
              <a:t>Elektronen-Synchrotron</a:t>
            </a:r>
          </a:p>
          <a:p>
            <a:pPr>
              <a:lnSpc>
                <a:spcPct val="120000"/>
              </a:lnSpc>
            </a:pPr>
            <a:endParaRPr lang="de-DE" dirty="0"/>
          </a:p>
          <a:p>
            <a:pPr>
              <a:lnSpc>
                <a:spcPct val="120000"/>
              </a:lnSpc>
            </a:pPr>
            <a:r>
              <a:rPr lang="de-DE" dirty="0"/>
              <a:t>www.desy.de</a:t>
            </a:r>
          </a:p>
        </p:txBody>
      </p:sp>
      <p:sp>
        <p:nvSpPr>
          <p:cNvPr id="7" name="Textplatzhalter 7">
            <a:extLst>
              <a:ext uri="{FF2B5EF4-FFF2-40B4-BE49-F238E27FC236}">
                <a16:creationId xmlns:a16="http://schemas.microsoft.com/office/drawing/2014/main" id="{79C784CF-EB19-427C-881F-56D046C3083A}"/>
              </a:ext>
            </a:extLst>
          </p:cNvPr>
          <p:cNvSpPr>
            <a:spLocks noGrp="1"/>
          </p:cNvSpPr>
          <p:nvPr>
            <p:ph type="body" sz="quarter" idx="10"/>
          </p:nvPr>
        </p:nvSpPr>
        <p:spPr>
          <a:xfrm>
            <a:off x="3599891" y="4516739"/>
            <a:ext cx="5148821" cy="1899936"/>
          </a:xfrm>
        </p:spPr>
        <p:txBody>
          <a:bodyPr/>
          <a:lstStyle>
            <a:lvl1pPr marL="0" indent="0">
              <a:lnSpc>
                <a:spcPct val="120000"/>
              </a:lnSpc>
              <a:spcAft>
                <a:spcPts val="0"/>
              </a:spcAft>
              <a:buNone/>
              <a:defRPr/>
            </a:lvl1pPr>
            <a:lvl2pPr marL="361950" indent="0">
              <a:buNone/>
              <a:defRPr/>
            </a:lvl2pPr>
          </a:lstStyle>
          <a:p>
            <a:pPr lvl="0"/>
            <a:r>
              <a:rPr lang="de-DE"/>
              <a:t>Mastertextformat bearbeiten</a:t>
            </a:r>
          </a:p>
        </p:txBody>
      </p:sp>
    </p:spTree>
    <p:extLst>
      <p:ext uri="{BB962C8B-B14F-4D97-AF65-F5344CB8AC3E}">
        <p14:creationId xmlns:p14="http://schemas.microsoft.com/office/powerpoint/2010/main" val="3253079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th Picture)">
    <p:spTree>
      <p:nvGrpSpPr>
        <p:cNvPr id="1" name=""/>
        <p:cNvGrpSpPr/>
        <p:nvPr/>
      </p:nvGrpSpPr>
      <p:grpSpPr>
        <a:xfrm>
          <a:off x="0" y="0"/>
          <a:ext cx="0" cy="0"/>
          <a:chOff x="0" y="0"/>
          <a:chExt cx="0" cy="0"/>
        </a:xfrm>
      </p:grpSpPr>
      <p:sp>
        <p:nvSpPr>
          <p:cNvPr id="9" name="Bildplatzhalter 6"/>
          <p:cNvSpPr>
            <a:spLocks noGrp="1"/>
          </p:cNvSpPr>
          <p:nvPr>
            <p:ph type="pic" sz="quarter" idx="14"/>
          </p:nvPr>
        </p:nvSpPr>
        <p:spPr>
          <a:xfrm>
            <a:off x="2" y="1"/>
            <a:ext cx="12191997" cy="3429001"/>
          </a:xfrm>
          <a:solidFill>
            <a:schemeClr val="tx2"/>
          </a:solidFill>
        </p:spPr>
        <p:txBody>
          <a:bodyPr anchor="ctr"/>
          <a:lstStyle>
            <a:lvl1pPr marL="0" indent="0" algn="ctr">
              <a:buNone/>
              <a:defRPr/>
            </a:lvl1pPr>
          </a:lstStyle>
          <a:p>
            <a:r>
              <a:rPr lang="de-DE" noProof="0"/>
              <a:t>Bild durch Klicken auf Symbol hinzufügen</a:t>
            </a:r>
            <a:endParaRPr lang="en-US" noProof="0"/>
          </a:p>
        </p:txBody>
      </p:sp>
      <p:sp>
        <p:nvSpPr>
          <p:cNvPr id="2" name="Title 1"/>
          <p:cNvSpPr>
            <a:spLocks noGrp="1"/>
          </p:cNvSpPr>
          <p:nvPr>
            <p:ph type="ctrTitle"/>
          </p:nvPr>
        </p:nvSpPr>
        <p:spPr>
          <a:xfrm>
            <a:off x="407988" y="349612"/>
            <a:ext cx="11376025" cy="1099777"/>
          </a:xfrm>
        </p:spPr>
        <p:txBody>
          <a:bodyPr anchor="t"/>
          <a:lstStyle>
            <a:lvl1pPr algn="l">
              <a:lnSpc>
                <a:spcPct val="100000"/>
              </a:lnSpc>
              <a:defRPr sz="6000">
                <a:solidFill>
                  <a:schemeClr val="bg1"/>
                </a:solidFill>
              </a:defRPr>
            </a:lvl1pPr>
          </a:lstStyle>
          <a:p>
            <a:r>
              <a:rPr lang="de-DE" noProof="0"/>
              <a:t>Mastertitelformat bearbeiten</a:t>
            </a:r>
            <a:endParaRPr lang="en-US" noProof="0" dirty="0"/>
          </a:p>
        </p:txBody>
      </p:sp>
      <p:sp>
        <p:nvSpPr>
          <p:cNvPr id="3" name="Subtitle 2"/>
          <p:cNvSpPr>
            <a:spLocks noGrp="1"/>
          </p:cNvSpPr>
          <p:nvPr>
            <p:ph type="subTitle" idx="1"/>
          </p:nvPr>
        </p:nvSpPr>
        <p:spPr>
          <a:xfrm>
            <a:off x="407987" y="2335014"/>
            <a:ext cx="11376025" cy="889339"/>
          </a:xfrm>
        </p:spPr>
        <p:txBody>
          <a:bodyPr/>
          <a:lstStyle>
            <a:lvl1pPr marL="0" indent="0" algn="l">
              <a:buNone/>
              <a:defRPr sz="18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noProof="0"/>
              <a:t>Master-Untertitelformat bearbeiten</a:t>
            </a:r>
            <a:endParaRPr lang="en-US" noProof="0" dirty="0"/>
          </a:p>
        </p:txBody>
      </p:sp>
      <p:sp>
        <p:nvSpPr>
          <p:cNvPr id="12" name="Textplatzhalter 11"/>
          <p:cNvSpPr>
            <a:spLocks noGrp="1"/>
          </p:cNvSpPr>
          <p:nvPr>
            <p:ph type="body" sz="quarter" idx="10"/>
          </p:nvPr>
        </p:nvSpPr>
        <p:spPr>
          <a:xfrm>
            <a:off x="414396" y="4096780"/>
            <a:ext cx="11369548" cy="700373"/>
          </a:xfrm>
        </p:spPr>
        <p:txBody>
          <a:bodyPr/>
          <a:lstStyle>
            <a:lvl1pPr marL="0" indent="0">
              <a:spcAft>
                <a:spcPts val="0"/>
              </a:spcAft>
              <a:buNone/>
              <a:defRPr sz="1800"/>
            </a:lvl1pPr>
          </a:lstStyle>
          <a:p>
            <a:pPr lvl="0"/>
            <a:r>
              <a:rPr lang="de-DE" noProof="0"/>
              <a:t>Mastertextformat bearbeiten</a:t>
            </a:r>
          </a:p>
        </p:txBody>
      </p:sp>
      <p:pic>
        <p:nvPicPr>
          <p:cNvPr id="8" name="Grafik 7">
            <a:extLst>
              <a:ext uri="{FF2B5EF4-FFF2-40B4-BE49-F238E27FC236}">
                <a16:creationId xmlns:a16="http://schemas.microsoft.com/office/drawing/2014/main" id="{25629FEB-7EDF-4566-BF2D-9E9B8D44D50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368" y="6261914"/>
            <a:ext cx="2168482" cy="160615"/>
          </a:xfrm>
          <a:prstGeom prst="rect">
            <a:avLst/>
          </a:prstGeom>
        </p:spPr>
      </p:pic>
      <p:pic>
        <p:nvPicPr>
          <p:cNvPr id="10" name="Grafik 9">
            <a:extLst>
              <a:ext uri="{FF2B5EF4-FFF2-40B4-BE49-F238E27FC236}">
                <a16:creationId xmlns:a16="http://schemas.microsoft.com/office/drawing/2014/main" id="{338F9ECC-B605-4D88-9A7C-3D464250847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833032" y="5669842"/>
            <a:ext cx="793750" cy="794193"/>
          </a:xfrm>
          <a:prstGeom prst="rect">
            <a:avLst/>
          </a:prstGeom>
        </p:spPr>
      </p:pic>
    </p:spTree>
    <p:extLst>
      <p:ext uri="{BB962C8B-B14F-4D97-AF65-F5344CB8AC3E}">
        <p14:creationId xmlns:p14="http://schemas.microsoft.com/office/powerpoint/2010/main" val="86085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cya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0"/>
            <a:ext cx="11376025" cy="3511190"/>
          </a:xfrm>
        </p:spPr>
        <p:txBody>
          <a:bodyPr anchor="t"/>
          <a:lstStyle>
            <a:lvl1pPr algn="l">
              <a:lnSpc>
                <a:spcPct val="100000"/>
              </a:lnSpc>
              <a:defRPr sz="6000">
                <a:solidFill>
                  <a:schemeClr val="bg1"/>
                </a:solidFill>
              </a:defRPr>
            </a:lvl1pPr>
          </a:lstStyle>
          <a:p>
            <a:r>
              <a:rPr lang="de-DE" noProof="0"/>
              <a:t>Mastertitelformat bearbeiten</a:t>
            </a:r>
            <a:endParaRPr lang="en-US" noProof="0" dirty="0"/>
          </a:p>
        </p:txBody>
      </p:sp>
    </p:spTree>
    <p:extLst>
      <p:ext uri="{BB962C8B-B14F-4D97-AF65-F5344CB8AC3E}">
        <p14:creationId xmlns:p14="http://schemas.microsoft.com/office/powerpoint/2010/main" val="145757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ivider white">
    <p:spTree>
      <p:nvGrpSpPr>
        <p:cNvPr id="1" name=""/>
        <p:cNvGrpSpPr/>
        <p:nvPr/>
      </p:nvGrpSpPr>
      <p:grpSpPr>
        <a:xfrm>
          <a:off x="0" y="0"/>
          <a:ext cx="0" cy="0"/>
          <a:chOff x="0" y="0"/>
          <a:chExt cx="0" cy="0"/>
        </a:xfrm>
      </p:grpSpPr>
      <p:sp>
        <p:nvSpPr>
          <p:cNvPr id="2" name="Title 1"/>
          <p:cNvSpPr>
            <a:spLocks noGrp="1"/>
          </p:cNvSpPr>
          <p:nvPr>
            <p:ph type="ctrTitle"/>
          </p:nvPr>
        </p:nvSpPr>
        <p:spPr>
          <a:xfrm>
            <a:off x="407988" y="349610"/>
            <a:ext cx="11376025" cy="3511190"/>
          </a:xfrm>
        </p:spPr>
        <p:txBody>
          <a:bodyPr anchor="t"/>
          <a:lstStyle>
            <a:lvl1pPr algn="l">
              <a:lnSpc>
                <a:spcPct val="100000"/>
              </a:lnSpc>
              <a:defRPr sz="6000">
                <a:solidFill>
                  <a:schemeClr val="accent1"/>
                </a:solidFill>
              </a:defRPr>
            </a:lvl1pPr>
          </a:lstStyle>
          <a:p>
            <a:r>
              <a:rPr lang="de-DE" noProof="0"/>
              <a:t>Mastertitelformat bearbeiten</a:t>
            </a:r>
            <a:endParaRPr lang="en-US" noProof="0" dirty="0"/>
          </a:p>
        </p:txBody>
      </p:sp>
    </p:spTree>
    <p:extLst>
      <p:ext uri="{BB962C8B-B14F-4D97-AF65-F5344CB8AC3E}">
        <p14:creationId xmlns:p14="http://schemas.microsoft.com/office/powerpoint/2010/main" val="262023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3" name="Content Placeholder 2"/>
          <p:cNvSpPr>
            <a:spLocks noGrp="1"/>
          </p:cNvSpPr>
          <p:nvPr>
            <p:ph idx="1"/>
          </p:nvPr>
        </p:nvSpPr>
        <p:spPr/>
        <p:txBody>
          <a:bodyPr/>
          <a:lstStyle/>
          <a:p>
            <a:pPr lvl="0"/>
            <a:r>
              <a:rPr lang="de-DE" noProof="0"/>
              <a:t>Mastertextformat bearbeiten</a:t>
            </a:r>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8" y="817500"/>
            <a:ext cx="11376024"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Tree>
    <p:extLst>
      <p:ext uri="{BB962C8B-B14F-4D97-AF65-F5344CB8AC3E}">
        <p14:creationId xmlns:p14="http://schemas.microsoft.com/office/powerpoint/2010/main" val="173340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3" name="Content Placeholder 2"/>
          <p:cNvSpPr>
            <a:spLocks noGrp="1"/>
          </p:cNvSpPr>
          <p:nvPr>
            <p:ph idx="1"/>
          </p:nvPr>
        </p:nvSpPr>
        <p:spPr>
          <a:xfrm>
            <a:off x="407988" y="1406427"/>
            <a:ext cx="5616575" cy="5010249"/>
          </a:xfrm>
        </p:spPr>
        <p:txBody>
          <a:bodyPr/>
          <a:lstStyle/>
          <a:p>
            <a:pPr lvl="0"/>
            <a:r>
              <a:rPr lang="de-DE" noProof="0"/>
              <a:t>Mastertextformat bearbeiten</a:t>
            </a:r>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6" name="Content Placeholder 2"/>
          <p:cNvSpPr>
            <a:spLocks noGrp="1"/>
          </p:cNvSpPr>
          <p:nvPr>
            <p:ph idx="14"/>
          </p:nvPr>
        </p:nvSpPr>
        <p:spPr>
          <a:xfrm>
            <a:off x="6167439" y="1406427"/>
            <a:ext cx="5616574" cy="5010249"/>
          </a:xfrm>
        </p:spPr>
        <p:txBody>
          <a:bodyPr/>
          <a:lstStyle/>
          <a:p>
            <a:pPr lvl="0"/>
            <a:r>
              <a:rPr lang="de-DE" noProof="0"/>
              <a:t>Mastertextformat bearbeiten</a:t>
            </a:r>
          </a:p>
        </p:txBody>
      </p:sp>
    </p:spTree>
    <p:extLst>
      <p:ext uri="{BB962C8B-B14F-4D97-AF65-F5344CB8AC3E}">
        <p14:creationId xmlns:p14="http://schemas.microsoft.com/office/powerpoint/2010/main" val="3548715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3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3" name="Content Placeholder 2"/>
          <p:cNvSpPr>
            <a:spLocks noGrp="1"/>
          </p:cNvSpPr>
          <p:nvPr>
            <p:ph idx="1"/>
          </p:nvPr>
        </p:nvSpPr>
        <p:spPr>
          <a:xfrm>
            <a:off x="407989" y="1406427"/>
            <a:ext cx="3708400" cy="5010249"/>
          </a:xfrm>
        </p:spPr>
        <p:txBody>
          <a:bodyPr/>
          <a:lstStyle/>
          <a:p>
            <a:pPr lvl="0"/>
            <a:r>
              <a:rPr lang="de-DE" noProof="0"/>
              <a:t>Mastertextformat bearbeiten</a:t>
            </a:r>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6" name="Content Placeholder 2"/>
          <p:cNvSpPr>
            <a:spLocks noGrp="1"/>
          </p:cNvSpPr>
          <p:nvPr>
            <p:ph idx="14"/>
          </p:nvPr>
        </p:nvSpPr>
        <p:spPr>
          <a:xfrm>
            <a:off x="4259263" y="1406427"/>
            <a:ext cx="3673475" cy="5010249"/>
          </a:xfrm>
        </p:spPr>
        <p:txBody>
          <a:bodyPr/>
          <a:lstStyle/>
          <a:p>
            <a:pPr lvl="0"/>
            <a:r>
              <a:rPr lang="de-DE" noProof="0"/>
              <a:t>Mastertextformat bearbeiten</a:t>
            </a:r>
          </a:p>
        </p:txBody>
      </p:sp>
      <p:sp>
        <p:nvSpPr>
          <p:cNvPr id="7" name="Content Placeholder 2"/>
          <p:cNvSpPr>
            <a:spLocks noGrp="1"/>
          </p:cNvSpPr>
          <p:nvPr>
            <p:ph idx="15"/>
          </p:nvPr>
        </p:nvSpPr>
        <p:spPr>
          <a:xfrm>
            <a:off x="8075612" y="1406427"/>
            <a:ext cx="3708399" cy="5010249"/>
          </a:xfrm>
        </p:spPr>
        <p:txBody>
          <a:bodyPr/>
          <a:lstStyle/>
          <a:p>
            <a:pPr lvl="0"/>
            <a:r>
              <a:rPr lang="de-DE" noProof="0"/>
              <a:t>Mastertextformat bearbeiten</a:t>
            </a:r>
          </a:p>
        </p:txBody>
      </p:sp>
    </p:spTree>
    <p:extLst>
      <p:ext uri="{BB962C8B-B14F-4D97-AF65-F5344CB8AC3E}">
        <p14:creationId xmlns:p14="http://schemas.microsoft.com/office/powerpoint/2010/main" val="3834802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Text and 2 Pictur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Textplatzhalter 6"/>
          <p:cNvSpPr>
            <a:spLocks noGrp="1"/>
          </p:cNvSpPr>
          <p:nvPr>
            <p:ph type="body" sz="quarter" idx="15"/>
          </p:nvPr>
        </p:nvSpPr>
        <p:spPr>
          <a:xfrm>
            <a:off x="407988" y="1406427"/>
            <a:ext cx="5616575" cy="2454374"/>
          </a:xfrm>
        </p:spPr>
        <p:txBody>
          <a:bodyPr/>
          <a:lstStyle/>
          <a:p>
            <a:pPr lvl="0"/>
            <a:r>
              <a:rPr lang="de-DE" noProof="0"/>
              <a:t>Mastertextformat bearbeiten</a:t>
            </a:r>
          </a:p>
        </p:txBody>
      </p:sp>
      <p:sp>
        <p:nvSpPr>
          <p:cNvPr id="9" name="Textplatzhalter 6"/>
          <p:cNvSpPr>
            <a:spLocks noGrp="1"/>
          </p:cNvSpPr>
          <p:nvPr>
            <p:ph type="body" sz="quarter" idx="16"/>
          </p:nvPr>
        </p:nvSpPr>
        <p:spPr>
          <a:xfrm>
            <a:off x="407988" y="3963533"/>
            <a:ext cx="5616575" cy="2454374"/>
          </a:xfrm>
        </p:spPr>
        <p:txBody>
          <a:bodyPr/>
          <a:lstStyle/>
          <a:p>
            <a:pPr lvl="0"/>
            <a:r>
              <a:rPr lang="de-DE" noProof="0"/>
              <a:t>Mastertextformat bearbeiten</a:t>
            </a:r>
          </a:p>
        </p:txBody>
      </p:sp>
      <p:sp>
        <p:nvSpPr>
          <p:cNvPr id="10" name="Bildplatzhalter 6"/>
          <p:cNvSpPr>
            <a:spLocks noGrp="1"/>
          </p:cNvSpPr>
          <p:nvPr>
            <p:ph type="pic" sz="quarter" idx="14"/>
          </p:nvPr>
        </p:nvSpPr>
        <p:spPr>
          <a:xfrm>
            <a:off x="6167437" y="1449389"/>
            <a:ext cx="5616576" cy="2411412"/>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
        <p:nvSpPr>
          <p:cNvPr id="11" name="Bildplatzhalter 6"/>
          <p:cNvSpPr>
            <a:spLocks noGrp="1"/>
          </p:cNvSpPr>
          <p:nvPr>
            <p:ph type="pic" sz="quarter" idx="17"/>
          </p:nvPr>
        </p:nvSpPr>
        <p:spPr>
          <a:xfrm>
            <a:off x="6167438" y="4005263"/>
            <a:ext cx="5616576" cy="2412644"/>
          </a:xfrm>
          <a:solidFill>
            <a:schemeClr val="bg1">
              <a:lumMod val="95000"/>
            </a:schemeClr>
          </a:solidFill>
        </p:spPr>
        <p:txBody>
          <a:bodyPr anchor="ctr"/>
          <a:lstStyle>
            <a:lvl1pPr marL="0" indent="0" algn="ctr">
              <a:buNone/>
              <a:defRPr/>
            </a:lvl1pPr>
          </a:lstStyle>
          <a:p>
            <a:r>
              <a:rPr lang="de-DE" noProof="0"/>
              <a:t>Bild durch Klicken auf Symbol hinzufügen</a:t>
            </a:r>
            <a:endParaRPr lang="en-US" noProof="0"/>
          </a:p>
        </p:txBody>
      </p:sp>
    </p:spTree>
    <p:extLst>
      <p:ext uri="{BB962C8B-B14F-4D97-AF65-F5344CB8AC3E}">
        <p14:creationId xmlns:p14="http://schemas.microsoft.com/office/powerpoint/2010/main" val="47116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Text and 2 Objec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Mastertitelformat bearbeiten</a:t>
            </a:r>
            <a:endParaRPr lang="en-US" noProof="0" dirty="0"/>
          </a:p>
        </p:txBody>
      </p:sp>
      <p:sp>
        <p:nvSpPr>
          <p:cNvPr id="5" name="Footer Placeholder 4"/>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8" name="Textplatzhalter 7"/>
          <p:cNvSpPr>
            <a:spLocks noGrp="1"/>
          </p:cNvSpPr>
          <p:nvPr>
            <p:ph type="body" sz="quarter" idx="13"/>
          </p:nvPr>
        </p:nvSpPr>
        <p:spPr>
          <a:xfrm>
            <a:off x="407987" y="817500"/>
            <a:ext cx="11376025" cy="379252"/>
          </a:xfrm>
        </p:spPr>
        <p:txBody>
          <a:bodyPr/>
          <a:lstStyle>
            <a:lvl1pPr marL="0" indent="0">
              <a:spcAft>
                <a:spcPts val="0"/>
              </a:spcAft>
              <a:buNone/>
              <a:defRPr b="1">
                <a:solidFill>
                  <a:schemeClr val="accent2"/>
                </a:solidFill>
              </a:defRPr>
            </a:lvl1pPr>
            <a:lvl2pPr marL="266700" indent="0">
              <a:buNone/>
              <a:defRPr/>
            </a:lvl2pPr>
          </a:lstStyle>
          <a:p>
            <a:pPr lvl="0"/>
            <a:r>
              <a:rPr lang="de-DE" noProof="0"/>
              <a:t>Mastertextformat bearbeiten</a:t>
            </a:r>
          </a:p>
        </p:txBody>
      </p:sp>
      <p:sp>
        <p:nvSpPr>
          <p:cNvPr id="7" name="Textplatzhalter 6"/>
          <p:cNvSpPr>
            <a:spLocks noGrp="1"/>
          </p:cNvSpPr>
          <p:nvPr>
            <p:ph type="body" sz="quarter" idx="15"/>
          </p:nvPr>
        </p:nvSpPr>
        <p:spPr>
          <a:xfrm>
            <a:off x="407988" y="1406427"/>
            <a:ext cx="5616575" cy="2454374"/>
          </a:xfrm>
        </p:spPr>
        <p:txBody>
          <a:bodyPr/>
          <a:lstStyle/>
          <a:p>
            <a:pPr lvl="0"/>
            <a:r>
              <a:rPr lang="de-DE" noProof="0"/>
              <a:t>Mastertextformat bearbeiten</a:t>
            </a:r>
          </a:p>
        </p:txBody>
      </p:sp>
      <p:sp>
        <p:nvSpPr>
          <p:cNvPr id="9" name="Textplatzhalter 6"/>
          <p:cNvSpPr>
            <a:spLocks noGrp="1"/>
          </p:cNvSpPr>
          <p:nvPr>
            <p:ph type="body" sz="quarter" idx="16"/>
          </p:nvPr>
        </p:nvSpPr>
        <p:spPr>
          <a:xfrm>
            <a:off x="407988" y="3963533"/>
            <a:ext cx="5616575" cy="2454374"/>
          </a:xfrm>
        </p:spPr>
        <p:txBody>
          <a:bodyPr/>
          <a:lstStyle/>
          <a:p>
            <a:pPr lvl="0"/>
            <a:r>
              <a:rPr lang="de-DE" noProof="0"/>
              <a:t>Mastertextformat bearbeiten</a:t>
            </a:r>
          </a:p>
        </p:txBody>
      </p:sp>
      <p:sp>
        <p:nvSpPr>
          <p:cNvPr id="12" name="Inhaltsplatzhalter 5">
            <a:extLst>
              <a:ext uri="{FF2B5EF4-FFF2-40B4-BE49-F238E27FC236}">
                <a16:creationId xmlns:a16="http://schemas.microsoft.com/office/drawing/2014/main" id="{2E8BFC49-6C4E-4A78-A7A9-0AB60943F6F7}"/>
              </a:ext>
            </a:extLst>
          </p:cNvPr>
          <p:cNvSpPr>
            <a:spLocks noGrp="1"/>
          </p:cNvSpPr>
          <p:nvPr>
            <p:ph sz="quarter" idx="18" hasCustomPrompt="1"/>
          </p:nvPr>
        </p:nvSpPr>
        <p:spPr>
          <a:xfrm>
            <a:off x="6167438" y="1449388"/>
            <a:ext cx="5616574"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
        <p:nvSpPr>
          <p:cNvPr id="13" name="Inhaltsplatzhalter 5">
            <a:extLst>
              <a:ext uri="{FF2B5EF4-FFF2-40B4-BE49-F238E27FC236}">
                <a16:creationId xmlns:a16="http://schemas.microsoft.com/office/drawing/2014/main" id="{6B2B23C8-8ABC-4DC4-A6B8-3AA482F34140}"/>
              </a:ext>
            </a:extLst>
          </p:cNvPr>
          <p:cNvSpPr>
            <a:spLocks noGrp="1"/>
          </p:cNvSpPr>
          <p:nvPr>
            <p:ph sz="quarter" idx="19" hasCustomPrompt="1"/>
          </p:nvPr>
        </p:nvSpPr>
        <p:spPr>
          <a:xfrm>
            <a:off x="6167438" y="4005263"/>
            <a:ext cx="5616574" cy="2411412"/>
          </a:xfrm>
          <a:solidFill>
            <a:schemeClr val="bg1">
              <a:lumMod val="95000"/>
            </a:schemeClr>
          </a:solidFill>
        </p:spPr>
        <p:txBody>
          <a:bodyPr lIns="72000" tIns="36000" rIns="72000" bIns="36000"/>
          <a:lstStyle>
            <a:lvl1pPr marL="0" indent="0">
              <a:buNone/>
              <a:defRPr/>
            </a:lvl1pPr>
          </a:lstStyle>
          <a:p>
            <a:pPr lvl="0"/>
            <a:r>
              <a:rPr lang="de-DE" dirty="0" err="1"/>
              <a:t>Object</a:t>
            </a:r>
            <a:r>
              <a:rPr lang="de-DE" dirty="0"/>
              <a:t> </a:t>
            </a:r>
          </a:p>
        </p:txBody>
      </p:sp>
    </p:spTree>
    <p:extLst>
      <p:ext uri="{BB962C8B-B14F-4D97-AF65-F5344CB8AC3E}">
        <p14:creationId xmlns:p14="http://schemas.microsoft.com/office/powerpoint/2010/main" val="285878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7988" y="349611"/>
            <a:ext cx="11376024" cy="451098"/>
          </a:xfrm>
          <a:prstGeom prst="rect">
            <a:avLst/>
          </a:prstGeom>
        </p:spPr>
        <p:txBody>
          <a:bodyPr vert="horz" lIns="0" tIns="0" rIns="0" bIns="0" rtlCol="0" anchor="t" anchorCtr="0">
            <a:noAutofit/>
          </a:bodyPr>
          <a:lstStyle/>
          <a:p>
            <a:endParaRPr lang="en-US" noProof="0" dirty="0"/>
          </a:p>
        </p:txBody>
      </p:sp>
      <p:sp>
        <p:nvSpPr>
          <p:cNvPr id="3" name="Text Placeholder 2"/>
          <p:cNvSpPr>
            <a:spLocks noGrp="1"/>
          </p:cNvSpPr>
          <p:nvPr>
            <p:ph type="body" idx="1"/>
          </p:nvPr>
        </p:nvSpPr>
        <p:spPr>
          <a:xfrm>
            <a:off x="407987" y="1406427"/>
            <a:ext cx="11376025" cy="5010249"/>
          </a:xfrm>
          <a:prstGeom prst="rect">
            <a:avLst/>
          </a:prstGeom>
        </p:spPr>
        <p:txBody>
          <a:bodyPr vert="horz" lIns="0" tIns="0" rIns="0" bIns="0" rtlCol="0" anchor="t" anchorCtr="0">
            <a:noAutofit/>
          </a:bodyPr>
          <a:lstStyle/>
          <a:p>
            <a:pPr lvl="0"/>
            <a:endParaRPr lang="en-US" noProof="0" dirty="0"/>
          </a:p>
        </p:txBody>
      </p:sp>
      <p:sp>
        <p:nvSpPr>
          <p:cNvPr id="5" name="Footer Placeholder 4"/>
          <p:cNvSpPr>
            <a:spLocks noGrp="1"/>
          </p:cNvSpPr>
          <p:nvPr>
            <p:ph type="ftr" sz="quarter" idx="3"/>
          </p:nvPr>
        </p:nvSpPr>
        <p:spPr>
          <a:xfrm>
            <a:off x="791578" y="6580800"/>
            <a:ext cx="9948937" cy="186841"/>
          </a:xfrm>
          <a:prstGeom prst="rect">
            <a:avLst/>
          </a:prstGeom>
        </p:spPr>
        <p:txBody>
          <a:bodyPr vert="horz" lIns="0" tIns="0" rIns="0" bIns="0" rtlCol="0" anchor="t" anchorCtr="0">
            <a:noAutofit/>
          </a:bodyPr>
          <a:lstStyle>
            <a:lvl1pPr algn="l">
              <a:defRPr sz="1000">
                <a:solidFill>
                  <a:schemeClr val="tx1"/>
                </a:solidFill>
              </a:defRPr>
            </a:lvl1pPr>
          </a:lstStyle>
          <a:p>
            <a:r>
              <a:rPr lang="en-US"/>
              <a:t>S.Pfeiffer | EURIZON Task 4.1 Diagnostic Update Meeting | 12.06.2023 </a:t>
            </a:r>
            <a:endParaRPr lang="en-US" dirty="0"/>
          </a:p>
        </p:txBody>
      </p:sp>
      <p:sp>
        <p:nvSpPr>
          <p:cNvPr id="14" name="Textfeld 13"/>
          <p:cNvSpPr txBox="1"/>
          <p:nvPr userDrawn="1"/>
        </p:nvSpPr>
        <p:spPr>
          <a:xfrm>
            <a:off x="10848528" y="6580800"/>
            <a:ext cx="935485" cy="186841"/>
          </a:xfrm>
          <a:prstGeom prst="rect">
            <a:avLst/>
          </a:prstGeom>
          <a:noFill/>
        </p:spPr>
        <p:txBody>
          <a:bodyPr wrap="square" lIns="0" tIns="0" rIns="0" bIns="0" rtlCol="0">
            <a:noAutofit/>
          </a:bodyPr>
          <a:lstStyle/>
          <a:p>
            <a:pPr algn="r"/>
            <a:r>
              <a:rPr lang="en-US" sz="1000" b="1" noProof="0" dirty="0"/>
              <a:t>Page </a:t>
            </a:r>
            <a:fld id="{0427E4B2-AC28-443E-BE04-5CD55098A90B}" type="slidenum">
              <a:rPr lang="en-US" sz="1000" b="1" noProof="0" smtClean="0"/>
              <a:pPr algn="r"/>
              <a:t>‹Nr.›</a:t>
            </a:fld>
            <a:endParaRPr lang="en-US" sz="1000" b="1" noProof="0" dirty="0"/>
          </a:p>
        </p:txBody>
      </p:sp>
      <p:pic>
        <p:nvPicPr>
          <p:cNvPr id="10" name="Grafik 9">
            <a:extLst>
              <a:ext uri="{FF2B5EF4-FFF2-40B4-BE49-F238E27FC236}">
                <a16:creationId xmlns:a16="http://schemas.microsoft.com/office/drawing/2014/main" id="{A7829311-53B7-4C59-9288-3343CCC381FC}"/>
              </a:ext>
            </a:extLst>
          </p:cNvPr>
          <p:cNvPicPr>
            <a:picLocks noChangeAspect="1"/>
          </p:cNvPicPr>
          <p:nvPr userDrawn="1"/>
        </p:nvPicPr>
        <p:blipFill>
          <a:blip r:embed="rId20">
            <a:extLst>
              <a:ext uri="{28A0092B-C50C-407E-A947-70E740481C1C}">
                <a14:useLocalDpi xmlns:a14="http://schemas.microsoft.com/office/drawing/2010/main" val="0"/>
              </a:ext>
            </a:extLst>
          </a:blip>
          <a:stretch>
            <a:fillRect/>
          </a:stretch>
        </p:blipFill>
        <p:spPr>
          <a:xfrm>
            <a:off x="403112" y="6614019"/>
            <a:ext cx="325552" cy="100639"/>
          </a:xfrm>
          <a:prstGeom prst="rect">
            <a:avLst/>
          </a:prstGeom>
        </p:spPr>
      </p:pic>
    </p:spTree>
    <p:extLst>
      <p:ext uri="{BB962C8B-B14F-4D97-AF65-F5344CB8AC3E}">
        <p14:creationId xmlns:p14="http://schemas.microsoft.com/office/powerpoint/2010/main" val="284529931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80" r:id="rId4"/>
    <p:sldLayoutId id="2147483662" r:id="rId5"/>
    <p:sldLayoutId id="2147483668" r:id="rId6"/>
    <p:sldLayoutId id="2147483673" r:id="rId7"/>
    <p:sldLayoutId id="2147483670" r:id="rId8"/>
    <p:sldLayoutId id="2147483678" r:id="rId9"/>
    <p:sldLayoutId id="2147483674" r:id="rId10"/>
    <p:sldLayoutId id="2147483679" r:id="rId11"/>
    <p:sldLayoutId id="2147483675" r:id="rId12"/>
    <p:sldLayoutId id="2147483669" r:id="rId13"/>
    <p:sldLayoutId id="2147483676" r:id="rId14"/>
    <p:sldLayoutId id="2147483677" r:id="rId15"/>
    <p:sldLayoutId id="2147483666" r:id="rId16"/>
    <p:sldLayoutId id="2147483667" r:id="rId17"/>
    <p:sldLayoutId id="2147483681" r:id="rId18"/>
  </p:sldLayoutIdLst>
  <p:hf sldNum="0" hdr="0" dt="0"/>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361950" indent="-361950" algn="l" defTabSz="914400" rtl="0" eaLnBrk="1" latinLnBrk="0" hangingPunct="1">
        <a:lnSpc>
          <a:spcPct val="110000"/>
        </a:lnSpc>
        <a:spcBef>
          <a:spcPts val="0"/>
        </a:spcBef>
        <a:spcAft>
          <a:spcPts val="1200"/>
        </a:spcAft>
        <a:buFont typeface="Arial" panose="020B0604020202020204" pitchFamily="34" charset="0"/>
        <a:buChar char="•"/>
        <a:tabLst>
          <a:tab pos="361950" algn="l"/>
        </a:tabLst>
        <a:defRPr sz="1800" kern="1200">
          <a:solidFill>
            <a:schemeClr val="tx1"/>
          </a:solidFill>
          <a:latin typeface="+mn-lt"/>
          <a:ea typeface="+mn-ea"/>
          <a:cs typeface="+mn-cs"/>
        </a:defRPr>
      </a:lvl1pPr>
      <a:lvl2pPr marL="6286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2pPr>
      <a:lvl3pPr marL="8953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3pPr>
      <a:lvl4pPr marL="1162050" indent="-2667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4pPr>
      <a:lvl5pPr marL="1438275" indent="-276225"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913" userDrawn="1">
          <p15:clr>
            <a:srgbClr val="F26B43"/>
          </p15:clr>
        </p15:guide>
        <p15:guide id="2" pos="3885" userDrawn="1">
          <p15:clr>
            <a:srgbClr val="F26B43"/>
          </p15:clr>
        </p15:guide>
        <p15:guide id="3" pos="3795" userDrawn="1">
          <p15:clr>
            <a:srgbClr val="F26B43"/>
          </p15:clr>
        </p15:guide>
        <p15:guide id="4" pos="7423" userDrawn="1">
          <p15:clr>
            <a:srgbClr val="F26B43"/>
          </p15:clr>
        </p15:guide>
        <p15:guide id="5" pos="257" userDrawn="1">
          <p15:clr>
            <a:srgbClr val="F26B43"/>
          </p15:clr>
        </p15:guide>
        <p15:guide id="6" orient="horz" pos="4042" userDrawn="1">
          <p15:clr>
            <a:srgbClr val="F26B43"/>
          </p15:clr>
        </p15:guide>
        <p15:guide id="7" orient="horz" pos="2432" userDrawn="1">
          <p15:clr>
            <a:srgbClr val="F26B43"/>
          </p15:clr>
        </p15:guide>
        <p15:guide id="8" orient="horz" pos="2523" userDrawn="1">
          <p15:clr>
            <a:srgbClr val="F26B43"/>
          </p15:clr>
        </p15:guide>
        <p15:guide id="9" pos="2593" userDrawn="1">
          <p15:clr>
            <a:srgbClr val="F26B43"/>
          </p15:clr>
        </p15:guide>
        <p15:guide id="10" pos="2683" userDrawn="1">
          <p15:clr>
            <a:srgbClr val="F26B43"/>
          </p15:clr>
        </p15:guide>
        <p15:guide id="11" pos="4997" userDrawn="1">
          <p15:clr>
            <a:srgbClr val="F26B43"/>
          </p15:clr>
        </p15:guide>
        <p15:guide id="12" pos="5087"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a:t>Status of emittance shaker and emittance monitor for PETRAIV</a:t>
            </a:r>
          </a:p>
        </p:txBody>
      </p:sp>
      <p:sp>
        <p:nvSpPr>
          <p:cNvPr id="3" name="Untertitel 2"/>
          <p:cNvSpPr>
            <a:spLocks noGrp="1"/>
          </p:cNvSpPr>
          <p:nvPr>
            <p:ph type="subTitle" idx="1"/>
          </p:nvPr>
        </p:nvSpPr>
        <p:spPr/>
        <p:txBody>
          <a:bodyPr/>
          <a:lstStyle/>
          <a:p>
            <a:r>
              <a:rPr lang="en-US" dirty="0"/>
              <a:t> </a:t>
            </a:r>
            <a:r>
              <a:rPr lang="en-US" dirty="0" err="1"/>
              <a:t>Eurizon</a:t>
            </a:r>
            <a:r>
              <a:rPr lang="en-US" dirty="0"/>
              <a:t> Task 4.1 Diagnostics Update Meeting</a:t>
            </a:r>
          </a:p>
          <a:p>
            <a:endParaRPr lang="en-US" dirty="0"/>
          </a:p>
        </p:txBody>
      </p:sp>
      <p:sp>
        <p:nvSpPr>
          <p:cNvPr id="4" name="Textplatzhalter 3"/>
          <p:cNvSpPr>
            <a:spLocks noGrp="1"/>
          </p:cNvSpPr>
          <p:nvPr>
            <p:ph type="body" sz="quarter" idx="10"/>
          </p:nvPr>
        </p:nvSpPr>
        <p:spPr/>
        <p:txBody>
          <a:bodyPr/>
          <a:lstStyle/>
          <a:p>
            <a:r>
              <a:rPr lang="en-US" dirty="0"/>
              <a:t>Sven Pfeiffer</a:t>
            </a:r>
          </a:p>
          <a:p>
            <a:r>
              <a:rPr lang="en-US" dirty="0"/>
              <a:t>Hamburg, 12.06.2023</a:t>
            </a:r>
          </a:p>
        </p:txBody>
      </p:sp>
    </p:spTree>
    <p:extLst>
      <p:ext uri="{BB962C8B-B14F-4D97-AF65-F5344CB8AC3E}">
        <p14:creationId xmlns:p14="http://schemas.microsoft.com/office/powerpoint/2010/main" val="386123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err="1"/>
              <a:t>Thank</a:t>
            </a:r>
            <a:r>
              <a:rPr lang="de-DE" dirty="0"/>
              <a:t> </a:t>
            </a:r>
            <a:r>
              <a:rPr lang="de-DE" dirty="0" err="1"/>
              <a:t>you</a:t>
            </a:r>
            <a:endParaRPr lang="de-DE" dirty="0"/>
          </a:p>
        </p:txBody>
      </p:sp>
    </p:spTree>
    <p:extLst>
      <p:ext uri="{BB962C8B-B14F-4D97-AF65-F5344CB8AC3E}">
        <p14:creationId xmlns:p14="http://schemas.microsoft.com/office/powerpoint/2010/main" val="2776800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50AD6CCA-2661-4C25-9614-623803F9256C}"/>
              </a:ext>
            </a:extLst>
          </p:cNvPr>
          <p:cNvSpPr>
            <a:spLocks noGrp="1"/>
          </p:cNvSpPr>
          <p:nvPr>
            <p:ph type="body" sz="quarter" idx="10"/>
          </p:nvPr>
        </p:nvSpPr>
        <p:spPr/>
        <p:txBody>
          <a:bodyPr/>
          <a:lstStyle/>
          <a:p>
            <a:r>
              <a:rPr lang="de-DE" dirty="0"/>
              <a:t>Name </a:t>
            </a:r>
            <a:r>
              <a:rPr lang="de-DE" dirty="0" err="1"/>
              <a:t>Surname</a:t>
            </a:r>
            <a:endParaRPr lang="de-DE" dirty="0"/>
          </a:p>
          <a:p>
            <a:r>
              <a:rPr lang="de-DE" dirty="0"/>
              <a:t>Department</a:t>
            </a:r>
          </a:p>
          <a:p>
            <a:r>
              <a:rPr lang="de-DE" dirty="0" err="1"/>
              <a:t>E-mail</a:t>
            </a:r>
            <a:r>
              <a:rPr lang="de-DE" dirty="0"/>
              <a:t> </a:t>
            </a:r>
          </a:p>
          <a:p>
            <a:r>
              <a:rPr lang="de-DE" dirty="0"/>
              <a:t>Phone</a:t>
            </a:r>
          </a:p>
        </p:txBody>
      </p:sp>
    </p:spTree>
    <p:extLst>
      <p:ext uri="{BB962C8B-B14F-4D97-AF65-F5344CB8AC3E}">
        <p14:creationId xmlns:p14="http://schemas.microsoft.com/office/powerpoint/2010/main" val="1550633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B10D2790-8461-44E9-B655-7DAE5A5AE3EC}"/>
              </a:ext>
            </a:extLst>
          </p:cNvPr>
          <p:cNvSpPr>
            <a:spLocks noGrp="1"/>
          </p:cNvSpPr>
          <p:nvPr>
            <p:ph type="title"/>
          </p:nvPr>
        </p:nvSpPr>
        <p:spPr/>
        <p:txBody>
          <a:bodyPr/>
          <a:lstStyle/>
          <a:p>
            <a:r>
              <a:rPr lang="de-DE" dirty="0"/>
              <a:t>Time-line</a:t>
            </a:r>
            <a:endParaRPr lang="en-US" dirty="0"/>
          </a:p>
        </p:txBody>
      </p:sp>
      <p:sp>
        <p:nvSpPr>
          <p:cNvPr id="8" name="Textplatzhalter 7">
            <a:extLst>
              <a:ext uri="{FF2B5EF4-FFF2-40B4-BE49-F238E27FC236}">
                <a16:creationId xmlns:a16="http://schemas.microsoft.com/office/drawing/2014/main" id="{ED20C4C6-C6BB-4CE9-8D03-6A17BDE43738}"/>
              </a:ext>
            </a:extLst>
          </p:cNvPr>
          <p:cNvSpPr>
            <a:spLocks noGrp="1"/>
          </p:cNvSpPr>
          <p:nvPr>
            <p:ph type="body" sz="quarter" idx="13"/>
          </p:nvPr>
        </p:nvSpPr>
        <p:spPr/>
        <p:txBody>
          <a:bodyPr/>
          <a:lstStyle/>
          <a:p>
            <a:r>
              <a:rPr lang="en-US" dirty="0"/>
              <a:t>Status update</a:t>
            </a:r>
          </a:p>
        </p:txBody>
      </p:sp>
      <p:sp>
        <p:nvSpPr>
          <p:cNvPr id="11" name="Inhaltsplatzhalter 10">
            <a:extLst>
              <a:ext uri="{FF2B5EF4-FFF2-40B4-BE49-F238E27FC236}">
                <a16:creationId xmlns:a16="http://schemas.microsoft.com/office/drawing/2014/main" id="{664416D1-65C7-4B45-A38E-773D057AC76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b="1" dirty="0"/>
              <a:t>Outline:</a:t>
            </a:r>
          </a:p>
          <a:p>
            <a:r>
              <a:rPr lang="en-US" dirty="0"/>
              <a:t>Emittance monitor</a:t>
            </a:r>
          </a:p>
          <a:p>
            <a:r>
              <a:rPr lang="en-US" dirty="0"/>
              <a:t>Recap of T-MBFB for shaker integration</a:t>
            </a:r>
          </a:p>
          <a:p>
            <a:r>
              <a:rPr lang="en-US" dirty="0" err="1"/>
              <a:t>Stripline</a:t>
            </a:r>
            <a:r>
              <a:rPr lang="en-US" dirty="0"/>
              <a:t> kicker as beam shaker</a:t>
            </a:r>
          </a:p>
          <a:p>
            <a:r>
              <a:rPr lang="en-US" dirty="0"/>
              <a:t>Simulations required for MBFB integration</a:t>
            </a:r>
          </a:p>
          <a:p>
            <a:endParaRPr lang="en-US" dirty="0"/>
          </a:p>
          <a:p>
            <a:endParaRPr lang="en-US" dirty="0"/>
          </a:p>
        </p:txBody>
      </p:sp>
      <p:pic>
        <p:nvPicPr>
          <p:cNvPr id="13" name="Grafik 12">
            <a:extLst>
              <a:ext uri="{FF2B5EF4-FFF2-40B4-BE49-F238E27FC236}">
                <a16:creationId xmlns:a16="http://schemas.microsoft.com/office/drawing/2014/main" id="{DE1CCBDA-B9A8-4668-9F8C-0338550A65E8}"/>
              </a:ext>
            </a:extLst>
          </p:cNvPr>
          <p:cNvPicPr>
            <a:picLocks noChangeAspect="1"/>
          </p:cNvPicPr>
          <p:nvPr/>
        </p:nvPicPr>
        <p:blipFill>
          <a:blip r:embed="rId2"/>
          <a:stretch>
            <a:fillRect/>
          </a:stretch>
        </p:blipFill>
        <p:spPr>
          <a:xfrm>
            <a:off x="7587880" y="188640"/>
            <a:ext cx="4013768" cy="1292897"/>
          </a:xfrm>
          <a:prstGeom prst="rect">
            <a:avLst/>
          </a:prstGeom>
        </p:spPr>
      </p:pic>
      <p:grpSp>
        <p:nvGrpSpPr>
          <p:cNvPr id="20" name="Gruppieren 19">
            <a:extLst>
              <a:ext uri="{FF2B5EF4-FFF2-40B4-BE49-F238E27FC236}">
                <a16:creationId xmlns:a16="http://schemas.microsoft.com/office/drawing/2014/main" id="{75911F6E-BE4F-4CAF-9985-21866789EA4D}"/>
              </a:ext>
            </a:extLst>
          </p:cNvPr>
          <p:cNvGrpSpPr/>
          <p:nvPr/>
        </p:nvGrpSpPr>
        <p:grpSpPr>
          <a:xfrm>
            <a:off x="695400" y="1556792"/>
            <a:ext cx="9810750" cy="2386186"/>
            <a:chOff x="1190625" y="2204864"/>
            <a:chExt cx="9810750" cy="2386186"/>
          </a:xfrm>
        </p:grpSpPr>
        <p:pic>
          <p:nvPicPr>
            <p:cNvPr id="12" name="Grafik 11">
              <a:extLst>
                <a:ext uri="{FF2B5EF4-FFF2-40B4-BE49-F238E27FC236}">
                  <a16:creationId xmlns:a16="http://schemas.microsoft.com/office/drawing/2014/main" id="{61A0A078-B5BE-4A37-8401-F68FC709CED1}"/>
                </a:ext>
              </a:extLst>
            </p:cNvPr>
            <p:cNvPicPr>
              <a:picLocks noChangeAspect="1"/>
            </p:cNvPicPr>
            <p:nvPr/>
          </p:nvPicPr>
          <p:blipFill>
            <a:blip r:embed="rId3"/>
            <a:stretch>
              <a:fillRect/>
            </a:stretch>
          </p:blipFill>
          <p:spPr>
            <a:xfrm>
              <a:off x="1190625" y="2266950"/>
              <a:ext cx="9810750" cy="2324100"/>
            </a:xfrm>
            <a:prstGeom prst="rect">
              <a:avLst/>
            </a:prstGeom>
          </p:spPr>
        </p:pic>
        <p:cxnSp>
          <p:nvCxnSpPr>
            <p:cNvPr id="15" name="Gerade Verbindung mit Pfeil 14">
              <a:extLst>
                <a:ext uri="{FF2B5EF4-FFF2-40B4-BE49-F238E27FC236}">
                  <a16:creationId xmlns:a16="http://schemas.microsoft.com/office/drawing/2014/main" id="{C93C3F77-3804-4471-80B8-E8AC12D1ACD9}"/>
                </a:ext>
              </a:extLst>
            </p:cNvPr>
            <p:cNvCxnSpPr>
              <a:cxnSpLocks/>
            </p:cNvCxnSpPr>
            <p:nvPr/>
          </p:nvCxnSpPr>
          <p:spPr>
            <a:xfrm>
              <a:off x="7680176" y="2204864"/>
              <a:ext cx="0" cy="2232248"/>
            </a:xfrm>
            <a:prstGeom prst="straightConnector1">
              <a:avLst/>
            </a:prstGeom>
            <a:ln w="381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1" name="Fußzeilenplatzhalter 20">
            <a:extLst>
              <a:ext uri="{FF2B5EF4-FFF2-40B4-BE49-F238E27FC236}">
                <a16:creationId xmlns:a16="http://schemas.microsoft.com/office/drawing/2014/main" id="{17F31588-7EFB-4871-A640-DEBB1B3A6DBB}"/>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Tree>
    <p:extLst>
      <p:ext uri="{BB962C8B-B14F-4D97-AF65-F5344CB8AC3E}">
        <p14:creationId xmlns:p14="http://schemas.microsoft.com/office/powerpoint/2010/main" val="2841353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6A1A26-FC6C-4058-BE87-C7610BB683DD}"/>
              </a:ext>
            </a:extLst>
          </p:cNvPr>
          <p:cNvSpPr>
            <a:spLocks noGrp="1"/>
          </p:cNvSpPr>
          <p:nvPr>
            <p:ph type="title"/>
          </p:nvPr>
        </p:nvSpPr>
        <p:spPr/>
        <p:txBody>
          <a:bodyPr/>
          <a:lstStyle/>
          <a:p>
            <a:r>
              <a:rPr lang="en-US" dirty="0"/>
              <a:t>Emittance monitor selection</a:t>
            </a:r>
          </a:p>
        </p:txBody>
      </p:sp>
      <p:sp>
        <p:nvSpPr>
          <p:cNvPr id="3" name="Inhaltsplatzhalter 2">
            <a:extLst>
              <a:ext uri="{FF2B5EF4-FFF2-40B4-BE49-F238E27FC236}">
                <a16:creationId xmlns:a16="http://schemas.microsoft.com/office/drawing/2014/main" id="{E0998B19-C688-4733-BDD8-A98C2C6807ED}"/>
              </a:ext>
            </a:extLst>
          </p:cNvPr>
          <p:cNvSpPr>
            <a:spLocks noGrp="1"/>
          </p:cNvSpPr>
          <p:nvPr>
            <p:ph idx="1"/>
          </p:nvPr>
        </p:nvSpPr>
        <p:spPr/>
        <p:txBody>
          <a:bodyPr/>
          <a:lstStyle/>
          <a:p>
            <a:pPr marL="0" indent="0">
              <a:buNone/>
            </a:pPr>
            <a:r>
              <a:rPr lang="en-US" dirty="0"/>
              <a:t>The selection and the integration of the emittance monitor from beamline into the emittance control scheme will be in close collaboration with the DESY beam diagnostics group to address following aspects:</a:t>
            </a:r>
          </a:p>
          <a:p>
            <a:pPr lvl="1"/>
            <a:r>
              <a:rPr lang="en-US" dirty="0"/>
              <a:t>Expected resolution of emittance monitor</a:t>
            </a:r>
          </a:p>
          <a:p>
            <a:pPr lvl="1"/>
            <a:r>
              <a:rPr lang="en-US" dirty="0"/>
              <a:t>Expected update rate/time for feed-forward/feedback integration</a:t>
            </a:r>
          </a:p>
          <a:p>
            <a:pPr lvl="1"/>
            <a:r>
              <a:rPr lang="en-US" dirty="0"/>
              <a:t>Expected processing time/latency of the monitor</a:t>
            </a:r>
          </a:p>
          <a:p>
            <a:endParaRPr lang="de-DE" dirty="0"/>
          </a:p>
        </p:txBody>
      </p:sp>
      <p:sp>
        <p:nvSpPr>
          <p:cNvPr id="4" name="Fußzeilenplatzhalter 3">
            <a:extLst>
              <a:ext uri="{FF2B5EF4-FFF2-40B4-BE49-F238E27FC236}">
                <a16:creationId xmlns:a16="http://schemas.microsoft.com/office/drawing/2014/main" id="{97D10FCD-7335-458A-8DFC-32189DD15EC8}"/>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C1D065F4-93D4-40A7-88E4-C7CEE6B9D683}"/>
              </a:ext>
            </a:extLst>
          </p:cNvPr>
          <p:cNvSpPr>
            <a:spLocks noGrp="1"/>
          </p:cNvSpPr>
          <p:nvPr>
            <p:ph type="body" sz="quarter" idx="13"/>
          </p:nvPr>
        </p:nvSpPr>
        <p:spPr/>
        <p:txBody>
          <a:bodyPr/>
          <a:lstStyle/>
          <a:p>
            <a:endParaRPr lang="en-US"/>
          </a:p>
        </p:txBody>
      </p:sp>
      <p:sp>
        <p:nvSpPr>
          <p:cNvPr id="6" name="Textfeld 5">
            <a:extLst>
              <a:ext uri="{FF2B5EF4-FFF2-40B4-BE49-F238E27FC236}">
                <a16:creationId xmlns:a16="http://schemas.microsoft.com/office/drawing/2014/main" id="{F9FDD173-378E-4027-9AAA-E4361797CB65}"/>
              </a:ext>
            </a:extLst>
          </p:cNvPr>
          <p:cNvSpPr txBox="1"/>
          <p:nvPr/>
        </p:nvSpPr>
        <p:spPr>
          <a:xfrm>
            <a:off x="4092919" y="4179353"/>
            <a:ext cx="3092513" cy="400110"/>
          </a:xfrm>
          <a:prstGeom prst="rect">
            <a:avLst/>
          </a:prstGeom>
          <a:noFill/>
        </p:spPr>
        <p:txBody>
          <a:bodyPr wrap="none" rtlCol="0">
            <a:spAutoFit/>
          </a:bodyPr>
          <a:lstStyle/>
          <a:p>
            <a:r>
              <a:rPr lang="de-DE" sz="2000" b="1" dirty="0">
                <a:solidFill>
                  <a:srgbClr val="FF0000"/>
                </a:solidFill>
              </a:rPr>
              <a:t>Update after DEELS WS</a:t>
            </a:r>
          </a:p>
        </p:txBody>
      </p:sp>
    </p:spTree>
    <p:extLst>
      <p:ext uri="{BB962C8B-B14F-4D97-AF65-F5344CB8AC3E}">
        <p14:creationId xmlns:p14="http://schemas.microsoft.com/office/powerpoint/2010/main" val="66368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BFCD7-E200-4477-8AF8-55B55E4C77E8}"/>
              </a:ext>
            </a:extLst>
          </p:cNvPr>
          <p:cNvSpPr>
            <a:spLocks noGrp="1"/>
          </p:cNvSpPr>
          <p:nvPr>
            <p:ph type="title"/>
          </p:nvPr>
        </p:nvSpPr>
        <p:spPr/>
        <p:txBody>
          <a:bodyPr/>
          <a:lstStyle/>
          <a:p>
            <a:r>
              <a:rPr lang="en-US" dirty="0"/>
              <a:t>PIV – T-MBFB operation requirements </a:t>
            </a:r>
          </a:p>
        </p:txBody>
      </p:sp>
      <p:sp>
        <p:nvSpPr>
          <p:cNvPr id="4" name="Fußzeilenplatzhalter 3">
            <a:extLst>
              <a:ext uri="{FF2B5EF4-FFF2-40B4-BE49-F238E27FC236}">
                <a16:creationId xmlns:a16="http://schemas.microsoft.com/office/drawing/2014/main" id="{FD1EBEB6-0CF4-47EF-BF2D-0C79C3991F1F}"/>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0D13D2D5-D692-45DD-9399-16D3399BAF2C}"/>
              </a:ext>
            </a:extLst>
          </p:cNvPr>
          <p:cNvSpPr>
            <a:spLocks noGrp="1"/>
          </p:cNvSpPr>
          <p:nvPr>
            <p:ph type="body" sz="quarter" idx="13"/>
          </p:nvPr>
        </p:nvSpPr>
        <p:spPr/>
        <p:txBody>
          <a:bodyPr/>
          <a:lstStyle/>
          <a:p>
            <a:r>
              <a:rPr lang="en-US" dirty="0"/>
              <a:t>Emittance control using MBFB system</a:t>
            </a:r>
          </a:p>
        </p:txBody>
      </p:sp>
      <p:sp>
        <p:nvSpPr>
          <p:cNvPr id="8" name="Inhaltsplatzhalter 7">
            <a:extLst>
              <a:ext uri="{FF2B5EF4-FFF2-40B4-BE49-F238E27FC236}">
                <a16:creationId xmlns:a16="http://schemas.microsoft.com/office/drawing/2014/main" id="{1854EAE8-E130-4388-83BA-AB52EBAAFE7F}"/>
              </a:ext>
            </a:extLst>
          </p:cNvPr>
          <p:cNvSpPr>
            <a:spLocks noGrp="1"/>
          </p:cNvSpPr>
          <p:nvPr>
            <p:ph idx="1"/>
          </p:nvPr>
        </p:nvSpPr>
        <p:spPr>
          <a:xfrm>
            <a:off x="407987" y="1406427"/>
            <a:ext cx="9864477" cy="5010249"/>
          </a:xfrm>
        </p:spPr>
        <p:txBody>
          <a:bodyPr/>
          <a:lstStyle/>
          <a:p>
            <a:pPr marL="0" indent="0">
              <a:lnSpc>
                <a:spcPct val="100000"/>
              </a:lnSpc>
              <a:buNone/>
            </a:pPr>
            <a:r>
              <a:rPr lang="en-US" dirty="0"/>
              <a:t>Technical spec.: MBFB is expected to play two major roles in PETRA IV operation</a:t>
            </a:r>
          </a:p>
          <a:p>
            <a:pPr>
              <a:lnSpc>
                <a:spcPct val="100000"/>
              </a:lnSpc>
            </a:pPr>
            <a:r>
              <a:rPr lang="en-US" dirty="0"/>
              <a:t>Damping coherent transverse motion, including if any injection oscillations;</a:t>
            </a:r>
          </a:p>
          <a:p>
            <a:pPr>
              <a:lnSpc>
                <a:spcPct val="100000"/>
              </a:lnSpc>
            </a:pPr>
            <a:r>
              <a:rPr lang="en-US" dirty="0"/>
              <a:t>Providing an online tool for beam stability monitoring and impedance characterization.</a:t>
            </a:r>
          </a:p>
          <a:p>
            <a:pPr marL="0" indent="0">
              <a:lnSpc>
                <a:spcPct val="100000"/>
              </a:lnSpc>
              <a:buNone/>
            </a:pPr>
            <a:endParaRPr lang="en-US" dirty="0"/>
          </a:p>
          <a:p>
            <a:pPr marL="0" indent="0">
              <a:lnSpc>
                <a:spcPct val="100000"/>
              </a:lnSpc>
              <a:buNone/>
            </a:pPr>
            <a:r>
              <a:rPr lang="en-US" dirty="0"/>
              <a:t>Update to “… three major roles in PETRA IV operation”</a:t>
            </a:r>
          </a:p>
          <a:p>
            <a:pPr>
              <a:lnSpc>
                <a:spcPct val="100000"/>
              </a:lnSpc>
            </a:pPr>
            <a:r>
              <a:rPr lang="en-US" b="1" dirty="0"/>
              <a:t>Acting as actuator for emittance control in H and V plane</a:t>
            </a:r>
          </a:p>
          <a:p>
            <a:pPr marL="0" indent="0">
              <a:lnSpc>
                <a:spcPct val="100000"/>
              </a:lnSpc>
              <a:buNone/>
            </a:pPr>
            <a:endParaRPr lang="en-US" b="1" dirty="0"/>
          </a:p>
          <a:p>
            <a:pPr marL="0" indent="0">
              <a:lnSpc>
                <a:spcPct val="100000"/>
              </a:lnSpc>
              <a:buNone/>
            </a:pPr>
            <a:endParaRPr lang="en-US" b="1" dirty="0"/>
          </a:p>
          <a:p>
            <a:pPr marL="0" indent="0">
              <a:lnSpc>
                <a:spcPct val="100000"/>
              </a:lnSpc>
              <a:buNone/>
            </a:pPr>
            <a:r>
              <a:rPr lang="en-US" i="1" dirty="0"/>
              <a:t>Remark: </a:t>
            </a:r>
          </a:p>
          <a:p>
            <a:pPr>
              <a:lnSpc>
                <a:spcPct val="100000"/>
              </a:lnSpc>
            </a:pPr>
            <a:r>
              <a:rPr lang="en-US" i="1" dirty="0"/>
              <a:t>MBFB kickers are not intended to be used as an emittance shaker for machine protection during beam dump.</a:t>
            </a:r>
          </a:p>
          <a:p>
            <a:pPr>
              <a:lnSpc>
                <a:spcPct val="100000"/>
              </a:lnSpc>
            </a:pPr>
            <a:r>
              <a:rPr lang="en-US" i="1" dirty="0" err="1"/>
              <a:t>Betatron</a:t>
            </a:r>
            <a:r>
              <a:rPr lang="en-US" i="1" dirty="0"/>
              <a:t> frequencies </a:t>
            </a:r>
            <a:r>
              <a:rPr lang="en-US" i="1" dirty="0" err="1"/>
              <a:t>f</a:t>
            </a:r>
            <a:r>
              <a:rPr lang="en-US" i="1" baseline="-25000" dirty="0" err="1"/>
              <a:t>x</a:t>
            </a:r>
            <a:r>
              <a:rPr lang="en-US" i="1" dirty="0"/>
              <a:t> = 23.4kHz , </a:t>
            </a:r>
            <a:r>
              <a:rPr lang="en-US" i="1" dirty="0" err="1"/>
              <a:t>f</a:t>
            </a:r>
            <a:r>
              <a:rPr lang="en-US" i="1" baseline="-25000" dirty="0" err="1"/>
              <a:t>y</a:t>
            </a:r>
            <a:r>
              <a:rPr lang="en-US" i="1" dirty="0"/>
              <a:t> = 35.2kHz</a:t>
            </a:r>
          </a:p>
        </p:txBody>
      </p:sp>
    </p:spTree>
    <p:extLst>
      <p:ext uri="{BB962C8B-B14F-4D97-AF65-F5344CB8AC3E}">
        <p14:creationId xmlns:p14="http://schemas.microsoft.com/office/powerpoint/2010/main" val="303108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E4DEC9-4041-4CF3-A443-459CD6A30A7D}"/>
              </a:ext>
            </a:extLst>
          </p:cNvPr>
          <p:cNvSpPr>
            <a:spLocks noGrp="1"/>
          </p:cNvSpPr>
          <p:nvPr>
            <p:ph type="title"/>
          </p:nvPr>
        </p:nvSpPr>
        <p:spPr/>
        <p:txBody>
          <a:bodyPr/>
          <a:lstStyle/>
          <a:p>
            <a:r>
              <a:rPr lang="en-US" dirty="0"/>
              <a:t>PIV - MBFB technical requirements </a:t>
            </a:r>
          </a:p>
        </p:txBody>
      </p:sp>
      <p:sp>
        <p:nvSpPr>
          <p:cNvPr id="4" name="Fußzeilenplatzhalter 3">
            <a:extLst>
              <a:ext uri="{FF2B5EF4-FFF2-40B4-BE49-F238E27FC236}">
                <a16:creationId xmlns:a16="http://schemas.microsoft.com/office/drawing/2014/main" id="{26222466-A459-4426-993A-10A6DD42C109}"/>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19142C43-06C8-4B2C-A544-E425BEE0075E}"/>
              </a:ext>
            </a:extLst>
          </p:cNvPr>
          <p:cNvSpPr>
            <a:spLocks noGrp="1"/>
          </p:cNvSpPr>
          <p:nvPr>
            <p:ph type="body" sz="quarter" idx="13"/>
          </p:nvPr>
        </p:nvSpPr>
        <p:spPr/>
        <p:txBody>
          <a:bodyPr/>
          <a:lstStyle/>
          <a:p>
            <a:endParaRPr lang="en-US" dirty="0"/>
          </a:p>
        </p:txBody>
      </p:sp>
      <p:pic>
        <p:nvPicPr>
          <p:cNvPr id="6" name="Grafik 5">
            <a:extLst>
              <a:ext uri="{FF2B5EF4-FFF2-40B4-BE49-F238E27FC236}">
                <a16:creationId xmlns:a16="http://schemas.microsoft.com/office/drawing/2014/main" id="{44124FD6-4833-4EEA-9038-7C11563D8303}"/>
              </a:ext>
            </a:extLst>
          </p:cNvPr>
          <p:cNvPicPr>
            <a:picLocks noChangeAspect="1"/>
          </p:cNvPicPr>
          <p:nvPr/>
        </p:nvPicPr>
        <p:blipFill>
          <a:blip r:embed="rId2"/>
          <a:stretch>
            <a:fillRect/>
          </a:stretch>
        </p:blipFill>
        <p:spPr>
          <a:xfrm>
            <a:off x="4943872" y="1313668"/>
            <a:ext cx="7200800" cy="5217601"/>
          </a:xfrm>
          <a:prstGeom prst="rect">
            <a:avLst/>
          </a:prstGeom>
        </p:spPr>
      </p:pic>
      <p:pic>
        <p:nvPicPr>
          <p:cNvPr id="7" name="Inhaltsplatzhalter 5">
            <a:extLst>
              <a:ext uri="{FF2B5EF4-FFF2-40B4-BE49-F238E27FC236}">
                <a16:creationId xmlns:a16="http://schemas.microsoft.com/office/drawing/2014/main" id="{56FAC118-06EA-4348-BD15-286230404DB6}"/>
              </a:ext>
            </a:extLst>
          </p:cNvPr>
          <p:cNvPicPr>
            <a:picLocks noGrp="1" noChangeAspect="1"/>
          </p:cNvPicPr>
          <p:nvPr>
            <p:ph idx="1"/>
          </p:nvPr>
        </p:nvPicPr>
        <p:blipFill rotWithShape="1">
          <a:blip r:embed="rId3"/>
          <a:srcRect r="55136"/>
          <a:stretch/>
        </p:blipFill>
        <p:spPr>
          <a:xfrm>
            <a:off x="335360" y="1484253"/>
            <a:ext cx="4608512" cy="4249003"/>
          </a:xfrm>
          <a:prstGeom prst="rect">
            <a:avLst/>
          </a:prstGeom>
        </p:spPr>
      </p:pic>
      <p:sp>
        <p:nvSpPr>
          <p:cNvPr id="3" name="Textfeld 2">
            <a:extLst>
              <a:ext uri="{FF2B5EF4-FFF2-40B4-BE49-F238E27FC236}">
                <a16:creationId xmlns:a16="http://schemas.microsoft.com/office/drawing/2014/main" id="{65F95F24-A7F9-4341-BBE1-D03948CABA58}"/>
              </a:ext>
            </a:extLst>
          </p:cNvPr>
          <p:cNvSpPr txBox="1"/>
          <p:nvPr/>
        </p:nvSpPr>
        <p:spPr>
          <a:xfrm>
            <a:off x="361939" y="5877272"/>
            <a:ext cx="5446029" cy="584775"/>
          </a:xfrm>
          <a:prstGeom prst="rect">
            <a:avLst/>
          </a:prstGeom>
          <a:noFill/>
        </p:spPr>
        <p:txBody>
          <a:bodyPr wrap="square" rtlCol="0">
            <a:spAutoFit/>
          </a:bodyPr>
          <a:lstStyle/>
          <a:p>
            <a:r>
              <a:rPr lang="en-US" sz="1600" dirty="0"/>
              <a:t>Remark: Diagnostics BL in PXW </a:t>
            </a:r>
            <a:r>
              <a:rPr lang="en-US" sz="1600" dirty="0">
                <a:sym typeface="Wingdings" panose="05000000000000000000" pitchFamily="2" charset="2"/>
              </a:rPr>
              <a:t> Intra-room optical link to MBFB system</a:t>
            </a:r>
            <a:endParaRPr lang="en-US" sz="1600" dirty="0"/>
          </a:p>
        </p:txBody>
      </p:sp>
    </p:spTree>
    <p:extLst>
      <p:ext uri="{BB962C8B-B14F-4D97-AF65-F5344CB8AC3E}">
        <p14:creationId xmlns:p14="http://schemas.microsoft.com/office/powerpoint/2010/main" val="351125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DF0ED6-F93B-4719-AF31-C69690842545}"/>
              </a:ext>
            </a:extLst>
          </p:cNvPr>
          <p:cNvSpPr>
            <a:spLocks noGrp="1"/>
          </p:cNvSpPr>
          <p:nvPr>
            <p:ph type="title"/>
          </p:nvPr>
        </p:nvSpPr>
        <p:spPr/>
        <p:txBody>
          <a:bodyPr/>
          <a:lstStyle/>
          <a:p>
            <a:r>
              <a:rPr lang="en-US" dirty="0"/>
              <a:t>PIV - MBFB architecture</a:t>
            </a:r>
            <a:r>
              <a:rPr lang="pl-PL" dirty="0"/>
              <a:t> </a:t>
            </a:r>
            <a:endParaRPr lang="en-US" dirty="0"/>
          </a:p>
        </p:txBody>
      </p:sp>
      <p:sp>
        <p:nvSpPr>
          <p:cNvPr id="6" name="Inhaltsplatzhalter 5">
            <a:extLst>
              <a:ext uri="{FF2B5EF4-FFF2-40B4-BE49-F238E27FC236}">
                <a16:creationId xmlns:a16="http://schemas.microsoft.com/office/drawing/2014/main" id="{C7A8B893-BBE2-48F2-8064-D8AE9B534320}"/>
              </a:ext>
            </a:extLst>
          </p:cNvPr>
          <p:cNvSpPr>
            <a:spLocks noGrp="1"/>
          </p:cNvSpPr>
          <p:nvPr>
            <p:ph idx="1"/>
          </p:nvPr>
        </p:nvSpPr>
        <p:spPr/>
        <p:txBody>
          <a:bodyPr/>
          <a:lstStyle/>
          <a:p>
            <a:r>
              <a:rPr lang="pl-PL" sz="1600" dirty="0"/>
              <a:t>Feedback signal flow</a:t>
            </a:r>
            <a:endParaRPr lang="en-US" sz="1600" dirty="0"/>
          </a:p>
          <a:p>
            <a:pPr lvl="1"/>
            <a:r>
              <a:rPr lang="pl-PL" sz="1400" dirty="0"/>
              <a:t>Stripline </a:t>
            </a:r>
            <a:r>
              <a:rPr lang="en-US" sz="1400" dirty="0"/>
              <a:t>BPM (1</a:t>
            </a:r>
            <a:r>
              <a:rPr lang="pl-PL" sz="1400" dirty="0"/>
              <a:t> </a:t>
            </a:r>
            <a:r>
              <a:rPr lang="en-US" sz="1400" dirty="0"/>
              <a:t>GHz)</a:t>
            </a:r>
          </a:p>
          <a:p>
            <a:pPr lvl="1"/>
            <a:r>
              <a:rPr lang="en-US" sz="1400" dirty="0">
                <a:solidFill>
                  <a:schemeClr val="bg1">
                    <a:lumMod val="65000"/>
                  </a:schemeClr>
                </a:solidFill>
              </a:rPr>
              <a:t>Pulse multiplier and filtering (increase SNR) (*)</a:t>
            </a:r>
          </a:p>
          <a:p>
            <a:pPr lvl="1"/>
            <a:r>
              <a:rPr lang="en-US" sz="1400" dirty="0"/>
              <a:t>Beam offset compensation</a:t>
            </a:r>
            <a:r>
              <a:rPr lang="pl-PL" sz="1400" dirty="0"/>
              <a:t> bridge</a:t>
            </a:r>
            <a:r>
              <a:rPr lang="en-US" sz="1400" dirty="0"/>
              <a:t> </a:t>
            </a:r>
          </a:p>
          <a:p>
            <a:pPr lvl="1"/>
            <a:r>
              <a:rPr lang="en-US" sz="1400" dirty="0"/>
              <a:t>Signal conditioning </a:t>
            </a:r>
            <a:r>
              <a:rPr lang="en-US" sz="1400" dirty="0">
                <a:solidFill>
                  <a:schemeClr val="bg1">
                    <a:lumMod val="65000"/>
                  </a:schemeClr>
                </a:solidFill>
              </a:rPr>
              <a:t>and </a:t>
            </a:r>
            <a:r>
              <a:rPr lang="en-US" sz="1400" dirty="0" err="1">
                <a:solidFill>
                  <a:schemeClr val="bg1">
                    <a:lumMod val="65000"/>
                  </a:schemeClr>
                </a:solidFill>
              </a:rPr>
              <a:t>combline</a:t>
            </a:r>
            <a:r>
              <a:rPr lang="en-US" sz="1400" dirty="0">
                <a:solidFill>
                  <a:schemeClr val="bg1">
                    <a:lumMod val="65000"/>
                  </a:schemeClr>
                </a:solidFill>
              </a:rPr>
              <a:t> filter (*)</a:t>
            </a:r>
          </a:p>
          <a:p>
            <a:pPr lvl="1"/>
            <a:r>
              <a:rPr lang="en-US" sz="1400" dirty="0"/>
              <a:t>5</a:t>
            </a:r>
            <a:r>
              <a:rPr lang="pl-PL" sz="1400" dirty="0"/>
              <a:t> </a:t>
            </a:r>
            <a:r>
              <a:rPr lang="en-US" sz="1400" dirty="0"/>
              <a:t>GSPS ADCs</a:t>
            </a:r>
          </a:p>
          <a:p>
            <a:pPr lvl="1"/>
            <a:r>
              <a:rPr lang="en-US" sz="1400" dirty="0"/>
              <a:t>Processing + control</a:t>
            </a:r>
          </a:p>
          <a:p>
            <a:pPr lvl="1"/>
            <a:r>
              <a:rPr lang="en-US" sz="1400" dirty="0"/>
              <a:t>10 GSPS DACs</a:t>
            </a:r>
            <a:endParaRPr lang="pl-PL" sz="1400" dirty="0"/>
          </a:p>
          <a:p>
            <a:pPr lvl="1"/>
            <a:r>
              <a:rPr lang="pl-PL" sz="1400" dirty="0"/>
              <a:t>High power amplifiers (HPAs)</a:t>
            </a:r>
          </a:p>
          <a:p>
            <a:pPr lvl="1"/>
            <a:r>
              <a:rPr lang="pl-PL" sz="1400" dirty="0"/>
              <a:t>Stripline kickers (DC-250 MHz)</a:t>
            </a:r>
            <a:endParaRPr lang="en-US" sz="1400" dirty="0"/>
          </a:p>
          <a:p>
            <a:r>
              <a:rPr lang="en-US" sz="1600" dirty="0"/>
              <a:t>Diagnostic</a:t>
            </a:r>
            <a:r>
              <a:rPr lang="pl-PL" sz="1600" dirty="0"/>
              <a:t>s and tools for machine studies</a:t>
            </a:r>
            <a:endParaRPr lang="en-US" sz="1600" dirty="0"/>
          </a:p>
          <a:p>
            <a:pPr lvl="1"/>
            <a:r>
              <a:rPr lang="pl-PL" sz="1400" dirty="0"/>
              <a:t>Diagnostics of HPAs</a:t>
            </a:r>
            <a:r>
              <a:rPr lang="en-US" sz="1400" dirty="0"/>
              <a:t> </a:t>
            </a:r>
            <a:endParaRPr lang="pl-PL" sz="1400" dirty="0"/>
          </a:p>
          <a:p>
            <a:pPr lvl="1"/>
            <a:r>
              <a:rPr lang="pl-PL" sz="1400" dirty="0"/>
              <a:t>Diagnostics of bunch </a:t>
            </a:r>
            <a:r>
              <a:rPr lang="en-US" sz="1400" dirty="0"/>
              <a:t>position, </a:t>
            </a:r>
            <a:r>
              <a:rPr lang="pl-PL" sz="1400" dirty="0"/>
              <a:t>phase, charge</a:t>
            </a:r>
          </a:p>
          <a:p>
            <a:pPr lvl="1"/>
            <a:r>
              <a:rPr lang="pl-PL" sz="1400" dirty="0"/>
              <a:t>Tune measurement, growth-damp analysis</a:t>
            </a:r>
            <a:endParaRPr lang="en-US" sz="1400" dirty="0"/>
          </a:p>
        </p:txBody>
      </p:sp>
      <p:sp>
        <p:nvSpPr>
          <p:cNvPr id="5" name="Textplatzhalter 4">
            <a:extLst>
              <a:ext uri="{FF2B5EF4-FFF2-40B4-BE49-F238E27FC236}">
                <a16:creationId xmlns:a16="http://schemas.microsoft.com/office/drawing/2014/main" id="{FAD89496-D723-4839-B6FA-6E65FEAC1E83}"/>
              </a:ext>
            </a:extLst>
          </p:cNvPr>
          <p:cNvSpPr>
            <a:spLocks noGrp="1"/>
          </p:cNvSpPr>
          <p:nvPr>
            <p:ph type="body" sz="quarter" idx="13"/>
          </p:nvPr>
        </p:nvSpPr>
        <p:spPr/>
        <p:txBody>
          <a:bodyPr/>
          <a:lstStyle/>
          <a:p>
            <a:r>
              <a:rPr lang="pl-PL" dirty="0"/>
              <a:t>Feedback s</a:t>
            </a:r>
            <a:r>
              <a:rPr lang="en-US" dirty="0" err="1"/>
              <a:t>ignal</a:t>
            </a:r>
            <a:r>
              <a:rPr lang="en-US" dirty="0"/>
              <a:t> </a:t>
            </a:r>
            <a:r>
              <a:rPr lang="pl-PL" dirty="0"/>
              <a:t>f</a:t>
            </a:r>
            <a:r>
              <a:rPr lang="en-US" dirty="0"/>
              <a:t>low</a:t>
            </a:r>
            <a:r>
              <a:rPr lang="pl-PL" dirty="0"/>
              <a:t> and diagnostics</a:t>
            </a:r>
            <a:endParaRPr lang="en-US" dirty="0"/>
          </a:p>
        </p:txBody>
      </p:sp>
      <p:sp>
        <p:nvSpPr>
          <p:cNvPr id="11" name="Textfeld 10">
            <a:extLst>
              <a:ext uri="{FF2B5EF4-FFF2-40B4-BE49-F238E27FC236}">
                <a16:creationId xmlns:a16="http://schemas.microsoft.com/office/drawing/2014/main" id="{E574E550-8627-43EE-A793-E4D8A526CA4B}"/>
              </a:ext>
            </a:extLst>
          </p:cNvPr>
          <p:cNvSpPr txBox="1"/>
          <p:nvPr/>
        </p:nvSpPr>
        <p:spPr>
          <a:xfrm>
            <a:off x="6384032" y="980728"/>
            <a:ext cx="5699048" cy="338554"/>
          </a:xfrm>
          <a:prstGeom prst="rect">
            <a:avLst/>
          </a:prstGeom>
          <a:noFill/>
        </p:spPr>
        <p:txBody>
          <a:bodyPr wrap="square" rtlCol="0">
            <a:spAutoFit/>
          </a:bodyPr>
          <a:lstStyle/>
          <a:p>
            <a:r>
              <a:rPr lang="pl-PL" sz="800" dirty="0">
                <a:solidFill>
                  <a:schemeClr val="tx2"/>
                </a:solidFill>
                <a:latin typeface="DesySans Office" panose="020B0503040000020003" pitchFamily="34" charset="0"/>
              </a:rPr>
              <a:t>S. Jablonski, H.T. Duhme, B. Dursun, J. Klute, S. H. Mirza, S. Pfeiffer, H. Schlarb, </a:t>
            </a:r>
            <a:r>
              <a:rPr lang="en-US" sz="800" dirty="0">
                <a:solidFill>
                  <a:schemeClr val="tx2"/>
                </a:solidFill>
                <a:latin typeface="DesySans Office" panose="020B0503040000020003" pitchFamily="34" charset="0"/>
              </a:rPr>
              <a:t>Conceptual Design of the Transverse Multi-Bunch Feedback for the Synchrotron Radiation Source PETRA IV,</a:t>
            </a:r>
            <a:r>
              <a:rPr lang="pl-PL" sz="800" dirty="0">
                <a:solidFill>
                  <a:schemeClr val="tx2"/>
                </a:solidFill>
                <a:latin typeface="DesySans Office" panose="020B0503040000020003" pitchFamily="34" charset="0"/>
              </a:rPr>
              <a:t> Proc. of IBIC2022, Kraków, Poland, Sep. 2022.</a:t>
            </a:r>
            <a:endParaRPr lang="en-US" sz="800" dirty="0">
              <a:solidFill>
                <a:schemeClr val="tx2"/>
              </a:solidFill>
              <a:latin typeface="DesySans Office" panose="020B0503040000020003" pitchFamily="34" charset="0"/>
            </a:endParaRPr>
          </a:p>
        </p:txBody>
      </p:sp>
      <p:sp>
        <p:nvSpPr>
          <p:cNvPr id="7" name="Geschweifte Klammer rechts 6">
            <a:extLst>
              <a:ext uri="{FF2B5EF4-FFF2-40B4-BE49-F238E27FC236}">
                <a16:creationId xmlns:a16="http://schemas.microsoft.com/office/drawing/2014/main" id="{6A469BFF-011E-4B46-8166-7A7BD7A83EFF}"/>
              </a:ext>
            </a:extLst>
          </p:cNvPr>
          <p:cNvSpPr/>
          <p:nvPr/>
        </p:nvSpPr>
        <p:spPr>
          <a:xfrm>
            <a:off x="2734465" y="3068960"/>
            <a:ext cx="144016" cy="864096"/>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feld 7">
            <a:extLst>
              <a:ext uri="{FF2B5EF4-FFF2-40B4-BE49-F238E27FC236}">
                <a16:creationId xmlns:a16="http://schemas.microsoft.com/office/drawing/2014/main" id="{14C31935-DEE5-461A-959D-66D9697182CB}"/>
              </a:ext>
            </a:extLst>
          </p:cNvPr>
          <p:cNvSpPr txBox="1"/>
          <p:nvPr/>
        </p:nvSpPr>
        <p:spPr>
          <a:xfrm>
            <a:off x="2878481" y="3337247"/>
            <a:ext cx="1849367" cy="307777"/>
          </a:xfrm>
          <a:prstGeom prst="rect">
            <a:avLst/>
          </a:prstGeom>
          <a:noFill/>
        </p:spPr>
        <p:txBody>
          <a:bodyPr wrap="square" rtlCol="0">
            <a:spAutoFit/>
          </a:bodyPr>
          <a:lstStyle/>
          <a:p>
            <a:r>
              <a:rPr lang="pl-PL" sz="1400" dirty="0">
                <a:latin typeface="DesySans Office" panose="020B0503040000020003" pitchFamily="34" charset="0"/>
              </a:rPr>
              <a:t>DAMC-DS5014DR</a:t>
            </a:r>
            <a:endParaRPr lang="en-US" sz="1400" dirty="0" err="1">
              <a:latin typeface="DesySans Office" panose="020B0503040000020003" pitchFamily="34" charset="0"/>
            </a:endParaRPr>
          </a:p>
        </p:txBody>
      </p:sp>
      <p:pic>
        <p:nvPicPr>
          <p:cNvPr id="12" name="Grafik 11">
            <a:extLst>
              <a:ext uri="{FF2B5EF4-FFF2-40B4-BE49-F238E27FC236}">
                <a16:creationId xmlns:a16="http://schemas.microsoft.com/office/drawing/2014/main" id="{C1EE4AF2-C294-43B4-81C6-DC5F0D9DD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9755" y="1484784"/>
            <a:ext cx="7424917" cy="3768336"/>
          </a:xfrm>
          <a:prstGeom prst="rect">
            <a:avLst/>
          </a:prstGeom>
        </p:spPr>
      </p:pic>
    </p:spTree>
    <p:extLst>
      <p:ext uri="{BB962C8B-B14F-4D97-AF65-F5344CB8AC3E}">
        <p14:creationId xmlns:p14="http://schemas.microsoft.com/office/powerpoint/2010/main" val="1993747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98EDFE-7D72-469F-9C12-DE7EC8755438}"/>
              </a:ext>
            </a:extLst>
          </p:cNvPr>
          <p:cNvSpPr>
            <a:spLocks noGrp="1"/>
          </p:cNvSpPr>
          <p:nvPr>
            <p:ph type="title"/>
          </p:nvPr>
        </p:nvSpPr>
        <p:spPr/>
        <p:txBody>
          <a:bodyPr/>
          <a:lstStyle/>
          <a:p>
            <a:r>
              <a:rPr lang="en-US" dirty="0" err="1"/>
              <a:t>Stripline</a:t>
            </a:r>
            <a:r>
              <a:rPr lang="en-US" dirty="0"/>
              <a:t> kicker (design by WP2.14)</a:t>
            </a:r>
          </a:p>
        </p:txBody>
      </p:sp>
      <p:sp>
        <p:nvSpPr>
          <p:cNvPr id="3" name="Inhaltsplatzhalter 2">
            <a:extLst>
              <a:ext uri="{FF2B5EF4-FFF2-40B4-BE49-F238E27FC236}">
                <a16:creationId xmlns:a16="http://schemas.microsoft.com/office/drawing/2014/main" id="{929BCC5E-EC17-4400-9410-4FC3AEDE733A}"/>
              </a:ext>
            </a:extLst>
          </p:cNvPr>
          <p:cNvSpPr>
            <a:spLocks noGrp="1"/>
          </p:cNvSpPr>
          <p:nvPr>
            <p:ph idx="1"/>
          </p:nvPr>
        </p:nvSpPr>
        <p:spPr>
          <a:xfrm>
            <a:off x="407988" y="1406427"/>
            <a:ext cx="6912148" cy="5010249"/>
          </a:xfrm>
        </p:spPr>
        <p:txBody>
          <a:bodyPr/>
          <a:lstStyle/>
          <a:p>
            <a:r>
              <a:rPr lang="en-US" sz="1600" dirty="0"/>
              <a:t>Kicking strength (~</a:t>
            </a:r>
            <a:r>
              <a:rPr lang="en-US" sz="1600" dirty="0" err="1"/>
              <a:t>R</a:t>
            </a:r>
            <a:r>
              <a:rPr lang="en-US" sz="1600" baseline="-25000" dirty="0" err="1"/>
              <a:t>sh</a:t>
            </a:r>
            <a:r>
              <a:rPr lang="en-US" sz="1600" dirty="0"/>
              <a:t>) maximized from DC to 250MHz</a:t>
            </a:r>
          </a:p>
          <a:p>
            <a:pPr lvl="1"/>
            <a:r>
              <a:rPr lang="en-US" sz="1400" dirty="0"/>
              <a:t>Up to 257nrad per kicker using 2x250W HPA (~350W at kicker) </a:t>
            </a:r>
          </a:p>
          <a:p>
            <a:r>
              <a:rPr lang="en-US" sz="1600" dirty="0"/>
              <a:t>Act reliably on every single bunch (decay time of the EM field &lt; 2ns)</a:t>
            </a:r>
          </a:p>
          <a:p>
            <a:r>
              <a:rPr lang="en-US" sz="1600" dirty="0"/>
              <a:t>Zero shunt impedance at multiples of 500 MHz to reduce beam energy coupling</a:t>
            </a:r>
          </a:p>
          <a:p>
            <a:endParaRPr lang="en-US" sz="1600" dirty="0"/>
          </a:p>
          <a:p>
            <a:r>
              <a:rPr lang="en-US" sz="1600" dirty="0"/>
              <a:t>Kicker installation </a:t>
            </a:r>
          </a:p>
          <a:p>
            <a:pPr lvl="1"/>
            <a:r>
              <a:rPr lang="en-US" sz="1400" dirty="0"/>
              <a:t>TAC recommends 45deg tilted </a:t>
            </a:r>
          </a:p>
          <a:p>
            <a:pPr lvl="2"/>
            <a:r>
              <a:rPr lang="pl-PL" sz="1400" dirty="0">
                <a:solidFill>
                  <a:prstClr val="black"/>
                </a:solidFill>
              </a:rPr>
              <a:t>Stronger kick</a:t>
            </a:r>
            <a:r>
              <a:rPr lang="en-US" sz="1400" dirty="0">
                <a:solidFill>
                  <a:prstClr val="black"/>
                </a:solidFill>
              </a:rPr>
              <a:t> saved some power</a:t>
            </a:r>
            <a:endParaRPr lang="pl-PL" sz="1400" dirty="0">
              <a:solidFill>
                <a:prstClr val="black"/>
              </a:solidFill>
            </a:endParaRPr>
          </a:p>
          <a:p>
            <a:pPr lvl="2"/>
            <a:r>
              <a:rPr lang="pl-PL" sz="1400" dirty="0">
                <a:solidFill>
                  <a:prstClr val="black"/>
                </a:solidFill>
              </a:rPr>
              <a:t>Lower impact of the synchrotron radiation</a:t>
            </a:r>
            <a:endParaRPr lang="en-US" sz="1400" dirty="0"/>
          </a:p>
          <a:p>
            <a:pPr lvl="1"/>
            <a:r>
              <a:rPr lang="en-US" sz="1400" dirty="0"/>
              <a:t>We prefer 0deg installed in straight line (beta optimized) … </a:t>
            </a:r>
          </a:p>
          <a:p>
            <a:pPr lvl="2"/>
            <a:r>
              <a:rPr lang="en-US" sz="1400" dirty="0"/>
              <a:t>Decoupling of planes to avoid potential emittance increase</a:t>
            </a:r>
          </a:p>
          <a:p>
            <a:pPr lvl="2"/>
            <a:r>
              <a:rPr lang="en-US" sz="1400" dirty="0"/>
              <a:t>Better exception handling </a:t>
            </a:r>
          </a:p>
        </p:txBody>
      </p:sp>
      <p:sp>
        <p:nvSpPr>
          <p:cNvPr id="4" name="Fußzeilenplatzhalter 3">
            <a:extLst>
              <a:ext uri="{FF2B5EF4-FFF2-40B4-BE49-F238E27FC236}">
                <a16:creationId xmlns:a16="http://schemas.microsoft.com/office/drawing/2014/main" id="{93988A5D-30CD-4AE5-90B8-F01737B6BEAA}"/>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8FAF863F-5DF1-4FD1-B8EF-0178C2AE261A}"/>
              </a:ext>
            </a:extLst>
          </p:cNvPr>
          <p:cNvSpPr>
            <a:spLocks noGrp="1"/>
          </p:cNvSpPr>
          <p:nvPr>
            <p:ph type="body" sz="quarter" idx="13"/>
          </p:nvPr>
        </p:nvSpPr>
        <p:spPr/>
        <p:txBody>
          <a:bodyPr/>
          <a:lstStyle/>
          <a:p>
            <a:endParaRPr lang="en-US" dirty="0"/>
          </a:p>
        </p:txBody>
      </p:sp>
      <p:pic>
        <p:nvPicPr>
          <p:cNvPr id="7" name="Grafik 6">
            <a:extLst>
              <a:ext uri="{FF2B5EF4-FFF2-40B4-BE49-F238E27FC236}">
                <a16:creationId xmlns:a16="http://schemas.microsoft.com/office/drawing/2014/main" id="{86C14BA4-4FAE-4409-BD5B-CEFE944F6CAD}"/>
              </a:ext>
            </a:extLst>
          </p:cNvPr>
          <p:cNvPicPr>
            <a:picLocks noChangeAspect="1"/>
          </p:cNvPicPr>
          <p:nvPr/>
        </p:nvPicPr>
        <p:blipFill>
          <a:blip r:embed="rId2"/>
          <a:stretch>
            <a:fillRect/>
          </a:stretch>
        </p:blipFill>
        <p:spPr>
          <a:xfrm>
            <a:off x="7147232" y="1124744"/>
            <a:ext cx="4766944" cy="2509308"/>
          </a:xfrm>
          <a:prstGeom prst="rect">
            <a:avLst/>
          </a:prstGeom>
        </p:spPr>
      </p:pic>
      <p:pic>
        <p:nvPicPr>
          <p:cNvPr id="8" name="Grafik 7">
            <a:extLst>
              <a:ext uri="{FF2B5EF4-FFF2-40B4-BE49-F238E27FC236}">
                <a16:creationId xmlns:a16="http://schemas.microsoft.com/office/drawing/2014/main" id="{F5D6D6D3-222C-4933-962D-FB6A40AD60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3403" y="4122467"/>
            <a:ext cx="1826813" cy="1826813"/>
          </a:xfrm>
          <a:prstGeom prst="rect">
            <a:avLst/>
          </a:prstGeom>
        </p:spPr>
      </p:pic>
      <p:pic>
        <p:nvPicPr>
          <p:cNvPr id="10" name="Grafik 9">
            <a:extLst>
              <a:ext uri="{FF2B5EF4-FFF2-40B4-BE49-F238E27FC236}">
                <a16:creationId xmlns:a16="http://schemas.microsoft.com/office/drawing/2014/main" id="{00506717-0E22-4EC7-904A-C38373DE670F}"/>
              </a:ext>
            </a:extLst>
          </p:cNvPr>
          <p:cNvPicPr>
            <a:picLocks noChangeAspect="1"/>
          </p:cNvPicPr>
          <p:nvPr/>
        </p:nvPicPr>
        <p:blipFill rotWithShape="1">
          <a:blip r:embed="rId4"/>
          <a:srcRect r="2281"/>
          <a:stretch/>
        </p:blipFill>
        <p:spPr>
          <a:xfrm>
            <a:off x="8184232" y="3644032"/>
            <a:ext cx="3528392" cy="2737464"/>
          </a:xfrm>
          <a:prstGeom prst="rect">
            <a:avLst/>
          </a:prstGeom>
        </p:spPr>
      </p:pic>
      <p:sp>
        <p:nvSpPr>
          <p:cNvPr id="11" name="Textfeld 10">
            <a:extLst>
              <a:ext uri="{FF2B5EF4-FFF2-40B4-BE49-F238E27FC236}">
                <a16:creationId xmlns:a16="http://schemas.microsoft.com/office/drawing/2014/main" id="{A5A51142-6ACF-4355-99E7-6E84A8154494}"/>
              </a:ext>
            </a:extLst>
          </p:cNvPr>
          <p:cNvSpPr txBox="1"/>
          <p:nvPr/>
        </p:nvSpPr>
        <p:spPr>
          <a:xfrm>
            <a:off x="8176104" y="6466471"/>
            <a:ext cx="3610516" cy="415498"/>
          </a:xfrm>
          <a:prstGeom prst="rect">
            <a:avLst/>
          </a:prstGeom>
          <a:noFill/>
        </p:spPr>
        <p:txBody>
          <a:bodyPr wrap="square" rtlCol="0">
            <a:spAutoFit/>
          </a:bodyPr>
          <a:lstStyle/>
          <a:p>
            <a:r>
              <a:rPr lang="en-US" sz="1050" dirty="0" err="1"/>
              <a:t>Dehler</a:t>
            </a:r>
            <a:r>
              <a:rPr lang="en-US" sz="1050" dirty="0"/>
              <a:t> et al, “Current status of the ELETTRA SLS transverse multi bunch FB”, EPAC2000, WEP4A15</a:t>
            </a:r>
          </a:p>
        </p:txBody>
      </p:sp>
    </p:spTree>
    <p:extLst>
      <p:ext uri="{BB962C8B-B14F-4D97-AF65-F5344CB8AC3E}">
        <p14:creationId xmlns:p14="http://schemas.microsoft.com/office/powerpoint/2010/main" val="882775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D54BAB-2569-450C-AF7B-26D6D4C37462}"/>
              </a:ext>
            </a:extLst>
          </p:cNvPr>
          <p:cNvSpPr>
            <a:spLocks noGrp="1"/>
          </p:cNvSpPr>
          <p:nvPr>
            <p:ph type="title"/>
          </p:nvPr>
        </p:nvSpPr>
        <p:spPr/>
        <p:txBody>
          <a:bodyPr/>
          <a:lstStyle/>
          <a:p>
            <a:r>
              <a:rPr lang="en-US" dirty="0"/>
              <a:t>Shaker Evaluation and Selection M4.1.5 </a:t>
            </a:r>
          </a:p>
        </p:txBody>
      </p:sp>
      <p:sp>
        <p:nvSpPr>
          <p:cNvPr id="3" name="Inhaltsplatzhalter 2">
            <a:extLst>
              <a:ext uri="{FF2B5EF4-FFF2-40B4-BE49-F238E27FC236}">
                <a16:creationId xmlns:a16="http://schemas.microsoft.com/office/drawing/2014/main" id="{8BCFA652-A9B5-4FA2-9CD8-E6984F643A06}"/>
              </a:ext>
            </a:extLst>
          </p:cNvPr>
          <p:cNvSpPr>
            <a:spLocks noGrp="1"/>
          </p:cNvSpPr>
          <p:nvPr>
            <p:ph idx="1"/>
          </p:nvPr>
        </p:nvSpPr>
        <p:spPr/>
        <p:txBody>
          <a:bodyPr/>
          <a:lstStyle/>
          <a:p>
            <a:pPr marL="0" indent="0">
              <a:buNone/>
            </a:pPr>
            <a:r>
              <a:rPr lang="en-US" dirty="0"/>
              <a:t>For better understanding of the excitation of the beam shaker (</a:t>
            </a:r>
            <a:r>
              <a:rPr lang="en-GB" dirty="0"/>
              <a:t>underlining concept</a:t>
            </a:r>
            <a:r>
              <a:rPr lang="en-US" dirty="0"/>
              <a:t>) a simulation using PETRA IV lattice is required. This simulation, performed by DESY accelerator physics group, should answer the following aspects for PETRA IV ring integration: </a:t>
            </a:r>
          </a:p>
          <a:p>
            <a:pPr lvl="0"/>
            <a:r>
              <a:rPr lang="en-US" dirty="0"/>
              <a:t>What range of excitation do we need for PETRA IV integration in timing / brilliance operation mode?</a:t>
            </a:r>
          </a:p>
          <a:p>
            <a:pPr lvl="1"/>
            <a:r>
              <a:rPr lang="en-US" dirty="0"/>
              <a:t>Amplitude range</a:t>
            </a:r>
          </a:p>
          <a:p>
            <a:pPr lvl="1"/>
            <a:r>
              <a:rPr lang="en-US" dirty="0"/>
              <a:t>Frequency range</a:t>
            </a:r>
          </a:p>
          <a:p>
            <a:pPr lvl="0"/>
            <a:r>
              <a:rPr lang="en-US" dirty="0"/>
              <a:t>What is excited by using a beam shaker – physical concept to evaluate point 3)</a:t>
            </a:r>
          </a:p>
          <a:p>
            <a:pPr lvl="1"/>
            <a:r>
              <a:rPr lang="en-US" dirty="0"/>
              <a:t>Intra-bunch excitation with broadband actuator for emittance control of every bunch?</a:t>
            </a:r>
          </a:p>
          <a:p>
            <a:pPr lvl="1"/>
            <a:r>
              <a:rPr lang="en-US" dirty="0"/>
              <a:t>Bunch-to-bunch excitation using BW-limited actuator for emittance control of all bunches (integrated effect, while single bunch does not change the emittance)?</a:t>
            </a:r>
          </a:p>
          <a:p>
            <a:pPr lvl="1"/>
            <a:r>
              <a:rPr lang="en-US" dirty="0"/>
              <a:t>Combination of the two (a and b)?</a:t>
            </a:r>
          </a:p>
          <a:p>
            <a:pPr lvl="0"/>
            <a:r>
              <a:rPr lang="en-US" dirty="0"/>
              <a:t>Evaluate the interaction of emittance excitation/compensation with the feedback systems.</a:t>
            </a:r>
          </a:p>
          <a:p>
            <a:pPr lvl="1"/>
            <a:r>
              <a:rPr lang="en-US" dirty="0"/>
              <a:t>Interaction with MBFB system</a:t>
            </a:r>
          </a:p>
          <a:p>
            <a:pPr lvl="1"/>
            <a:r>
              <a:rPr lang="en-US" dirty="0"/>
              <a:t>Interaction with FOFB system</a:t>
            </a:r>
          </a:p>
          <a:p>
            <a:endParaRPr lang="en-US" dirty="0"/>
          </a:p>
        </p:txBody>
      </p:sp>
      <p:sp>
        <p:nvSpPr>
          <p:cNvPr id="4" name="Fußzeilenplatzhalter 3">
            <a:extLst>
              <a:ext uri="{FF2B5EF4-FFF2-40B4-BE49-F238E27FC236}">
                <a16:creationId xmlns:a16="http://schemas.microsoft.com/office/drawing/2014/main" id="{BAFEE6A7-AB16-43A6-9DFD-167416FC06D5}"/>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C9752189-D874-4437-AA78-2C662B712635}"/>
              </a:ext>
            </a:extLst>
          </p:cNvPr>
          <p:cNvSpPr>
            <a:spLocks noGrp="1"/>
          </p:cNvSpPr>
          <p:nvPr>
            <p:ph type="body" sz="quarter" idx="13"/>
          </p:nvPr>
        </p:nvSpPr>
        <p:spPr/>
        <p:txBody>
          <a:bodyPr/>
          <a:lstStyle/>
          <a:p>
            <a:r>
              <a:rPr lang="en-US" dirty="0"/>
              <a:t>Simulations required to check if MBFB kicker is sufficient …</a:t>
            </a:r>
          </a:p>
        </p:txBody>
      </p:sp>
      <p:sp>
        <p:nvSpPr>
          <p:cNvPr id="6" name="Geschweifte Klammer rechts 5">
            <a:extLst>
              <a:ext uri="{FF2B5EF4-FFF2-40B4-BE49-F238E27FC236}">
                <a16:creationId xmlns:a16="http://schemas.microsoft.com/office/drawing/2014/main" id="{883CA4E0-0BA2-40CB-BB73-4DE66EA22932}"/>
              </a:ext>
            </a:extLst>
          </p:cNvPr>
          <p:cNvSpPr/>
          <p:nvPr/>
        </p:nvSpPr>
        <p:spPr>
          <a:xfrm>
            <a:off x="2711624" y="2924944"/>
            <a:ext cx="155448" cy="648072"/>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feld 6">
            <a:extLst>
              <a:ext uri="{FF2B5EF4-FFF2-40B4-BE49-F238E27FC236}">
                <a16:creationId xmlns:a16="http://schemas.microsoft.com/office/drawing/2014/main" id="{760F1526-F71A-40B9-A935-D296421D491A}"/>
              </a:ext>
            </a:extLst>
          </p:cNvPr>
          <p:cNvSpPr txBox="1"/>
          <p:nvPr/>
        </p:nvSpPr>
        <p:spPr>
          <a:xfrm>
            <a:off x="2927648" y="3068960"/>
            <a:ext cx="3116559" cy="338554"/>
          </a:xfrm>
          <a:prstGeom prst="rect">
            <a:avLst/>
          </a:prstGeom>
          <a:noFill/>
        </p:spPr>
        <p:txBody>
          <a:bodyPr wrap="none" rtlCol="0">
            <a:spAutoFit/>
          </a:bodyPr>
          <a:lstStyle/>
          <a:p>
            <a:r>
              <a:rPr lang="en-US" sz="1600" b="1" dirty="0"/>
              <a:t>MBFB system able to do this?</a:t>
            </a:r>
          </a:p>
        </p:txBody>
      </p:sp>
    </p:spTree>
    <p:extLst>
      <p:ext uri="{BB962C8B-B14F-4D97-AF65-F5344CB8AC3E}">
        <p14:creationId xmlns:p14="http://schemas.microsoft.com/office/powerpoint/2010/main" val="1674186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554456-2046-4312-BCB1-18DF2EEEB17F}"/>
              </a:ext>
            </a:extLst>
          </p:cNvPr>
          <p:cNvSpPr>
            <a:spLocks noGrp="1"/>
          </p:cNvSpPr>
          <p:nvPr>
            <p:ph type="title"/>
          </p:nvPr>
        </p:nvSpPr>
        <p:spPr/>
        <p:txBody>
          <a:bodyPr/>
          <a:lstStyle/>
          <a:p>
            <a:r>
              <a:rPr lang="de-DE" dirty="0"/>
              <a:t>Outline </a:t>
            </a:r>
            <a:endParaRPr lang="en-US" dirty="0"/>
          </a:p>
        </p:txBody>
      </p:sp>
      <p:sp>
        <p:nvSpPr>
          <p:cNvPr id="4" name="Fußzeilenplatzhalter 3">
            <a:extLst>
              <a:ext uri="{FF2B5EF4-FFF2-40B4-BE49-F238E27FC236}">
                <a16:creationId xmlns:a16="http://schemas.microsoft.com/office/drawing/2014/main" id="{B332354A-AA91-471E-8B7B-C24B2F7E233B}"/>
              </a:ext>
            </a:extLst>
          </p:cNvPr>
          <p:cNvSpPr>
            <a:spLocks noGrp="1"/>
          </p:cNvSpPr>
          <p:nvPr>
            <p:ph type="ftr" sz="quarter" idx="11"/>
          </p:nvPr>
        </p:nvSpPr>
        <p:spPr/>
        <p:txBody>
          <a:bodyPr/>
          <a:lstStyle/>
          <a:p>
            <a:r>
              <a:rPr lang="en-US" noProof="0"/>
              <a:t>S.Pfeiffer | EURIZON Task 4.1 Diagnostic Update Meeting | 12.06.2023 </a:t>
            </a:r>
            <a:endParaRPr lang="en-US" noProof="0" dirty="0"/>
          </a:p>
        </p:txBody>
      </p:sp>
      <p:sp>
        <p:nvSpPr>
          <p:cNvPr id="5" name="Textplatzhalter 4">
            <a:extLst>
              <a:ext uri="{FF2B5EF4-FFF2-40B4-BE49-F238E27FC236}">
                <a16:creationId xmlns:a16="http://schemas.microsoft.com/office/drawing/2014/main" id="{0162B552-FB11-40AD-8BF4-B17977BFA3F9}"/>
              </a:ext>
            </a:extLst>
          </p:cNvPr>
          <p:cNvSpPr>
            <a:spLocks noGrp="1"/>
          </p:cNvSpPr>
          <p:nvPr>
            <p:ph type="body" sz="quarter" idx="13"/>
          </p:nvPr>
        </p:nvSpPr>
        <p:spPr/>
        <p:txBody>
          <a:bodyPr/>
          <a:lstStyle/>
          <a:p>
            <a:endParaRPr lang="en-US"/>
          </a:p>
        </p:txBody>
      </p:sp>
      <p:sp>
        <p:nvSpPr>
          <p:cNvPr id="6" name="Inhaltsplatzhalter 5">
            <a:extLst>
              <a:ext uri="{FF2B5EF4-FFF2-40B4-BE49-F238E27FC236}">
                <a16:creationId xmlns:a16="http://schemas.microsoft.com/office/drawing/2014/main" id="{083F3488-4551-4059-8517-59CBB4BECEA7}"/>
              </a:ext>
            </a:extLst>
          </p:cNvPr>
          <p:cNvSpPr txBox="1">
            <a:spLocks noGrp="1"/>
          </p:cNvSpPr>
          <p:nvPr>
            <p:ph idx="1"/>
          </p:nvPr>
        </p:nvSpPr>
        <p:spPr>
          <a:xfrm>
            <a:off x="407988" y="1406525"/>
            <a:ext cx="11376025" cy="4796185"/>
          </a:xfrm>
          <a:prstGeom prst="rect">
            <a:avLst/>
          </a:prstGeom>
          <a:noFill/>
        </p:spPr>
        <p:txBody>
          <a:bodyPr wrap="square" rtlCol="0">
            <a:spAutoFit/>
          </a:bodyPr>
          <a:lstStyle/>
          <a:p>
            <a:r>
              <a:rPr lang="en-US" dirty="0"/>
              <a:t>Emittance monitor selection after DEELS WS</a:t>
            </a:r>
          </a:p>
          <a:p>
            <a:r>
              <a:rPr lang="en-US" dirty="0"/>
              <a:t>Simulations using PIV lattice …</a:t>
            </a:r>
          </a:p>
          <a:p>
            <a:pPr lvl="1"/>
            <a:r>
              <a:rPr lang="en-US" dirty="0"/>
              <a:t>or using EBS simulations from Nicola C. and do prediction to PIV ?</a:t>
            </a:r>
          </a:p>
          <a:p>
            <a:r>
              <a:rPr lang="en-US" dirty="0"/>
              <a:t>Interaction of emittance excitation/control with the feedback systems</a:t>
            </a:r>
          </a:p>
          <a:p>
            <a:pPr lvl="1"/>
            <a:r>
              <a:rPr lang="de-DE" dirty="0"/>
              <a:t>F</a:t>
            </a:r>
            <a:r>
              <a:rPr lang="en-US" dirty="0"/>
              <a:t>OFB </a:t>
            </a:r>
            <a:r>
              <a:rPr lang="en-US" dirty="0">
                <a:sym typeface="Wingdings" panose="05000000000000000000" pitchFamily="2" charset="2"/>
              </a:rPr>
              <a:t> low/high chromaticity operation (down to 2ns bunch spacing)</a:t>
            </a:r>
          </a:p>
          <a:p>
            <a:pPr lvl="2"/>
            <a:r>
              <a:rPr lang="en-US" dirty="0">
                <a:sym typeface="Wingdings" panose="05000000000000000000" pitchFamily="2" charset="2"/>
              </a:rPr>
              <a:t>orbit smears over time while providing 1 turn orbit (130kHz) to FOFB system</a:t>
            </a:r>
          </a:p>
          <a:p>
            <a:pPr lvl="2"/>
            <a:r>
              <a:rPr lang="en-US" dirty="0">
                <a:sym typeface="Wingdings" panose="05000000000000000000" pitchFamily="2" charset="2"/>
              </a:rPr>
              <a:t> more noise expected for BPM input</a:t>
            </a:r>
            <a:endParaRPr lang="en-US" dirty="0"/>
          </a:p>
          <a:p>
            <a:pPr lvl="2"/>
            <a:r>
              <a:rPr lang="en-US" dirty="0">
                <a:sym typeface="Wingdings" panose="05000000000000000000" pitchFamily="2" charset="2"/>
              </a:rPr>
              <a:t> expected resolution degradation</a:t>
            </a:r>
          </a:p>
          <a:p>
            <a:pPr lvl="1"/>
            <a:r>
              <a:rPr lang="de-DE" dirty="0"/>
              <a:t>M</a:t>
            </a:r>
            <a:r>
              <a:rPr lang="en-US" dirty="0"/>
              <a:t>BFB </a:t>
            </a:r>
            <a:r>
              <a:rPr lang="en-US" dirty="0">
                <a:sym typeface="Wingdings" panose="05000000000000000000" pitchFamily="2" charset="2"/>
              </a:rPr>
              <a:t> </a:t>
            </a:r>
            <a:r>
              <a:rPr lang="en-US" dirty="0"/>
              <a:t> few concepts might be used and studied</a:t>
            </a:r>
          </a:p>
          <a:p>
            <a:pPr lvl="2"/>
            <a:r>
              <a:rPr lang="en-US" dirty="0"/>
              <a:t>Degradation of analog signals on frontend side by setting attenuators</a:t>
            </a:r>
          </a:p>
          <a:p>
            <a:pPr lvl="2"/>
            <a:r>
              <a:rPr lang="en-US" dirty="0"/>
              <a:t>Integration of noise generator (white noise, band-limited noise) into firmware</a:t>
            </a:r>
          </a:p>
          <a:p>
            <a:pPr lvl="2"/>
            <a:r>
              <a:rPr lang="en-US" dirty="0">
                <a:sym typeface="Wingdings" panose="05000000000000000000" pitchFamily="2" charset="2"/>
              </a:rPr>
              <a:t> Feed-forward / </a:t>
            </a:r>
            <a:r>
              <a:rPr lang="en-US" dirty="0"/>
              <a:t>Set-point modulation to avoid MBFB correcting for required distortions</a:t>
            </a:r>
          </a:p>
          <a:p>
            <a:endParaRPr lang="en-US" dirty="0"/>
          </a:p>
        </p:txBody>
      </p:sp>
    </p:spTree>
    <p:extLst>
      <p:ext uri="{BB962C8B-B14F-4D97-AF65-F5344CB8AC3E}">
        <p14:creationId xmlns:p14="http://schemas.microsoft.com/office/powerpoint/2010/main" val="382362282"/>
      </p:ext>
    </p:extLst>
  </p:cSld>
  <p:clrMapOvr>
    <a:masterClrMapping/>
  </p:clrMapOvr>
</p:sld>
</file>

<file path=ppt/theme/theme1.xml><?xml version="1.0" encoding="utf-8"?>
<a:theme xmlns:a="http://schemas.openxmlformats.org/drawingml/2006/main" name="DESY">
  <a:themeElements>
    <a:clrScheme name="DESY">
      <a:dk1>
        <a:sysClr val="windowText" lastClr="000000"/>
      </a:dk1>
      <a:lt1>
        <a:sysClr val="window" lastClr="FFFFFF"/>
      </a:lt1>
      <a:dk2>
        <a:srgbClr val="898D8D"/>
      </a:dk2>
      <a:lt2>
        <a:srgbClr val="B2B4B2"/>
      </a:lt2>
      <a:accent1>
        <a:srgbClr val="009FDF"/>
      </a:accent1>
      <a:accent2>
        <a:srgbClr val="F18F1F"/>
      </a:accent2>
      <a:accent3>
        <a:srgbClr val="004B7D"/>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9525">
          <a:solidFill>
            <a:schemeClr val="tx1"/>
          </a:solidFill>
        </a:ln>
      </a:spPr>
      <a:bodyPr rtlCol="0" anchor="ct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600" dirty="0" err="1" smtClean="0"/>
        </a:defPPr>
      </a:lstStyle>
    </a:txDef>
  </a:objectDefaults>
  <a:extraClrSchemeLst/>
  <a:custClrLst>
    <a:custClr>
      <a:srgbClr val="8B6EC9"/>
    </a:custClr>
    <a:custClr>
      <a:srgbClr val="E35D50"/>
    </a:custClr>
    <a:custClr>
      <a:srgbClr val="5BC5F1"/>
    </a:custClr>
    <a:custClr>
      <a:srgbClr val="00AA92"/>
    </a:custClr>
  </a:custClrLst>
  <a:extLst>
    <a:ext uri="{05A4C25C-085E-4340-85A3-A5531E510DB2}">
      <thm15:themeFamily xmlns:thm15="http://schemas.microsoft.com/office/thememl/2012/main" name="Präsentation10" id="{2B0CCFEF-3092-0942-8FFD-946A8089C971}" vid="{71341955-5B0B-6345-98C1-5CB085C5AEBD}"/>
    </a:ext>
  </a:extLst>
</a:theme>
</file>

<file path=ppt/theme/theme2.xml><?xml version="1.0" encoding="utf-8"?>
<a:theme xmlns:a="http://schemas.openxmlformats.org/drawingml/2006/main" name="Office">
  <a:themeElements>
    <a:clrScheme name="Benutzerdefiniert 104">
      <a:dk1>
        <a:sysClr val="windowText" lastClr="000000"/>
      </a:dk1>
      <a:lt1>
        <a:sysClr val="window" lastClr="FFFFFF"/>
      </a:lt1>
      <a:dk2>
        <a:srgbClr val="898D8D"/>
      </a:dk2>
      <a:lt2>
        <a:srgbClr val="B2B4B2"/>
      </a:lt2>
      <a:accent1>
        <a:srgbClr val="009FDF"/>
      </a:accent1>
      <a:accent2>
        <a:srgbClr val="FF9E1B"/>
      </a:accent2>
      <a:accent3>
        <a:srgbClr val="020A0A"/>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Benutzerdefiniert 104">
      <a:dk1>
        <a:sysClr val="windowText" lastClr="000000"/>
      </a:dk1>
      <a:lt1>
        <a:sysClr val="window" lastClr="FFFFFF"/>
      </a:lt1>
      <a:dk2>
        <a:srgbClr val="898D8D"/>
      </a:dk2>
      <a:lt2>
        <a:srgbClr val="B2B4B2"/>
      </a:lt2>
      <a:accent1>
        <a:srgbClr val="009FDF"/>
      </a:accent1>
      <a:accent2>
        <a:srgbClr val="FF9E1B"/>
      </a:accent2>
      <a:accent3>
        <a:srgbClr val="020A0A"/>
      </a:accent3>
      <a:accent4>
        <a:srgbClr val="898D8D"/>
      </a:accent4>
      <a:accent5>
        <a:srgbClr val="B2B4B2"/>
      </a:accent5>
      <a:accent6>
        <a:srgbClr val="375E77"/>
      </a:accent6>
      <a:hlink>
        <a:srgbClr val="000000"/>
      </a:hlink>
      <a:folHlink>
        <a:srgbClr val="000000"/>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DESY_PowerPoint_16x9_en_ger</Template>
  <TotalTime>0</TotalTime>
  <Words>870</Words>
  <Application>Microsoft Office PowerPoint</Application>
  <PresentationFormat>Breitbild</PresentationFormat>
  <Paragraphs>110</Paragraphs>
  <Slides>11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DesySans Office</vt:lpstr>
      <vt:lpstr>Wingdings</vt:lpstr>
      <vt:lpstr>DESY</vt:lpstr>
      <vt:lpstr>Status of emittance shaker and emittance monitor for PETRAIV</vt:lpstr>
      <vt:lpstr>Time-line</vt:lpstr>
      <vt:lpstr>Emittance monitor selection</vt:lpstr>
      <vt:lpstr>PIV – T-MBFB operation requirements </vt:lpstr>
      <vt:lpstr>PIV - MBFB technical requirements </vt:lpstr>
      <vt:lpstr>PIV - MBFB architecture </vt:lpstr>
      <vt:lpstr>Stripline kicker (design by WP2.14)</vt:lpstr>
      <vt:lpstr>Shaker Evaluation and Selection M4.1.5 </vt:lpstr>
      <vt:lpstr>Outline </vt:lpstr>
      <vt:lpstr>Thank you</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of emittance shaker and emittance monitor for PETRAIV</dc:title>
  <dc:creator>Pfeiffer, Sven</dc:creator>
  <cp:lastModifiedBy>Pfeiffer, Sven</cp:lastModifiedBy>
  <cp:revision>27</cp:revision>
  <dcterms:created xsi:type="dcterms:W3CDTF">2023-06-08T09:45:07Z</dcterms:created>
  <dcterms:modified xsi:type="dcterms:W3CDTF">2023-06-12T11:54:25Z</dcterms:modified>
</cp:coreProperties>
</file>